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9" r:id="rId3"/>
    <p:sldId id="257" r:id="rId4"/>
    <p:sldId id="258"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8200"/>
    <a:srgbClr val="3AB4EB"/>
    <a:srgbClr val="B1DC52"/>
    <a:srgbClr val="FEC13C"/>
    <a:srgbClr val="DA7171"/>
    <a:srgbClr val="AAD84A"/>
    <a:srgbClr val="C4E1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8965CF-FE5B-42ED-9652-980228FA7A09}" type="datetimeFigureOut">
              <a:rPr lang="en-US" smtClean="0"/>
              <a:t>9/24/2021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106A67-EA04-4F0F-AF3A-C4D47A76DE79}" type="slidenum">
              <a:rPr lang="en-US" smtClean="0"/>
              <a:t>‹#›</a:t>
            </a:fld>
            <a:endParaRPr lang="en-US"/>
          </a:p>
        </p:txBody>
      </p:sp>
    </p:spTree>
    <p:extLst>
      <p:ext uri="{BB962C8B-B14F-4D97-AF65-F5344CB8AC3E}">
        <p14:creationId xmlns:p14="http://schemas.microsoft.com/office/powerpoint/2010/main" val="3612703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68203-F8FB-4D34-827B-23768A3967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2910AE-6F07-4052-B13D-5226B5B323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BD84ED-61A6-4EFB-89D8-67583F5EE6A8}"/>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5" name="Footer Placeholder 4">
            <a:extLst>
              <a:ext uri="{FF2B5EF4-FFF2-40B4-BE49-F238E27FC236}">
                <a16:creationId xmlns:a16="http://schemas.microsoft.com/office/drawing/2014/main" id="{223FF579-4EF4-413D-BE15-5D84EF1DE4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8409B1-364B-4C0A-B9BD-0FF87AD107D2}"/>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427591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2DAF3-C523-4A93-94D6-2BD3A54315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D728FC-DA4D-4CD3-9698-3F3D198C6C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41D0EB-CD46-4130-8DEC-4DE444DFAD47}"/>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5" name="Footer Placeholder 4">
            <a:extLst>
              <a:ext uri="{FF2B5EF4-FFF2-40B4-BE49-F238E27FC236}">
                <a16:creationId xmlns:a16="http://schemas.microsoft.com/office/drawing/2014/main" id="{8B83AA31-00FF-499A-8415-8EF2FE5D49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EB5E97-F02B-41FF-879E-14AA74D0C85F}"/>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1241128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5DFCB2-BD41-4AEF-BBC8-60031010B7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229FA7-5113-4394-88BF-2DA110F2D8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5BC9B1-41A1-4387-8CDF-9101F30E43E6}"/>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5" name="Footer Placeholder 4">
            <a:extLst>
              <a:ext uri="{FF2B5EF4-FFF2-40B4-BE49-F238E27FC236}">
                <a16:creationId xmlns:a16="http://schemas.microsoft.com/office/drawing/2014/main" id="{346FBD09-B4FE-4D78-A5FB-59A1810F81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136B64-D13A-4C02-93B9-AC1E4E14BDB5}"/>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327387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505A4-AC9E-4C7B-AFB7-4B2BF8A00B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884841-C866-4F87-AE6E-56579EE31F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2A0008-960F-4072-92FD-0271BD22DFF4}"/>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5" name="Footer Placeholder 4">
            <a:extLst>
              <a:ext uri="{FF2B5EF4-FFF2-40B4-BE49-F238E27FC236}">
                <a16:creationId xmlns:a16="http://schemas.microsoft.com/office/drawing/2014/main" id="{60478B1E-1690-415A-A856-FC6303A146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9C451A-7A98-48CD-B19C-C5B87D2DC5C4}"/>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067691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822C0-285E-415D-8887-3350256423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36797E-48CF-4DC4-A988-7ADF88D6A3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C3B034-359F-4BC4-B1B1-AF8E972CFE4F}"/>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5" name="Footer Placeholder 4">
            <a:extLst>
              <a:ext uri="{FF2B5EF4-FFF2-40B4-BE49-F238E27FC236}">
                <a16:creationId xmlns:a16="http://schemas.microsoft.com/office/drawing/2014/main" id="{D47BA720-8F5A-4A1F-8CBA-CE8080E22E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94FB1-9CEF-4DD1-941B-34FD1F8D9F0D}"/>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756998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A3C21-2B4E-4D93-BDB1-D6D040D67D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D89A2D-7C08-45EF-A756-08CAC502ED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B98592-DEF9-4ACB-BDBB-D861861C80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C217C5-5A66-4373-809A-03F6BF360EE4}"/>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6" name="Footer Placeholder 5">
            <a:extLst>
              <a:ext uri="{FF2B5EF4-FFF2-40B4-BE49-F238E27FC236}">
                <a16:creationId xmlns:a16="http://schemas.microsoft.com/office/drawing/2014/main" id="{4155EAD8-163B-4676-9E33-77AE893E35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DF5D78-EB6C-4509-91F2-3D84ED769027}"/>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976799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AF926-2342-4F92-912D-B46D5565DB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B9E021-576B-408D-99AB-9B4153A1AD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C65B6E-82D2-4BE6-B930-64A66477F7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0ED466-5BBB-455C-9F06-4E154EEF83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D9742F-98D5-497B-8FB6-6DB87B9355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28A472-39B1-4709-BB36-18CDF4BD5C20}"/>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8" name="Footer Placeholder 7">
            <a:extLst>
              <a:ext uri="{FF2B5EF4-FFF2-40B4-BE49-F238E27FC236}">
                <a16:creationId xmlns:a16="http://schemas.microsoft.com/office/drawing/2014/main" id="{6F5FD0A0-6BC3-48DF-91A8-F549B3D0D7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19782F-E436-4DA4-8127-FE22CAE1F65B}"/>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1191569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947B3-A3A1-4431-8C8A-71141B303F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EDF8CC-1CBF-487A-86B9-E24638CB1816}"/>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4" name="Footer Placeholder 3">
            <a:extLst>
              <a:ext uri="{FF2B5EF4-FFF2-40B4-BE49-F238E27FC236}">
                <a16:creationId xmlns:a16="http://schemas.microsoft.com/office/drawing/2014/main" id="{24A0DEBB-714F-49B7-9A97-8C63FDE3F3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D5F6A2-56E7-43B1-8B37-5585002D0862}"/>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1769841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890AED-2299-4F2A-8B74-BAF463BFC4AD}"/>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3" name="Footer Placeholder 2">
            <a:extLst>
              <a:ext uri="{FF2B5EF4-FFF2-40B4-BE49-F238E27FC236}">
                <a16:creationId xmlns:a16="http://schemas.microsoft.com/office/drawing/2014/main" id="{285A83E6-EB69-4C87-A294-5EBF02A24A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191496-D58D-46A4-8CBC-148676A1AD7E}"/>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503499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A4589-75BA-4BCB-BA37-0C8148AB92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7C0A438-48C7-4BE5-B4F8-A273270AFA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80AF38-EB94-49AA-ACD5-8AEA793A65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3046A1-6B4F-4BB4-A2CC-F2FF833366E5}"/>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6" name="Footer Placeholder 5">
            <a:extLst>
              <a:ext uri="{FF2B5EF4-FFF2-40B4-BE49-F238E27FC236}">
                <a16:creationId xmlns:a16="http://schemas.microsoft.com/office/drawing/2014/main" id="{607F038A-3C43-4C97-891F-6687B831D8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311B84-A8EB-476E-914C-ED6C206C8EB0}"/>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537356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07ED8-AA04-46A2-97ED-D2BD709513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DD669F-9C21-4758-9807-0B1C67F7F2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A6544D-DA8F-4CCE-9FDC-12DB5A28D4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9CDDF0-415A-45BB-8448-6E6A6DD9870C}"/>
              </a:ext>
            </a:extLst>
          </p:cNvPr>
          <p:cNvSpPr>
            <a:spLocks noGrp="1"/>
          </p:cNvSpPr>
          <p:nvPr>
            <p:ph type="dt" sz="half" idx="10"/>
          </p:nvPr>
        </p:nvSpPr>
        <p:spPr/>
        <p:txBody>
          <a:bodyPr/>
          <a:lstStyle/>
          <a:p>
            <a:fld id="{225339CE-CED6-410D-ADE7-BDF7AB6257EC}" type="datetimeFigureOut">
              <a:rPr lang="en-US" smtClean="0"/>
              <a:t>9/24/2021</a:t>
            </a:fld>
            <a:endParaRPr lang="en-US"/>
          </a:p>
        </p:txBody>
      </p:sp>
      <p:sp>
        <p:nvSpPr>
          <p:cNvPr id="6" name="Footer Placeholder 5">
            <a:extLst>
              <a:ext uri="{FF2B5EF4-FFF2-40B4-BE49-F238E27FC236}">
                <a16:creationId xmlns:a16="http://schemas.microsoft.com/office/drawing/2014/main" id="{D2E256D2-77D4-4911-93A3-7DAF95ECB1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4DE05B-F806-400F-974B-E04F69249770}"/>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64968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D8483C-A748-4E3D-8B74-B0D11DB519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12D31E-7305-4EBC-A125-74CA822747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244AAD-556C-416E-BEC0-6C2CF22D5C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5339CE-CED6-410D-ADE7-BDF7AB6257EC}" type="datetimeFigureOut">
              <a:rPr lang="en-US" smtClean="0"/>
              <a:t>9/24/2021</a:t>
            </a:fld>
            <a:endParaRPr lang="en-US"/>
          </a:p>
        </p:txBody>
      </p:sp>
      <p:sp>
        <p:nvSpPr>
          <p:cNvPr id="5" name="Footer Placeholder 4">
            <a:extLst>
              <a:ext uri="{FF2B5EF4-FFF2-40B4-BE49-F238E27FC236}">
                <a16:creationId xmlns:a16="http://schemas.microsoft.com/office/drawing/2014/main" id="{315AF656-6529-4540-81BF-1B27A8C081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E0EF486-8284-4561-91B6-3219EC14AB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9DFDF-FA6A-4247-8377-9C6615273675}" type="slidenum">
              <a:rPr lang="en-US" smtClean="0"/>
              <a:t>‹#›</a:t>
            </a:fld>
            <a:endParaRPr lang="en-US"/>
          </a:p>
        </p:txBody>
      </p:sp>
    </p:spTree>
    <p:extLst>
      <p:ext uri="{BB962C8B-B14F-4D97-AF65-F5344CB8AC3E}">
        <p14:creationId xmlns:p14="http://schemas.microsoft.com/office/powerpoint/2010/main" val="3625606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DAFC51-8729-4210-9D78-4949CE5C9A17}"/>
              </a:ext>
            </a:extLst>
          </p:cNvPr>
          <p:cNvSpPr txBox="1"/>
          <p:nvPr/>
        </p:nvSpPr>
        <p:spPr>
          <a:xfrm>
            <a:off x="769678" y="1313289"/>
            <a:ext cx="9626082" cy="2554545"/>
          </a:xfrm>
          <a:prstGeom prst="rect">
            <a:avLst/>
          </a:prstGeom>
          <a:noFill/>
        </p:spPr>
        <p:txBody>
          <a:bodyPr wrap="square" rtlCol="0">
            <a:spAutoFit/>
          </a:bodyPr>
          <a:lstStyle/>
          <a:p>
            <a:r>
              <a:rPr lang="en-US" sz="4000" b="1" i="0" dirty="0">
                <a:solidFill>
                  <a:srgbClr val="222222"/>
                </a:solidFill>
                <a:effectLst/>
              </a:rPr>
              <a:t>Module</a:t>
            </a:r>
            <a:r>
              <a:rPr lang="en-US" sz="4000" b="1" dirty="0">
                <a:solidFill>
                  <a:srgbClr val="222222"/>
                </a:solidFill>
              </a:rPr>
              <a:t>: </a:t>
            </a:r>
            <a:r>
              <a:rPr lang="en-US" sz="4000" b="1" i="0" dirty="0">
                <a:solidFill>
                  <a:srgbClr val="222222"/>
                </a:solidFill>
                <a:effectLst/>
              </a:rPr>
              <a:t>Social entrepreneurship and social enterprises</a:t>
            </a:r>
          </a:p>
          <a:p>
            <a:r>
              <a:rPr lang="en-US" sz="4000" b="1" i="0" dirty="0">
                <a:solidFill>
                  <a:srgbClr val="222222"/>
                </a:solidFill>
                <a:effectLst/>
              </a:rPr>
              <a:t> (including green entrepreneurship)</a:t>
            </a:r>
          </a:p>
          <a:p>
            <a:pPr algn="l"/>
            <a:endParaRPr lang="ru-RU" sz="4000" b="0" i="0" dirty="0">
              <a:solidFill>
                <a:srgbClr val="222222"/>
              </a:solidFill>
              <a:effectLst/>
              <a:latin typeface="Raleway ExtraBold" panose="020B0903030101060003" pitchFamily="34" charset="0"/>
            </a:endParaRPr>
          </a:p>
        </p:txBody>
      </p:sp>
    </p:spTree>
    <p:extLst>
      <p:ext uri="{BB962C8B-B14F-4D97-AF65-F5344CB8AC3E}">
        <p14:creationId xmlns:p14="http://schemas.microsoft.com/office/powerpoint/2010/main" val="824037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240218"/>
            <a:ext cx="11360800" cy="2736800"/>
          </a:xfrm>
          <a:prstGeom prst="rect">
            <a:avLst/>
          </a:prstGeom>
        </p:spPr>
        <p:txBody>
          <a:bodyPr spcFirstLastPara="1" vert="horz" wrap="square" lIns="121900" tIns="121900" rIns="121900" bIns="121900" rtlCol="0" anchor="b" anchorCtr="0">
            <a:normAutofit/>
          </a:bodyPr>
          <a:lstStyle/>
          <a:p>
            <a:pPr>
              <a:spcBef>
                <a:spcPts val="0"/>
              </a:spcBef>
            </a:pPr>
            <a:r>
              <a:rPr lang="en-US" sz="3000" b="1" dirty="0">
                <a:latin typeface="+mn-lt"/>
              </a:rPr>
              <a:t>       </a:t>
            </a:r>
            <a:endParaRPr sz="3000" b="1" dirty="0">
              <a:latin typeface="+mn-lt"/>
            </a:endParaRPr>
          </a:p>
        </p:txBody>
      </p:sp>
      <p:sp>
        <p:nvSpPr>
          <p:cNvPr id="5" name="TextBox 4">
            <a:extLst>
              <a:ext uri="{FF2B5EF4-FFF2-40B4-BE49-F238E27FC236}">
                <a16:creationId xmlns:a16="http://schemas.microsoft.com/office/drawing/2014/main" id="{BE152102-5EBE-4DD8-9037-9EF14844CB64}"/>
              </a:ext>
            </a:extLst>
          </p:cNvPr>
          <p:cNvSpPr txBox="1"/>
          <p:nvPr/>
        </p:nvSpPr>
        <p:spPr>
          <a:xfrm>
            <a:off x="3763618" y="1480919"/>
            <a:ext cx="6096000" cy="1015663"/>
          </a:xfrm>
          <a:prstGeom prst="rect">
            <a:avLst/>
          </a:prstGeom>
          <a:noFill/>
        </p:spPr>
        <p:txBody>
          <a:bodyPr wrap="square">
            <a:spAutoFit/>
          </a:bodyPr>
          <a:lstStyle/>
          <a:p>
            <a:r>
              <a:rPr lang="en-US" sz="3000" b="1" dirty="0">
                <a:effectLst/>
                <a:ea typeface="Arial" panose="020B0604020202020204" pitchFamily="34" charset="0"/>
              </a:rPr>
              <a:t>Stakeholders Analysis</a:t>
            </a:r>
            <a:br>
              <a:rPr lang="en-US" sz="3000" b="1" dirty="0">
                <a:effectLst/>
                <a:ea typeface="Arial" panose="020B0604020202020204" pitchFamily="34" charset="0"/>
              </a:rPr>
            </a:br>
            <a:r>
              <a:rPr lang="en-US" sz="3000" b="1" dirty="0">
                <a:effectLst/>
                <a:ea typeface="Arial" panose="020B0604020202020204" pitchFamily="34" charset="0"/>
              </a:rPr>
              <a:t>and Relationships </a:t>
            </a:r>
            <a:endParaRPr lang="en-US" sz="3000" dirty="0"/>
          </a:p>
        </p:txBody>
      </p:sp>
      <p:pic>
        <p:nvPicPr>
          <p:cNvPr id="3" name="Picture 2">
            <a:extLst>
              <a:ext uri="{FF2B5EF4-FFF2-40B4-BE49-F238E27FC236}">
                <a16:creationId xmlns:a16="http://schemas.microsoft.com/office/drawing/2014/main" id="{50D4528D-52F8-4F37-9995-DE3CD0FC1334}"/>
              </a:ext>
            </a:extLst>
          </p:cNvPr>
          <p:cNvPicPr>
            <a:picLocks noChangeAspect="1"/>
          </p:cNvPicPr>
          <p:nvPr/>
        </p:nvPicPr>
        <p:blipFill>
          <a:blip r:embed="rId3">
            <a:duotone>
              <a:schemeClr val="accent6">
                <a:shade val="45000"/>
                <a:satMod val="135000"/>
              </a:schemeClr>
              <a:prstClr val="white"/>
            </a:duotone>
          </a:blip>
          <a:stretch>
            <a:fillRect/>
          </a:stretch>
        </p:blipFill>
        <p:spPr>
          <a:xfrm>
            <a:off x="4505740" y="2859371"/>
            <a:ext cx="2716696" cy="271669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44763-098F-4F78-A1A7-AE1CB2BE7203}"/>
              </a:ext>
            </a:extLst>
          </p:cNvPr>
          <p:cNvSpPr>
            <a:spLocks noGrp="1"/>
          </p:cNvSpPr>
          <p:nvPr>
            <p:ph type="title"/>
          </p:nvPr>
        </p:nvSpPr>
        <p:spPr>
          <a:xfrm>
            <a:off x="718931" y="881960"/>
            <a:ext cx="10515600" cy="1325563"/>
          </a:xfrm>
        </p:spPr>
        <p:txBody>
          <a:bodyPr>
            <a:normAutofit/>
          </a:bodyPr>
          <a:lstStyle/>
          <a:p>
            <a:r>
              <a:rPr lang="en-US" sz="3000" b="1" dirty="0">
                <a:latin typeface="+mn-lt"/>
              </a:rPr>
              <a:t>What it means stakeholders mapping? </a:t>
            </a:r>
          </a:p>
        </p:txBody>
      </p:sp>
      <p:sp>
        <p:nvSpPr>
          <p:cNvPr id="3" name="Content Placeholder 2">
            <a:extLst>
              <a:ext uri="{FF2B5EF4-FFF2-40B4-BE49-F238E27FC236}">
                <a16:creationId xmlns:a16="http://schemas.microsoft.com/office/drawing/2014/main" id="{ABD401E1-90E8-4FF1-8FEA-6D4D62A502FB}"/>
              </a:ext>
            </a:extLst>
          </p:cNvPr>
          <p:cNvSpPr>
            <a:spLocks noGrp="1"/>
          </p:cNvSpPr>
          <p:nvPr>
            <p:ph idx="1"/>
          </p:nvPr>
        </p:nvSpPr>
        <p:spPr>
          <a:xfrm>
            <a:off x="546652" y="1785868"/>
            <a:ext cx="10515600" cy="4351338"/>
          </a:xfrm>
        </p:spPr>
        <p:txBody>
          <a:bodyPr>
            <a:noAutofit/>
          </a:bodyPr>
          <a:lstStyle/>
          <a:p>
            <a:pPr algn="just"/>
            <a:r>
              <a:rPr lang="en-US" sz="2400" dirty="0"/>
              <a:t>Stakeholder mapping is the visual process of laying out all the stakeholders of a product, project, or idea on one map. The main benefit of a stakeholder map is to get a visual representation of all the people who can influence your project and how they are connected.</a:t>
            </a:r>
          </a:p>
          <a:p>
            <a:pPr algn="just"/>
            <a:endParaRPr lang="en-US" sz="2400" dirty="0"/>
          </a:p>
          <a:p>
            <a:pPr algn="just"/>
            <a:r>
              <a:rPr lang="en-US" sz="2400" dirty="0"/>
              <a:t>Sometimes, people confuse stakeholders with shareholders. While shareholders own a part of a public company (through shares of stock) and are interested in the company’s performance, it doesn’t mean they should be stakeholders of each project or product launched by the company. Stakeholders can work on a more granular level and they are also often interested in the project’s or product’s performance, not just because it affects the company’s stock performance.</a:t>
            </a:r>
          </a:p>
        </p:txBody>
      </p:sp>
    </p:spTree>
    <p:extLst>
      <p:ext uri="{BB962C8B-B14F-4D97-AF65-F5344CB8AC3E}">
        <p14:creationId xmlns:p14="http://schemas.microsoft.com/office/powerpoint/2010/main" val="3810904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29A9E-DB1B-4308-B4CB-46643FE951C8}"/>
              </a:ext>
            </a:extLst>
          </p:cNvPr>
          <p:cNvSpPr>
            <a:spLocks noGrp="1"/>
          </p:cNvSpPr>
          <p:nvPr>
            <p:ph type="title"/>
          </p:nvPr>
        </p:nvSpPr>
        <p:spPr>
          <a:xfrm>
            <a:off x="838200" y="1040985"/>
            <a:ext cx="10515600" cy="1325563"/>
          </a:xfrm>
        </p:spPr>
        <p:txBody>
          <a:bodyPr>
            <a:normAutofit/>
          </a:bodyPr>
          <a:lstStyle/>
          <a:p>
            <a:r>
              <a:rPr lang="en-US" sz="3000" b="1" dirty="0">
                <a:latin typeface="+mn-lt"/>
              </a:rPr>
              <a:t>When a stakeholder map is critical?</a:t>
            </a:r>
          </a:p>
        </p:txBody>
      </p:sp>
      <p:sp>
        <p:nvSpPr>
          <p:cNvPr id="3" name="Content Placeholder 2">
            <a:extLst>
              <a:ext uri="{FF2B5EF4-FFF2-40B4-BE49-F238E27FC236}">
                <a16:creationId xmlns:a16="http://schemas.microsoft.com/office/drawing/2014/main" id="{11E48F53-81B7-4937-A0BF-1950C2E0B44F}"/>
              </a:ext>
            </a:extLst>
          </p:cNvPr>
          <p:cNvSpPr>
            <a:spLocks noGrp="1"/>
          </p:cNvSpPr>
          <p:nvPr>
            <p:ph idx="1"/>
          </p:nvPr>
        </p:nvSpPr>
        <p:spPr>
          <a:xfrm>
            <a:off x="957470" y="1346407"/>
            <a:ext cx="10515600" cy="4351338"/>
          </a:xfrm>
        </p:spPr>
        <p:txBody>
          <a:bodyPr/>
          <a:lstStyle/>
          <a:p>
            <a:endParaRPr lang="en-US" dirty="0"/>
          </a:p>
          <a:p>
            <a:pPr marL="0" indent="0">
              <a:buNone/>
            </a:pPr>
            <a:endParaRPr lang="en-US" dirty="0"/>
          </a:p>
          <a:p>
            <a:r>
              <a:rPr lang="en-US" dirty="0"/>
              <a:t>Building a product</a:t>
            </a:r>
          </a:p>
          <a:p>
            <a:r>
              <a:rPr lang="en-US" i="0" u="none" strike="noStrike" dirty="0">
                <a:effectLst/>
              </a:rPr>
              <a:t>Penetrating a market</a:t>
            </a:r>
          </a:p>
          <a:p>
            <a:r>
              <a:rPr lang="en-US" dirty="0"/>
              <a:t>Starting a new project</a:t>
            </a:r>
          </a:p>
        </p:txBody>
      </p:sp>
    </p:spTree>
    <p:extLst>
      <p:ext uri="{BB962C8B-B14F-4D97-AF65-F5344CB8AC3E}">
        <p14:creationId xmlns:p14="http://schemas.microsoft.com/office/powerpoint/2010/main" val="65713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2FD05-5D72-4CFE-9D38-066637A34733}"/>
              </a:ext>
            </a:extLst>
          </p:cNvPr>
          <p:cNvSpPr>
            <a:spLocks noGrp="1"/>
          </p:cNvSpPr>
          <p:nvPr>
            <p:ph type="title"/>
          </p:nvPr>
        </p:nvSpPr>
        <p:spPr>
          <a:xfrm>
            <a:off x="705678" y="987977"/>
            <a:ext cx="10515600" cy="1325563"/>
          </a:xfrm>
        </p:spPr>
        <p:txBody>
          <a:bodyPr>
            <a:normAutofit/>
          </a:bodyPr>
          <a:lstStyle/>
          <a:p>
            <a:r>
              <a:rPr lang="en-US" sz="3000" b="1" dirty="0">
                <a:latin typeface="+mn-lt"/>
              </a:rPr>
              <a:t>What should a stakeholder management plan include?</a:t>
            </a:r>
          </a:p>
        </p:txBody>
      </p:sp>
      <p:sp>
        <p:nvSpPr>
          <p:cNvPr id="3" name="Content Placeholder 2">
            <a:extLst>
              <a:ext uri="{FF2B5EF4-FFF2-40B4-BE49-F238E27FC236}">
                <a16:creationId xmlns:a16="http://schemas.microsoft.com/office/drawing/2014/main" id="{CC8806DD-A13C-4EAA-99D9-784B1FF7C210}"/>
              </a:ext>
            </a:extLst>
          </p:cNvPr>
          <p:cNvSpPr>
            <a:spLocks noGrp="1"/>
          </p:cNvSpPr>
          <p:nvPr>
            <p:ph idx="1"/>
          </p:nvPr>
        </p:nvSpPr>
        <p:spPr>
          <a:xfrm>
            <a:off x="705678" y="1253331"/>
            <a:ext cx="10515600" cy="4351338"/>
          </a:xfrm>
        </p:spPr>
        <p:txBody>
          <a:bodyPr/>
          <a:lstStyle/>
          <a:p>
            <a:endParaRPr lang="en-US" dirty="0"/>
          </a:p>
          <a:p>
            <a:endParaRPr lang="en-US" dirty="0"/>
          </a:p>
          <a:p>
            <a:r>
              <a:rPr lang="en-US" dirty="0"/>
              <a:t>Prioritization of stakeholders</a:t>
            </a:r>
          </a:p>
          <a:p>
            <a:r>
              <a:rPr lang="en-US" dirty="0"/>
              <a:t>Stakeholder expectations</a:t>
            </a:r>
          </a:p>
          <a:p>
            <a:r>
              <a:rPr lang="en-US" dirty="0"/>
              <a:t>Communication rules</a:t>
            </a:r>
          </a:p>
          <a:p>
            <a:r>
              <a:rPr lang="en-US" dirty="0"/>
              <a:t>Action plans</a:t>
            </a:r>
          </a:p>
        </p:txBody>
      </p:sp>
    </p:spTree>
    <p:extLst>
      <p:ext uri="{BB962C8B-B14F-4D97-AF65-F5344CB8AC3E}">
        <p14:creationId xmlns:p14="http://schemas.microsoft.com/office/powerpoint/2010/main" val="2680021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0095A-4A27-4A82-98A7-F3432CDED42A}"/>
              </a:ext>
            </a:extLst>
          </p:cNvPr>
          <p:cNvSpPr>
            <a:spLocks noGrp="1"/>
          </p:cNvSpPr>
          <p:nvPr>
            <p:ph type="title"/>
          </p:nvPr>
        </p:nvSpPr>
        <p:spPr>
          <a:xfrm>
            <a:off x="838200" y="977140"/>
            <a:ext cx="10515600" cy="1325563"/>
          </a:xfrm>
        </p:spPr>
        <p:txBody>
          <a:bodyPr>
            <a:normAutofit/>
          </a:bodyPr>
          <a:lstStyle/>
          <a:p>
            <a:r>
              <a:rPr lang="en-US" sz="3000" b="1" dirty="0">
                <a:latin typeface="+mn-lt"/>
              </a:rPr>
              <a:t>Benefits of Stakeholder Engagement:</a:t>
            </a:r>
          </a:p>
        </p:txBody>
      </p:sp>
      <p:sp>
        <p:nvSpPr>
          <p:cNvPr id="3" name="Content Placeholder 2">
            <a:extLst>
              <a:ext uri="{FF2B5EF4-FFF2-40B4-BE49-F238E27FC236}">
                <a16:creationId xmlns:a16="http://schemas.microsoft.com/office/drawing/2014/main" id="{25AE8275-DFEC-4136-AC62-2A8D8B7AB5CD}"/>
              </a:ext>
            </a:extLst>
          </p:cNvPr>
          <p:cNvSpPr>
            <a:spLocks noGrp="1"/>
          </p:cNvSpPr>
          <p:nvPr>
            <p:ph idx="1"/>
          </p:nvPr>
        </p:nvSpPr>
        <p:spPr>
          <a:xfrm>
            <a:off x="838200" y="2302703"/>
            <a:ext cx="10515600" cy="4351338"/>
          </a:xfrm>
        </p:spPr>
        <p:txBody>
          <a:bodyPr>
            <a:noAutofit/>
          </a:bodyPr>
          <a:lstStyle/>
          <a:p>
            <a:r>
              <a:rPr lang="en-US" dirty="0"/>
              <a:t>Education</a:t>
            </a:r>
          </a:p>
          <a:p>
            <a:r>
              <a:rPr lang="en-US" dirty="0"/>
              <a:t>Effective Decision Making</a:t>
            </a:r>
          </a:p>
          <a:p>
            <a:r>
              <a:rPr lang="en-US" dirty="0"/>
              <a:t>Trust</a:t>
            </a:r>
          </a:p>
          <a:p>
            <a:r>
              <a:rPr lang="en-US" dirty="0"/>
              <a:t>Cost Savings</a:t>
            </a:r>
          </a:p>
          <a:p>
            <a:r>
              <a:rPr lang="en-US" dirty="0"/>
              <a:t> Risk Management</a:t>
            </a:r>
          </a:p>
          <a:p>
            <a:r>
              <a:rPr lang="en-US" dirty="0"/>
              <a:t>Accountability</a:t>
            </a:r>
          </a:p>
          <a:p>
            <a:endParaRPr lang="en-US" sz="1800" dirty="0"/>
          </a:p>
        </p:txBody>
      </p:sp>
    </p:spTree>
    <p:extLst>
      <p:ext uri="{BB962C8B-B14F-4D97-AF65-F5344CB8AC3E}">
        <p14:creationId xmlns:p14="http://schemas.microsoft.com/office/powerpoint/2010/main" val="1298717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D146-5743-449D-9931-E240C58D1A5A}"/>
              </a:ext>
            </a:extLst>
          </p:cNvPr>
          <p:cNvSpPr>
            <a:spLocks noGrp="1"/>
          </p:cNvSpPr>
          <p:nvPr>
            <p:ph type="title"/>
          </p:nvPr>
        </p:nvSpPr>
        <p:spPr>
          <a:xfrm>
            <a:off x="705678" y="1027734"/>
            <a:ext cx="10515600" cy="1325563"/>
          </a:xfrm>
        </p:spPr>
        <p:txBody>
          <a:bodyPr>
            <a:normAutofit/>
          </a:bodyPr>
          <a:lstStyle/>
          <a:p>
            <a:r>
              <a:rPr lang="en-US" sz="3000" b="1" dirty="0">
                <a:latin typeface="+mn-lt"/>
              </a:rPr>
              <a:t>Stakeholder mapping in 4 steps:</a:t>
            </a:r>
          </a:p>
        </p:txBody>
      </p:sp>
      <p:sp>
        <p:nvSpPr>
          <p:cNvPr id="3" name="Content Placeholder 2">
            <a:extLst>
              <a:ext uri="{FF2B5EF4-FFF2-40B4-BE49-F238E27FC236}">
                <a16:creationId xmlns:a16="http://schemas.microsoft.com/office/drawing/2014/main" id="{72158906-B0B3-44BC-AF36-93DCBE9E9AFB}"/>
              </a:ext>
            </a:extLst>
          </p:cNvPr>
          <p:cNvSpPr>
            <a:spLocks noGrp="1"/>
          </p:cNvSpPr>
          <p:nvPr>
            <p:ph idx="1"/>
          </p:nvPr>
        </p:nvSpPr>
        <p:spPr>
          <a:xfrm>
            <a:off x="705678" y="2353297"/>
            <a:ext cx="10515600" cy="4351338"/>
          </a:xfrm>
        </p:spPr>
        <p:txBody>
          <a:bodyPr/>
          <a:lstStyle/>
          <a:p>
            <a:pPr marL="0" indent="0">
              <a:buNone/>
            </a:pPr>
            <a:r>
              <a:rPr lang="en-US" b="0" i="0" dirty="0">
                <a:effectLst/>
              </a:rPr>
              <a:t>1. Define your stakeholders </a:t>
            </a:r>
          </a:p>
          <a:p>
            <a:pPr marL="0" indent="0">
              <a:buNone/>
            </a:pPr>
            <a:r>
              <a:rPr lang="en-US" b="0" i="0" dirty="0">
                <a:effectLst/>
              </a:rPr>
              <a:t>2. Analyze stakeholders by impact and influence</a:t>
            </a:r>
          </a:p>
          <a:p>
            <a:pPr marL="0" indent="0">
              <a:buNone/>
            </a:pPr>
            <a:r>
              <a:rPr lang="en-US" b="0" i="0" dirty="0">
                <a:effectLst/>
              </a:rPr>
              <a:t>3. Plan stakeholder communications and reporting </a:t>
            </a:r>
          </a:p>
          <a:p>
            <a:pPr marL="0" indent="0">
              <a:buNone/>
            </a:pPr>
            <a:r>
              <a:rPr lang="en-US" b="0" i="0" dirty="0">
                <a:effectLst/>
              </a:rPr>
              <a:t>4. Engage with your stakeholders</a:t>
            </a:r>
            <a:br>
              <a:rPr lang="en-US" dirty="0"/>
            </a:br>
            <a:endParaRPr lang="en-US" dirty="0"/>
          </a:p>
        </p:txBody>
      </p:sp>
    </p:spTree>
    <p:extLst>
      <p:ext uri="{BB962C8B-B14F-4D97-AF65-F5344CB8AC3E}">
        <p14:creationId xmlns:p14="http://schemas.microsoft.com/office/powerpoint/2010/main" val="1613032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0C5DA337-0165-46C3-9EA5-9D0DF652BA27}"/>
              </a:ext>
            </a:extLst>
          </p:cNvPr>
          <p:cNvGraphicFramePr>
            <a:graphicFrameLocks noGrp="1"/>
          </p:cNvGraphicFramePr>
          <p:nvPr/>
        </p:nvGraphicFramePr>
        <p:xfrm>
          <a:off x="2032000" y="2323179"/>
          <a:ext cx="8128000" cy="320040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2382603363"/>
                    </a:ext>
                  </a:extLst>
                </a:gridCol>
                <a:gridCol w="1625600">
                  <a:extLst>
                    <a:ext uri="{9D8B030D-6E8A-4147-A177-3AD203B41FA5}">
                      <a16:colId xmlns:a16="http://schemas.microsoft.com/office/drawing/2014/main" val="3863973069"/>
                    </a:ext>
                  </a:extLst>
                </a:gridCol>
                <a:gridCol w="1625600">
                  <a:extLst>
                    <a:ext uri="{9D8B030D-6E8A-4147-A177-3AD203B41FA5}">
                      <a16:colId xmlns:a16="http://schemas.microsoft.com/office/drawing/2014/main" val="4000384929"/>
                    </a:ext>
                  </a:extLst>
                </a:gridCol>
                <a:gridCol w="1625600">
                  <a:extLst>
                    <a:ext uri="{9D8B030D-6E8A-4147-A177-3AD203B41FA5}">
                      <a16:colId xmlns:a16="http://schemas.microsoft.com/office/drawing/2014/main" val="3179691978"/>
                    </a:ext>
                  </a:extLst>
                </a:gridCol>
                <a:gridCol w="1625600">
                  <a:extLst>
                    <a:ext uri="{9D8B030D-6E8A-4147-A177-3AD203B41FA5}">
                      <a16:colId xmlns:a16="http://schemas.microsoft.com/office/drawing/2014/main" val="935494238"/>
                    </a:ext>
                  </a:extLst>
                </a:gridCol>
              </a:tblGrid>
              <a:tr h="370840">
                <a:tc>
                  <a:txBody>
                    <a:bodyPr/>
                    <a:lstStyle/>
                    <a:p>
                      <a:r>
                        <a:rPr lang="en-US" sz="1800" b="1" kern="1200" dirty="0">
                          <a:solidFill>
                            <a:schemeClr val="lt1"/>
                          </a:solidFill>
                          <a:effectLst/>
                          <a:latin typeface="+mn-lt"/>
                          <a:ea typeface="+mn-ea"/>
                          <a:cs typeface="+mn-cs"/>
                        </a:rPr>
                        <a:t>Operational partners:</a:t>
                      </a:r>
                    </a:p>
                    <a:p>
                      <a:endParaRPr lang="en-US" dirty="0"/>
                    </a:p>
                  </a:txBody>
                  <a:tcPr/>
                </a:tc>
                <a:tc>
                  <a:txBody>
                    <a:bodyPr/>
                    <a:lstStyle/>
                    <a:p>
                      <a:r>
                        <a:rPr lang="en-US" sz="1800" b="1" kern="1200" dirty="0">
                          <a:solidFill>
                            <a:schemeClr val="lt1"/>
                          </a:solidFill>
                          <a:effectLst/>
                          <a:latin typeface="+mn-lt"/>
                          <a:ea typeface="+mn-ea"/>
                          <a:cs typeface="+mn-cs"/>
                        </a:rPr>
                        <a:t>Community partners :</a:t>
                      </a:r>
                      <a:endParaRPr lang="en-US" dirty="0"/>
                    </a:p>
                  </a:txBody>
                  <a:tcPr/>
                </a:tc>
                <a:tc>
                  <a:txBody>
                    <a:bodyPr/>
                    <a:lstStyle/>
                    <a:p>
                      <a:r>
                        <a:rPr lang="en-US" sz="1800" b="1" kern="1200" dirty="0">
                          <a:solidFill>
                            <a:schemeClr val="lt1"/>
                          </a:solidFill>
                          <a:effectLst/>
                          <a:latin typeface="+mn-lt"/>
                          <a:ea typeface="+mn-ea"/>
                          <a:cs typeface="+mn-cs"/>
                        </a:rPr>
                        <a:t>Institutional partners:</a:t>
                      </a:r>
                      <a:endParaRPr lang="en-US" dirty="0"/>
                    </a:p>
                  </a:txBody>
                  <a:tcPr/>
                </a:tc>
                <a:tc>
                  <a:txBody>
                    <a:bodyPr/>
                    <a:lstStyle/>
                    <a:p>
                      <a:r>
                        <a:rPr lang="en-US" sz="1800" b="1" kern="1200" dirty="0">
                          <a:solidFill>
                            <a:schemeClr val="lt1"/>
                          </a:solidFill>
                          <a:effectLst/>
                          <a:latin typeface="+mn-lt"/>
                          <a:ea typeface="+mn-ea"/>
                          <a:cs typeface="+mn-cs"/>
                        </a:rPr>
                        <a:t>Financial partners</a:t>
                      </a:r>
                      <a:endParaRPr lang="en-US" dirty="0"/>
                    </a:p>
                  </a:txBody>
                  <a:tcPr/>
                </a:tc>
                <a:tc>
                  <a:txBody>
                    <a:bodyPr/>
                    <a:lstStyle/>
                    <a:p>
                      <a:r>
                        <a:rPr lang="en-US" sz="1800" b="1" kern="1200" dirty="0">
                          <a:solidFill>
                            <a:schemeClr val="lt1"/>
                          </a:solidFill>
                          <a:effectLst/>
                          <a:latin typeface="+mn-lt"/>
                          <a:ea typeface="+mn-ea"/>
                          <a:cs typeface="+mn-cs"/>
                        </a:rPr>
                        <a:t>Other partners</a:t>
                      </a:r>
                      <a:endParaRPr lang="en-US" dirty="0"/>
                    </a:p>
                  </a:txBody>
                  <a:tcPr/>
                </a:tc>
                <a:extLst>
                  <a:ext uri="{0D108BD9-81ED-4DB2-BD59-A6C34878D82A}">
                    <a16:rowId xmlns:a16="http://schemas.microsoft.com/office/drawing/2014/main" val="3580362007"/>
                  </a:ext>
                </a:extLst>
              </a:tr>
              <a:tr h="370840">
                <a:tc>
                  <a:txBody>
                    <a:bodyPr/>
                    <a:lstStyle/>
                    <a:p>
                      <a:endParaRPr lang="en-US" b="0" dirty="0"/>
                    </a:p>
                    <a:p>
                      <a:r>
                        <a:rPr lang="en-US" sz="1800" b="0" kern="1200" dirty="0">
                          <a:solidFill>
                            <a:schemeClr val="dk1"/>
                          </a:solidFill>
                          <a:effectLst/>
                          <a:latin typeface="+mn-lt"/>
                          <a:ea typeface="+mn-ea"/>
                          <a:cs typeface="+mn-cs"/>
                        </a:rPr>
                        <a:t>Corporates, Clients, Others</a:t>
                      </a:r>
                      <a:endParaRPr lang="en-US" b="0" dirty="0"/>
                    </a:p>
                    <a:p>
                      <a:endParaRPr lang="en-US" dirty="0"/>
                    </a:p>
                    <a:p>
                      <a:endParaRPr lang="en-US" dirty="0"/>
                    </a:p>
                  </a:txBody>
                  <a:tcPr/>
                </a:tc>
                <a:tc>
                  <a:txBody>
                    <a:bodyPr/>
                    <a:lstStyle/>
                    <a:p>
                      <a:endParaRPr lang="en-US" dirty="0"/>
                    </a:p>
                    <a:p>
                      <a:r>
                        <a:rPr lang="en-US" dirty="0"/>
                        <a:t>Incubators, other CSOs, community initiatives, entrepreneurship networks, etc.</a:t>
                      </a:r>
                    </a:p>
                  </a:txBody>
                  <a:tcPr/>
                </a:tc>
                <a:tc>
                  <a:txBody>
                    <a:bodyPr/>
                    <a:lstStyle/>
                    <a:p>
                      <a:endParaRPr lang="en-US" dirty="0"/>
                    </a:p>
                    <a:p>
                      <a:r>
                        <a:rPr lang="en-US" dirty="0"/>
                        <a:t>Ministries, local authorities, international institutions, schools, etc.</a:t>
                      </a:r>
                    </a:p>
                  </a:txBody>
                  <a:tcPr/>
                </a:tc>
                <a:tc>
                  <a:txBody>
                    <a:bodyPr/>
                    <a:lstStyle/>
                    <a:p>
                      <a:endParaRPr lang="en-US" dirty="0"/>
                    </a:p>
                    <a:p>
                      <a:r>
                        <a:rPr lang="en-US" dirty="0"/>
                        <a:t>Donors, others</a:t>
                      </a:r>
                    </a:p>
                  </a:txBody>
                  <a:tcPr/>
                </a:tc>
                <a:tc>
                  <a:txBody>
                    <a:bodyPr/>
                    <a:lstStyle/>
                    <a:p>
                      <a:endParaRPr lang="en-US" dirty="0"/>
                    </a:p>
                    <a:p>
                      <a:r>
                        <a:rPr lang="en-US" dirty="0"/>
                        <a:t>Media, others</a:t>
                      </a:r>
                    </a:p>
                  </a:txBody>
                  <a:tcPr/>
                </a:tc>
                <a:extLst>
                  <a:ext uri="{0D108BD9-81ED-4DB2-BD59-A6C34878D82A}">
                    <a16:rowId xmlns:a16="http://schemas.microsoft.com/office/drawing/2014/main" val="3580994215"/>
                  </a:ext>
                </a:extLst>
              </a:tr>
            </a:tbl>
          </a:graphicData>
        </a:graphic>
      </p:graphicFrame>
      <p:sp>
        <p:nvSpPr>
          <p:cNvPr id="9" name="TextBox 8">
            <a:extLst>
              <a:ext uri="{FF2B5EF4-FFF2-40B4-BE49-F238E27FC236}">
                <a16:creationId xmlns:a16="http://schemas.microsoft.com/office/drawing/2014/main" id="{F3AA067C-2BA5-4D66-88B6-B5B0E68B108D}"/>
              </a:ext>
            </a:extLst>
          </p:cNvPr>
          <p:cNvSpPr txBox="1"/>
          <p:nvPr/>
        </p:nvSpPr>
        <p:spPr>
          <a:xfrm>
            <a:off x="4064000" y="1370129"/>
            <a:ext cx="6096000" cy="553998"/>
          </a:xfrm>
          <a:prstGeom prst="rect">
            <a:avLst/>
          </a:prstGeom>
          <a:noFill/>
        </p:spPr>
        <p:txBody>
          <a:bodyPr wrap="square">
            <a:spAutoFit/>
          </a:bodyPr>
          <a:lstStyle/>
          <a:p>
            <a:r>
              <a:rPr lang="en-US" sz="3000" b="1" dirty="0">
                <a:effectLst/>
                <a:ea typeface="Arial" panose="020B0604020202020204" pitchFamily="34" charset="0"/>
              </a:rPr>
              <a:t>Stakeholders Analysis:</a:t>
            </a:r>
            <a:endParaRPr lang="en-US" sz="3000" dirty="0"/>
          </a:p>
        </p:txBody>
      </p:sp>
    </p:spTree>
    <p:extLst>
      <p:ext uri="{BB962C8B-B14F-4D97-AF65-F5344CB8AC3E}">
        <p14:creationId xmlns:p14="http://schemas.microsoft.com/office/powerpoint/2010/main" val="31389121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291</Words>
  <Application>Microsoft Office PowerPoint</Application>
  <PresentationFormat>Widescreen</PresentationFormat>
  <Paragraphs>49</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Raleway ExtraBold</vt:lpstr>
      <vt:lpstr>Office Theme</vt:lpstr>
      <vt:lpstr>PowerPoint Presentation</vt:lpstr>
      <vt:lpstr>       </vt:lpstr>
      <vt:lpstr>What it means stakeholders mapping? </vt:lpstr>
      <vt:lpstr>When a stakeholder map is critical?</vt:lpstr>
      <vt:lpstr>What should a stakeholder management plan include?</vt:lpstr>
      <vt:lpstr>Benefits of Stakeholder Engagement:</vt:lpstr>
      <vt:lpstr>Stakeholder mapping in 4 steps: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Alexandar Todov</dc:creator>
  <cp:lastModifiedBy>Dejan Zafirovski</cp:lastModifiedBy>
  <cp:revision>34</cp:revision>
  <dcterms:created xsi:type="dcterms:W3CDTF">2021-06-26T00:11:23Z</dcterms:created>
  <dcterms:modified xsi:type="dcterms:W3CDTF">2021-09-24T14:17:38Z</dcterms:modified>
</cp:coreProperties>
</file>