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9" r:id="rId3"/>
    <p:sldId id="260" r:id="rId4"/>
    <p:sldId id="261" r:id="rId5"/>
    <p:sldId id="262" r:id="rId6"/>
    <p:sldId id="263" r:id="rId7"/>
    <p:sldId id="264" r:id="rId8"/>
    <p:sldId id="265" r:id="rId9"/>
    <p:sldId id="266" r:id="rId10"/>
    <p:sldId id="267" r:id="rId11"/>
    <p:sldId id="268" r:id="rId12"/>
    <p:sldId id="270" r:id="rId13"/>
    <p:sldId id="271" r:id="rId14"/>
    <p:sldId id="272" r:id="rId15"/>
    <p:sldId id="273" r:id="rId16"/>
    <p:sldId id="274" r:id="rId17"/>
    <p:sldId id="275" r:id="rId18"/>
    <p:sldId id="276" r:id="rId19"/>
    <p:sldId id="277" r:id="rId20"/>
    <p:sldId id="278" r:id="rId21"/>
    <p:sldId id="279" r:id="rId22"/>
    <p:sldId id="283" r:id="rId23"/>
    <p:sldId id="280" r:id="rId24"/>
    <p:sldId id="281" r:id="rId25"/>
    <p:sldId id="284" r:id="rId26"/>
    <p:sldId id="282"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8200"/>
    <a:srgbClr val="3AB4EB"/>
    <a:srgbClr val="B1DC52"/>
    <a:srgbClr val="FEC13C"/>
    <a:srgbClr val="DA7171"/>
    <a:srgbClr val="AAD84A"/>
    <a:srgbClr val="C4E1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A17138-AA47-4BB7-B041-8A1927576AE6}" type="datetimeFigureOut">
              <a:rPr lang="en-US" smtClean="0"/>
              <a:t>9/25/2021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CF5746-B529-4DCF-BB24-BBD76D6FCACE}" type="slidenum">
              <a:rPr lang="en-US" smtClean="0"/>
              <a:t>‹#›</a:t>
            </a:fld>
            <a:endParaRPr lang="en-US"/>
          </a:p>
        </p:txBody>
      </p:sp>
    </p:spTree>
    <p:extLst>
      <p:ext uri="{BB962C8B-B14F-4D97-AF65-F5344CB8AC3E}">
        <p14:creationId xmlns:p14="http://schemas.microsoft.com/office/powerpoint/2010/main" val="155238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6" name="Google Shape;166;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https://www.slideshare.net/muhammadalihr/creativity-the-business-idea</a:t>
            </a:r>
            <a:endParaRPr/>
          </a:p>
        </p:txBody>
      </p:sp>
      <p:sp>
        <p:nvSpPr>
          <p:cNvPr id="197" name="Google Shape;197;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https://www.ease.io/5-root-cause-analysis-tools-for-more-effective-problem-solving/</a:t>
            </a:r>
            <a:endParaRPr/>
          </a:p>
        </p:txBody>
      </p:sp>
      <p:sp>
        <p:nvSpPr>
          <p:cNvPr id="209" name="Google Shape;209;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https://ctb.ku.edu/en/table-of-contents/analyze/analyze-community-problems-and-solutions/define-analyze-problem/main</a:t>
            </a:r>
            <a:endParaRPr/>
          </a:p>
        </p:txBody>
      </p:sp>
      <p:sp>
        <p:nvSpPr>
          <p:cNvPr id="217" name="Google Shape;217;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https://www.ease.io/5-root-cause-analysis-tools-for-more-effective-problem-solving/</a:t>
            </a:r>
            <a:endParaRPr/>
          </a:p>
        </p:txBody>
      </p:sp>
      <p:sp>
        <p:nvSpPr>
          <p:cNvPr id="223" name="Google Shape;22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https://www.growthforce.com/blog/10-questions-that-are-paramount-to-your-businesss-financial-success</a:t>
            </a:r>
            <a:endParaRPr/>
          </a:p>
        </p:txBody>
      </p:sp>
      <p:sp>
        <p:nvSpPr>
          <p:cNvPr id="231" name="Google Shape;231;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203-F8FB-4D34-827B-23768A3967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2910AE-6F07-4052-B13D-5226B5B32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BD84ED-61A6-4EFB-89D8-67583F5EE6A8}"/>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223FF579-4EF4-413D-BE15-5D84EF1DE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8409B1-364B-4C0A-B9BD-0FF87AD107D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42759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DAF3-C523-4A93-94D6-2BD3A54315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D728FC-DA4D-4CD3-9698-3F3D198C6C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41D0EB-CD46-4130-8DEC-4DE444DFAD47}"/>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8B83AA31-00FF-499A-8415-8EF2FE5D4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B5E97-F02B-41FF-879E-14AA74D0C85F}"/>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24112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5DFCB2-BD41-4AEF-BBC8-60031010B7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229FA7-5113-4394-88BF-2DA110F2D8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BC9B1-41A1-4387-8CDF-9101F30E43E6}"/>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346FBD09-B4FE-4D78-A5FB-59A1810F81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36B64-D13A-4C02-93B9-AC1E4E14BDB5}"/>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3273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505A4-AC9E-4C7B-AFB7-4B2BF8A00B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84841-C866-4F87-AE6E-56579EE31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2A0008-960F-4072-92FD-0271BD22DFF4}"/>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60478B1E-1690-415A-A856-FC6303A146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C451A-7A98-48CD-B19C-C5B87D2DC5C4}"/>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06769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822C0-285E-415D-8887-3350256423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36797E-48CF-4DC4-A988-7ADF88D6A3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3B034-359F-4BC4-B1B1-AF8E972CFE4F}"/>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D47BA720-8F5A-4A1F-8CBA-CE8080E22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94FB1-9CEF-4DD1-941B-34FD1F8D9F0D}"/>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75699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A3C21-2B4E-4D93-BDB1-D6D040D67D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D89A2D-7C08-45EF-A756-08CAC502ED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B98592-DEF9-4ACB-BDBB-D861861C80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C217C5-5A66-4373-809A-03F6BF360EE4}"/>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6" name="Footer Placeholder 5">
            <a:extLst>
              <a:ext uri="{FF2B5EF4-FFF2-40B4-BE49-F238E27FC236}">
                <a16:creationId xmlns:a16="http://schemas.microsoft.com/office/drawing/2014/main" id="{4155EAD8-163B-4676-9E33-77AE893E35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DF5D78-EB6C-4509-91F2-3D84ED769027}"/>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97679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AF926-2342-4F92-912D-B46D5565DB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B9E021-576B-408D-99AB-9B4153A1AD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C65B6E-82D2-4BE6-B930-64A66477F7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0ED466-5BBB-455C-9F06-4E154EEF8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D9742F-98D5-497B-8FB6-6DB87B9355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28A472-39B1-4709-BB36-18CDF4BD5C20}"/>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8" name="Footer Placeholder 7">
            <a:extLst>
              <a:ext uri="{FF2B5EF4-FFF2-40B4-BE49-F238E27FC236}">
                <a16:creationId xmlns:a16="http://schemas.microsoft.com/office/drawing/2014/main" id="{6F5FD0A0-6BC3-48DF-91A8-F549B3D0D7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19782F-E436-4DA4-8127-FE22CAE1F65B}"/>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19156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47B3-A3A1-4431-8C8A-71141B303F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EDF8CC-1CBF-487A-86B9-E24638CB1816}"/>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4" name="Footer Placeholder 3">
            <a:extLst>
              <a:ext uri="{FF2B5EF4-FFF2-40B4-BE49-F238E27FC236}">
                <a16:creationId xmlns:a16="http://schemas.microsoft.com/office/drawing/2014/main" id="{24A0DEBB-714F-49B7-9A97-8C63FDE3F3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5F6A2-56E7-43B1-8B37-5585002D0862}"/>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17698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890AED-2299-4F2A-8B74-BAF463BFC4AD}"/>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3" name="Footer Placeholder 2">
            <a:extLst>
              <a:ext uri="{FF2B5EF4-FFF2-40B4-BE49-F238E27FC236}">
                <a16:creationId xmlns:a16="http://schemas.microsoft.com/office/drawing/2014/main" id="{285A83E6-EB69-4C87-A294-5EBF02A24A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191496-D58D-46A4-8CBC-148676A1AD7E}"/>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0349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A4589-75BA-4BCB-BA37-0C8148AB92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C0A438-48C7-4BE5-B4F8-A273270AFA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AF38-EB94-49AA-ACD5-8AEA793A6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3046A1-6B4F-4BB4-A2CC-F2FF833366E5}"/>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6" name="Footer Placeholder 5">
            <a:extLst>
              <a:ext uri="{FF2B5EF4-FFF2-40B4-BE49-F238E27FC236}">
                <a16:creationId xmlns:a16="http://schemas.microsoft.com/office/drawing/2014/main" id="{607F038A-3C43-4C97-891F-6687B831D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311B84-A8EB-476E-914C-ED6C206C8EB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353735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7ED8-AA04-46A2-97ED-D2BD709513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DD669F-9C21-4758-9807-0B1C67F7F2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6544D-DA8F-4CCE-9FDC-12DB5A28D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9CDDF0-415A-45BB-8448-6E6A6DD9870C}"/>
              </a:ext>
            </a:extLst>
          </p:cNvPr>
          <p:cNvSpPr>
            <a:spLocks noGrp="1"/>
          </p:cNvSpPr>
          <p:nvPr>
            <p:ph type="dt" sz="half" idx="10"/>
          </p:nvPr>
        </p:nvSpPr>
        <p:spPr/>
        <p:txBody>
          <a:bodyPr/>
          <a:lstStyle/>
          <a:p>
            <a:fld id="{225339CE-CED6-410D-ADE7-BDF7AB6257EC}" type="datetimeFigureOut">
              <a:rPr lang="en-US" smtClean="0"/>
              <a:t>9/25/2021</a:t>
            </a:fld>
            <a:endParaRPr lang="en-US"/>
          </a:p>
        </p:txBody>
      </p:sp>
      <p:sp>
        <p:nvSpPr>
          <p:cNvPr id="6" name="Footer Placeholder 5">
            <a:extLst>
              <a:ext uri="{FF2B5EF4-FFF2-40B4-BE49-F238E27FC236}">
                <a16:creationId xmlns:a16="http://schemas.microsoft.com/office/drawing/2014/main" id="{D2E256D2-77D4-4911-93A3-7DAF95ECB1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DE05B-F806-400F-974B-E04F69249770}"/>
              </a:ext>
            </a:extLst>
          </p:cNvPr>
          <p:cNvSpPr>
            <a:spLocks noGrp="1"/>
          </p:cNvSpPr>
          <p:nvPr>
            <p:ph type="sldNum" sz="quarter" idx="12"/>
          </p:nvPr>
        </p:nvSpPr>
        <p:spPr/>
        <p:txBody>
          <a:bodyPr/>
          <a:lstStyle/>
          <a:p>
            <a:fld id="{42A9DFDF-FA6A-4247-8377-9C6615273675}" type="slidenum">
              <a:rPr lang="en-US" smtClean="0"/>
              <a:t>‹#›</a:t>
            </a:fld>
            <a:endParaRPr lang="en-US"/>
          </a:p>
        </p:txBody>
      </p:sp>
    </p:spTree>
    <p:extLst>
      <p:ext uri="{BB962C8B-B14F-4D97-AF65-F5344CB8AC3E}">
        <p14:creationId xmlns:p14="http://schemas.microsoft.com/office/powerpoint/2010/main" val="64968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8483C-A748-4E3D-8B74-B0D11DB519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12D31E-7305-4EBC-A125-74CA82274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44AAD-556C-416E-BEC0-6C2CF22D5C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339CE-CED6-410D-ADE7-BDF7AB6257EC}" type="datetimeFigureOut">
              <a:rPr lang="en-US" smtClean="0"/>
              <a:t>9/25/2021</a:t>
            </a:fld>
            <a:endParaRPr lang="en-US"/>
          </a:p>
        </p:txBody>
      </p:sp>
      <p:sp>
        <p:nvSpPr>
          <p:cNvPr id="5" name="Footer Placeholder 4">
            <a:extLst>
              <a:ext uri="{FF2B5EF4-FFF2-40B4-BE49-F238E27FC236}">
                <a16:creationId xmlns:a16="http://schemas.microsoft.com/office/drawing/2014/main" id="{315AF656-6529-4540-81BF-1B27A8C081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0EF486-8284-4561-91B6-3219EC14AB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9DFDF-FA6A-4247-8377-9C6615273675}" type="slidenum">
              <a:rPr lang="en-US" smtClean="0"/>
              <a:t>‹#›</a:t>
            </a:fld>
            <a:endParaRPr lang="en-US"/>
          </a:p>
        </p:txBody>
      </p:sp>
    </p:spTree>
    <p:extLst>
      <p:ext uri="{BB962C8B-B14F-4D97-AF65-F5344CB8AC3E}">
        <p14:creationId xmlns:p14="http://schemas.microsoft.com/office/powerpoint/2010/main" val="362560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DAFC51-8729-4210-9D78-4949CE5C9A17}"/>
              </a:ext>
            </a:extLst>
          </p:cNvPr>
          <p:cNvSpPr txBox="1"/>
          <p:nvPr/>
        </p:nvSpPr>
        <p:spPr>
          <a:xfrm>
            <a:off x="826828" y="1384726"/>
            <a:ext cx="9626082" cy="1938992"/>
          </a:xfrm>
          <a:prstGeom prst="rect">
            <a:avLst/>
          </a:prstGeom>
          <a:noFill/>
        </p:spPr>
        <p:txBody>
          <a:bodyPr wrap="square" rtlCol="0">
            <a:spAutoFit/>
          </a:bodyPr>
          <a:lstStyle/>
          <a:p>
            <a:pPr algn="l"/>
            <a:r>
              <a:rPr lang="en-US" sz="4000" b="1" i="0" dirty="0">
                <a:solidFill>
                  <a:srgbClr val="222222"/>
                </a:solidFill>
                <a:effectLst/>
              </a:rPr>
              <a:t>Module</a:t>
            </a:r>
            <a:r>
              <a:rPr lang="en-US" sz="4000" b="1" dirty="0">
                <a:solidFill>
                  <a:srgbClr val="222222"/>
                </a:solidFill>
              </a:rPr>
              <a:t>: </a:t>
            </a:r>
            <a:r>
              <a:rPr lang="en-US" sz="4000" b="1" i="0" dirty="0">
                <a:solidFill>
                  <a:srgbClr val="222222"/>
                </a:solidFill>
                <a:effectLst/>
              </a:rPr>
              <a:t>Social entrepreneurship and social </a:t>
            </a:r>
            <a:r>
              <a:rPr lang="en-US" sz="4000" b="1" i="0">
                <a:solidFill>
                  <a:srgbClr val="222222"/>
                </a:solidFill>
                <a:effectLst/>
              </a:rPr>
              <a:t>enterprises </a:t>
            </a:r>
          </a:p>
          <a:p>
            <a:pPr algn="l"/>
            <a:r>
              <a:rPr lang="en-US" sz="4000" b="1" i="0">
                <a:solidFill>
                  <a:srgbClr val="222222"/>
                </a:solidFill>
                <a:effectLst/>
              </a:rPr>
              <a:t>(</a:t>
            </a:r>
            <a:r>
              <a:rPr lang="en-US" sz="4000" b="1" i="0" dirty="0">
                <a:solidFill>
                  <a:srgbClr val="222222"/>
                </a:solidFill>
                <a:effectLst/>
              </a:rPr>
              <a:t>including green entrepreneurship)</a:t>
            </a:r>
          </a:p>
        </p:txBody>
      </p:sp>
    </p:spTree>
    <p:extLst>
      <p:ext uri="{BB962C8B-B14F-4D97-AF65-F5344CB8AC3E}">
        <p14:creationId xmlns:p14="http://schemas.microsoft.com/office/powerpoint/2010/main" val="82403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br>
              <a:rPr lang="en-US" sz="3000" dirty="0">
                <a:latin typeface="+mn-lt"/>
              </a:rPr>
            </a:br>
            <a:br>
              <a:rPr lang="en-US" sz="3000" dirty="0">
                <a:latin typeface="+mn-lt"/>
              </a:rPr>
            </a:br>
            <a:br>
              <a:rPr lang="en-US" sz="3000" dirty="0">
                <a:latin typeface="+mn-lt"/>
              </a:rPr>
            </a:br>
            <a:r>
              <a:rPr lang="en-US" sz="3300" b="1" dirty="0">
                <a:latin typeface="+mn-lt"/>
              </a:rPr>
              <a:t>Brainwriting</a:t>
            </a:r>
            <a:endParaRPr sz="3300" b="1" dirty="0">
              <a:latin typeface="+mn-lt"/>
            </a:endParaRPr>
          </a:p>
        </p:txBody>
      </p:sp>
      <p:pic>
        <p:nvPicPr>
          <p:cNvPr id="138" name="Google Shape;138;p9"/>
          <p:cNvPicPr preferRelativeResize="0"/>
          <p:nvPr/>
        </p:nvPicPr>
        <p:blipFill rotWithShape="1">
          <a:blip r:embed="rId3">
            <a:alphaModFix/>
          </a:blip>
          <a:srcRect/>
          <a:stretch/>
        </p:blipFill>
        <p:spPr>
          <a:xfrm>
            <a:off x="1480801" y="1758156"/>
            <a:ext cx="8935881" cy="44862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10"/>
          <p:cNvSpPr txBox="1">
            <a:spLocks noGrp="1"/>
          </p:cNvSpPr>
          <p:nvPr>
            <p:ph type="body" idx="1"/>
          </p:nvPr>
        </p:nvSpPr>
        <p:spPr>
          <a:xfrm>
            <a:off x="838200" y="142557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sz="3000" b="1" dirty="0"/>
              <a:t>Problem inventory &amp; analysis:</a:t>
            </a:r>
            <a:r>
              <a:rPr lang="en-US" b="1" dirty="0"/>
              <a:t> </a:t>
            </a:r>
            <a:r>
              <a:rPr lang="en-US" dirty="0"/>
              <a:t>A method for obtaining new ideas and solutions by focusing on problems. </a:t>
            </a:r>
            <a:endParaRPr dirty="0"/>
          </a:p>
          <a:p>
            <a:pPr marL="0" lvl="0" indent="0" algn="just" rtl="0">
              <a:lnSpc>
                <a:spcPct val="90000"/>
              </a:lnSpc>
              <a:spcBef>
                <a:spcPts val="1000"/>
              </a:spcBef>
              <a:spcAft>
                <a:spcPts val="0"/>
              </a:spcAft>
              <a:buClr>
                <a:schemeClr val="dk1"/>
              </a:buClr>
              <a:buSzPts val="2800"/>
              <a:buNone/>
            </a:pPr>
            <a:r>
              <a:rPr lang="en-US" dirty="0"/>
              <a:t>• This analysis uses individuals in a manner that is analogous to focus groups in order to generate new product ideas. However, instead of generating new ideas themselves, the consumers are provided with a list of problems and then are asked to have a discussion over it, thus it ultimately results in an entirely new product idea.</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2"/>
          <p:cNvSpPr txBox="1">
            <a:spLocks noGrp="1"/>
          </p:cNvSpPr>
          <p:nvPr>
            <p:ph type="title"/>
          </p:nvPr>
        </p:nvSpPr>
        <p:spPr>
          <a:xfrm>
            <a:off x="838200" y="96520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Creative problem solving </a:t>
            </a:r>
            <a:endParaRPr sz="3000" b="1" dirty="0">
              <a:latin typeface="+mn-lt"/>
            </a:endParaRPr>
          </a:p>
        </p:txBody>
      </p:sp>
      <p:sp>
        <p:nvSpPr>
          <p:cNvPr id="157" name="Google Shape;15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just" rtl="0">
              <a:lnSpc>
                <a:spcPct val="90000"/>
              </a:lnSpc>
              <a:spcBef>
                <a:spcPts val="0"/>
              </a:spcBef>
              <a:spcAft>
                <a:spcPts val="0"/>
              </a:spcAft>
              <a:buClr>
                <a:schemeClr val="dk1"/>
              </a:buClr>
              <a:buSzPts val="2800"/>
              <a:buNone/>
            </a:pPr>
            <a:r>
              <a:rPr lang="en-US" dirty="0"/>
              <a:t>• Creativity is the act of turning new and imaginative ideas into reality and it is an important attribute of a successful entrepreneur. </a:t>
            </a:r>
            <a:endParaRPr dirty="0"/>
          </a:p>
          <a:p>
            <a:pPr marL="0" lvl="0" indent="0" algn="just" rtl="0">
              <a:lnSpc>
                <a:spcPct val="90000"/>
              </a:lnSpc>
              <a:spcBef>
                <a:spcPts val="1000"/>
              </a:spcBef>
              <a:spcAft>
                <a:spcPts val="0"/>
              </a:spcAft>
              <a:buClr>
                <a:schemeClr val="dk1"/>
              </a:buClr>
              <a:buSzPts val="2800"/>
              <a:buNone/>
            </a:pPr>
            <a:r>
              <a:rPr lang="en-US" dirty="0"/>
              <a:t>• On the other hand, creative problem solving is the method for obtaining new ideas focusing on the parameters. </a:t>
            </a:r>
            <a:endParaRPr dirty="0"/>
          </a:p>
          <a:p>
            <a:pPr marL="0" lvl="0" indent="0" algn="just" rtl="0">
              <a:lnSpc>
                <a:spcPct val="90000"/>
              </a:lnSpc>
              <a:spcBef>
                <a:spcPts val="1000"/>
              </a:spcBef>
              <a:spcAft>
                <a:spcPts val="0"/>
              </a:spcAft>
              <a:buClr>
                <a:schemeClr val="dk1"/>
              </a:buClr>
              <a:buSzPts val="2800"/>
              <a:buNone/>
            </a:pPr>
            <a:r>
              <a:rPr lang="en-US" dirty="0"/>
              <a:t>• Creativity tends to decline with age, education, lack of use, and bureaucracy. </a:t>
            </a:r>
            <a:endParaRPr dirty="0"/>
          </a:p>
          <a:p>
            <a:pPr marL="0" lvl="0" indent="0" algn="just" rtl="0">
              <a:lnSpc>
                <a:spcPct val="90000"/>
              </a:lnSpc>
              <a:spcBef>
                <a:spcPts val="1000"/>
              </a:spcBef>
              <a:spcAft>
                <a:spcPts val="0"/>
              </a:spcAft>
              <a:buClr>
                <a:schemeClr val="dk1"/>
              </a:buClr>
              <a:buSzPts val="2800"/>
              <a:buNone/>
            </a:pPr>
            <a:r>
              <a:rPr lang="en-US" dirty="0"/>
              <a:t>• Hidden creative potential can be stifled by perceptual, cultural, and organizational factors. </a:t>
            </a:r>
            <a:endParaRPr dirty="0"/>
          </a:p>
          <a:p>
            <a:pPr marL="0" lvl="0" indent="0" algn="just" rtl="0">
              <a:lnSpc>
                <a:spcPct val="90000"/>
              </a:lnSpc>
              <a:spcBef>
                <a:spcPts val="1000"/>
              </a:spcBef>
              <a:spcAft>
                <a:spcPts val="0"/>
              </a:spcAft>
              <a:buClr>
                <a:schemeClr val="dk1"/>
              </a:buClr>
              <a:buSzPts val="2800"/>
              <a:buNone/>
            </a:pPr>
            <a:r>
              <a:rPr lang="en-US" dirty="0"/>
              <a:t>• Creativity can be unlocked by using any of the creative problem- solving techniques.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681037" y="83661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Creative problem solving techniques </a:t>
            </a:r>
            <a:endParaRPr sz="3000" b="1" dirty="0">
              <a:latin typeface="+mn-lt"/>
            </a:endParaRPr>
          </a:p>
        </p:txBody>
      </p:sp>
      <p:sp>
        <p:nvSpPr>
          <p:cNvPr id="163" name="Google Shape;163;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90000"/>
              </a:lnSpc>
              <a:spcBef>
                <a:spcPts val="0"/>
              </a:spcBef>
              <a:spcAft>
                <a:spcPts val="0"/>
              </a:spcAft>
              <a:buClr>
                <a:schemeClr val="dk1"/>
              </a:buClr>
              <a:buSzPct val="100000"/>
              <a:buNone/>
            </a:pPr>
            <a:r>
              <a:rPr lang="en-US" b="1" dirty="0"/>
              <a:t>1. Brainstorming: </a:t>
            </a:r>
            <a:endParaRPr b="1" dirty="0"/>
          </a:p>
          <a:p>
            <a:pPr marL="0" lvl="0" indent="0" algn="just" rtl="0">
              <a:lnSpc>
                <a:spcPct val="90000"/>
              </a:lnSpc>
              <a:spcBef>
                <a:spcPts val="1000"/>
              </a:spcBef>
              <a:spcAft>
                <a:spcPts val="0"/>
              </a:spcAft>
              <a:buClr>
                <a:schemeClr val="dk1"/>
              </a:buClr>
              <a:buSzPct val="100000"/>
              <a:buNone/>
            </a:pPr>
            <a:r>
              <a:rPr lang="en-US" dirty="0"/>
              <a:t>• This is the first technique &amp; is probably the most well known and widely used for both creative problem solving, as well as idea generation. </a:t>
            </a:r>
            <a:endParaRPr dirty="0"/>
          </a:p>
          <a:p>
            <a:pPr marL="0" lvl="0" indent="0" algn="just" rtl="0">
              <a:lnSpc>
                <a:spcPct val="90000"/>
              </a:lnSpc>
              <a:spcBef>
                <a:spcPts val="1000"/>
              </a:spcBef>
              <a:spcAft>
                <a:spcPts val="0"/>
              </a:spcAft>
              <a:buClr>
                <a:schemeClr val="dk1"/>
              </a:buClr>
              <a:buSzPct val="100000"/>
              <a:buNone/>
            </a:pPr>
            <a:r>
              <a:rPr lang="en-US" dirty="0"/>
              <a:t>• A good brainstorming session starts with a problem statement that is neither too broad (that would diversify ideas and nothing specific would emerge), nor too narrow (that would tend to confine responses) </a:t>
            </a:r>
            <a:endParaRPr dirty="0"/>
          </a:p>
          <a:p>
            <a:pPr marL="0" lvl="0" indent="0" algn="just" rtl="0">
              <a:lnSpc>
                <a:spcPct val="90000"/>
              </a:lnSpc>
              <a:spcBef>
                <a:spcPts val="1000"/>
              </a:spcBef>
              <a:spcAft>
                <a:spcPts val="0"/>
              </a:spcAft>
              <a:buClr>
                <a:schemeClr val="dk1"/>
              </a:buClr>
              <a:buSzPct val="100000"/>
              <a:buNone/>
            </a:pPr>
            <a:r>
              <a:rPr lang="en-US" dirty="0"/>
              <a:t>• Once the problem statement is prepared, 6-12 individuals are selected to participate. </a:t>
            </a:r>
            <a:endParaRPr dirty="0"/>
          </a:p>
          <a:p>
            <a:pPr marL="0" lvl="0" indent="0" algn="just" rtl="0">
              <a:lnSpc>
                <a:spcPct val="90000"/>
              </a:lnSpc>
              <a:spcBef>
                <a:spcPts val="1000"/>
              </a:spcBef>
              <a:spcAft>
                <a:spcPts val="0"/>
              </a:spcAft>
              <a:buClr>
                <a:schemeClr val="dk1"/>
              </a:buClr>
              <a:buSzPct val="100000"/>
              <a:buNone/>
            </a:pPr>
            <a:r>
              <a:rPr lang="en-US" dirty="0"/>
              <a:t>• To avoid inhibiting responses, none of the group members should be an expert in the field of the problem. </a:t>
            </a:r>
            <a:endParaRPr dirty="0"/>
          </a:p>
          <a:p>
            <a:pPr marL="0" lvl="0" indent="0" algn="just" rtl="0">
              <a:lnSpc>
                <a:spcPct val="90000"/>
              </a:lnSpc>
              <a:spcBef>
                <a:spcPts val="1000"/>
              </a:spcBef>
              <a:spcAft>
                <a:spcPts val="0"/>
              </a:spcAft>
              <a:buClr>
                <a:schemeClr val="dk1"/>
              </a:buClr>
              <a:buSzPct val="100000"/>
              <a:buNone/>
            </a:pPr>
            <a:r>
              <a:rPr lang="en-US" dirty="0"/>
              <a:t>• All ideas must be recorded.</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9" name="Google Shape;169;p14"/>
          <p:cNvSpPr txBox="1">
            <a:spLocks noGrp="1"/>
          </p:cNvSpPr>
          <p:nvPr>
            <p:ph type="body" idx="1"/>
          </p:nvPr>
        </p:nvSpPr>
        <p:spPr>
          <a:xfrm>
            <a:off x="838200" y="1454150"/>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b="1" dirty="0"/>
              <a:t>2</a:t>
            </a:r>
            <a:r>
              <a:rPr lang="en-US" sz="3000" b="1" dirty="0"/>
              <a:t>. Reverse Brainstorming: </a:t>
            </a:r>
            <a:endParaRPr sz="3000" b="1" dirty="0"/>
          </a:p>
          <a:p>
            <a:pPr marL="0" lvl="0" indent="0" algn="just" rtl="0">
              <a:lnSpc>
                <a:spcPct val="90000"/>
              </a:lnSpc>
              <a:spcBef>
                <a:spcPts val="1000"/>
              </a:spcBef>
              <a:spcAft>
                <a:spcPts val="0"/>
              </a:spcAft>
              <a:buClr>
                <a:schemeClr val="dk1"/>
              </a:buClr>
              <a:buSzPts val="2800"/>
              <a:buNone/>
            </a:pPr>
            <a:r>
              <a:rPr lang="en-US" dirty="0"/>
              <a:t>• It is a group method for obtaining new ideas focusing on the negative. </a:t>
            </a:r>
            <a:endParaRPr dirty="0"/>
          </a:p>
          <a:p>
            <a:pPr marL="0" lvl="0" indent="0" algn="just" rtl="0">
              <a:lnSpc>
                <a:spcPct val="90000"/>
              </a:lnSpc>
              <a:spcBef>
                <a:spcPts val="1000"/>
              </a:spcBef>
              <a:spcAft>
                <a:spcPts val="0"/>
              </a:spcAft>
              <a:buClr>
                <a:schemeClr val="dk1"/>
              </a:buClr>
              <a:buSzPts val="2800"/>
              <a:buNone/>
            </a:pPr>
            <a:r>
              <a:rPr lang="en-US" dirty="0"/>
              <a:t>• It is similar to brainstorming except that criticism is allowed. The main focus is on finding fault by asking questions. </a:t>
            </a:r>
            <a:endParaRPr dirty="0"/>
          </a:p>
          <a:p>
            <a:pPr marL="0" lvl="0" indent="0" algn="just" rtl="0">
              <a:lnSpc>
                <a:spcPct val="90000"/>
              </a:lnSpc>
              <a:spcBef>
                <a:spcPts val="1000"/>
              </a:spcBef>
              <a:spcAft>
                <a:spcPts val="0"/>
              </a:spcAft>
              <a:buClr>
                <a:schemeClr val="dk1"/>
              </a:buClr>
              <a:buSzPts val="2800"/>
              <a:buNone/>
            </a:pPr>
            <a:r>
              <a:rPr lang="en-US" dirty="0"/>
              <a:t>• Hence focuses on the negative aspects of a product, service, or idea as well as ways to overcome these problems. </a:t>
            </a:r>
            <a:endParaRPr dirty="0"/>
          </a:p>
          <a:p>
            <a:pPr marL="0" lvl="0" indent="0" algn="just" rtl="0">
              <a:lnSpc>
                <a:spcPct val="90000"/>
              </a:lnSpc>
              <a:spcBef>
                <a:spcPts val="1000"/>
              </a:spcBef>
              <a:spcAft>
                <a:spcPts val="0"/>
              </a:spcAft>
              <a:buClr>
                <a:schemeClr val="dk1"/>
              </a:buClr>
              <a:buSzPts val="2800"/>
              <a:buNone/>
            </a:pPr>
            <a:r>
              <a:rPr lang="en-US" dirty="0"/>
              <a:t>• Care must be taken to maintain group morale.</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5" name="Google Shape;175;p15"/>
          <p:cNvSpPr txBox="1">
            <a:spLocks noGrp="1"/>
          </p:cNvSpPr>
          <p:nvPr>
            <p:ph type="body" idx="1"/>
          </p:nvPr>
        </p:nvSpPr>
        <p:spPr>
          <a:xfrm>
            <a:off x="838200" y="1411288"/>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90000"/>
              </a:lnSpc>
              <a:spcBef>
                <a:spcPts val="0"/>
              </a:spcBef>
              <a:spcAft>
                <a:spcPts val="0"/>
              </a:spcAft>
              <a:buClr>
                <a:schemeClr val="dk1"/>
              </a:buClr>
              <a:buSzPct val="100000"/>
              <a:buNone/>
            </a:pPr>
            <a:r>
              <a:rPr lang="en-US" b="1" dirty="0"/>
              <a:t>3. Gordon Method: </a:t>
            </a:r>
            <a:endParaRPr b="1" dirty="0"/>
          </a:p>
          <a:p>
            <a:pPr marL="0" lvl="0" indent="0" algn="just" rtl="0">
              <a:lnSpc>
                <a:spcPct val="90000"/>
              </a:lnSpc>
              <a:spcBef>
                <a:spcPts val="1000"/>
              </a:spcBef>
              <a:spcAft>
                <a:spcPts val="0"/>
              </a:spcAft>
              <a:buClr>
                <a:schemeClr val="dk1"/>
              </a:buClr>
              <a:buSzPct val="100000"/>
              <a:buNone/>
            </a:pPr>
            <a:r>
              <a:rPr lang="en-US" dirty="0"/>
              <a:t>• It is the method for developing new ideas when the individuals are unaware of the problem. </a:t>
            </a:r>
            <a:endParaRPr dirty="0"/>
          </a:p>
          <a:p>
            <a:pPr marL="0" lvl="0" indent="0" algn="just" rtl="0">
              <a:lnSpc>
                <a:spcPct val="90000"/>
              </a:lnSpc>
              <a:spcBef>
                <a:spcPts val="1000"/>
              </a:spcBef>
              <a:spcAft>
                <a:spcPts val="0"/>
              </a:spcAft>
              <a:buClr>
                <a:schemeClr val="dk1"/>
              </a:buClr>
              <a:buSzPct val="100000"/>
              <a:buNone/>
            </a:pPr>
            <a:r>
              <a:rPr lang="en-US" dirty="0"/>
              <a:t>• Unlike many other creative problem-solving techniques, begins with group members not knowing the exact nature of the problem. </a:t>
            </a:r>
            <a:endParaRPr dirty="0"/>
          </a:p>
          <a:p>
            <a:pPr marL="0" lvl="0" indent="0" algn="just" rtl="0">
              <a:lnSpc>
                <a:spcPct val="90000"/>
              </a:lnSpc>
              <a:spcBef>
                <a:spcPts val="1000"/>
              </a:spcBef>
              <a:spcAft>
                <a:spcPts val="0"/>
              </a:spcAft>
              <a:buClr>
                <a:schemeClr val="dk1"/>
              </a:buClr>
              <a:buSzPct val="100000"/>
              <a:buNone/>
            </a:pPr>
            <a:r>
              <a:rPr lang="en-US" dirty="0"/>
              <a:t>• Entrepreneur starts by monitoring a general concept associated with the problem , the group responds by expressing a number of ideas. </a:t>
            </a:r>
            <a:endParaRPr dirty="0"/>
          </a:p>
          <a:p>
            <a:pPr marL="0" lvl="0" indent="0" algn="just" rtl="0">
              <a:lnSpc>
                <a:spcPct val="90000"/>
              </a:lnSpc>
              <a:spcBef>
                <a:spcPts val="1000"/>
              </a:spcBef>
              <a:spcAft>
                <a:spcPts val="0"/>
              </a:spcAft>
              <a:buClr>
                <a:schemeClr val="dk1"/>
              </a:buClr>
              <a:buSzPct val="100000"/>
              <a:buNone/>
            </a:pPr>
            <a:r>
              <a:rPr lang="en-US" dirty="0"/>
              <a:t>• Then a concept is developed, followed by related concepts, through guidance of the entrepreneur. </a:t>
            </a:r>
            <a:endParaRPr dirty="0"/>
          </a:p>
          <a:p>
            <a:pPr marL="0" lvl="0" indent="0" algn="just" rtl="0">
              <a:lnSpc>
                <a:spcPct val="90000"/>
              </a:lnSpc>
              <a:spcBef>
                <a:spcPts val="1000"/>
              </a:spcBef>
              <a:spcAft>
                <a:spcPts val="0"/>
              </a:spcAft>
              <a:buClr>
                <a:schemeClr val="dk1"/>
              </a:buClr>
              <a:buSzPct val="100000"/>
              <a:buNone/>
            </a:pPr>
            <a:r>
              <a:rPr lang="en-US" dirty="0"/>
              <a:t>• The actual problem is then revealed, enabling the group to make suggestions for implementation or refinement of the final solution.</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1" name="Google Shape;181;p16"/>
          <p:cNvSpPr txBox="1">
            <a:spLocks noGrp="1"/>
          </p:cNvSpPr>
          <p:nvPr>
            <p:ph type="body" idx="1"/>
          </p:nvPr>
        </p:nvSpPr>
        <p:spPr>
          <a:xfrm>
            <a:off x="838200" y="136842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b="1" dirty="0"/>
              <a:t>4. Checklist Method: </a:t>
            </a:r>
            <a:endParaRPr b="1" dirty="0"/>
          </a:p>
          <a:p>
            <a:pPr marL="0" lvl="0" indent="0" algn="just" rtl="0">
              <a:lnSpc>
                <a:spcPct val="90000"/>
              </a:lnSpc>
              <a:spcBef>
                <a:spcPts val="1000"/>
              </a:spcBef>
              <a:spcAft>
                <a:spcPts val="0"/>
              </a:spcAft>
              <a:buClr>
                <a:schemeClr val="dk1"/>
              </a:buClr>
              <a:buSzPts val="2800"/>
              <a:buNone/>
            </a:pPr>
            <a:r>
              <a:rPr lang="en-US" dirty="0"/>
              <a:t>• Developing a new idea through a list of related issues. </a:t>
            </a:r>
            <a:endParaRPr dirty="0"/>
          </a:p>
          <a:p>
            <a:pPr marL="0" lvl="0" indent="0" algn="just" rtl="0">
              <a:lnSpc>
                <a:spcPct val="90000"/>
              </a:lnSpc>
              <a:spcBef>
                <a:spcPts val="1000"/>
              </a:spcBef>
              <a:spcAft>
                <a:spcPts val="0"/>
              </a:spcAft>
              <a:buClr>
                <a:schemeClr val="dk1"/>
              </a:buClr>
              <a:buSzPts val="2800"/>
              <a:buNone/>
            </a:pPr>
            <a:r>
              <a:rPr lang="en-US" dirty="0"/>
              <a:t>• In this method a new idea is developed through a list of related issues or suggestions. </a:t>
            </a:r>
            <a:endParaRPr dirty="0"/>
          </a:p>
          <a:p>
            <a:pPr marL="0" lvl="0" indent="0" algn="just" rtl="0">
              <a:lnSpc>
                <a:spcPct val="90000"/>
              </a:lnSpc>
              <a:spcBef>
                <a:spcPts val="1000"/>
              </a:spcBef>
              <a:spcAft>
                <a:spcPts val="0"/>
              </a:spcAft>
              <a:buClr>
                <a:schemeClr val="dk1"/>
              </a:buClr>
              <a:buSzPts val="2800"/>
              <a:buNone/>
            </a:pPr>
            <a:r>
              <a:rPr lang="en-US" dirty="0"/>
              <a:t>• The entrepreneur can use the list of questions or statements to guide the direction of developing entirely new ideas or concentrating on specific “idea” areas. </a:t>
            </a:r>
            <a:endParaRPr dirty="0"/>
          </a:p>
          <a:p>
            <a:pPr marL="0" lvl="0" indent="0" algn="just" rtl="0">
              <a:lnSpc>
                <a:spcPct val="90000"/>
              </a:lnSpc>
              <a:spcBef>
                <a:spcPts val="1000"/>
              </a:spcBef>
              <a:spcAft>
                <a:spcPts val="0"/>
              </a:spcAft>
              <a:buClr>
                <a:schemeClr val="dk1"/>
              </a:buClr>
              <a:buSzPts val="2800"/>
              <a:buNone/>
            </a:pPr>
            <a:r>
              <a:rPr lang="en-US" dirty="0"/>
              <a:t>• E.g. modify? New twist? Change, color, scent, shape. </a:t>
            </a:r>
            <a:endParaRPr dirty="0"/>
          </a:p>
          <a:p>
            <a:pPr marL="0" lvl="0" indent="0" algn="just" rtl="0">
              <a:lnSpc>
                <a:spcPct val="90000"/>
              </a:lnSpc>
              <a:spcBef>
                <a:spcPts val="1000"/>
              </a:spcBef>
              <a:spcAft>
                <a:spcPts val="0"/>
              </a:spcAft>
              <a:buClr>
                <a:schemeClr val="dk1"/>
              </a:buClr>
              <a:buSzPts val="2800"/>
              <a:buNone/>
            </a:pPr>
            <a:r>
              <a:rPr lang="en-US" dirty="0"/>
              <a:t>• Magnify? What to add? More time? Stronger? Larger? Thicker? </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7" name="Google Shape;187;p17"/>
          <p:cNvSpPr txBox="1">
            <a:spLocks noGrp="1"/>
          </p:cNvSpPr>
          <p:nvPr>
            <p:ph type="body" idx="1"/>
          </p:nvPr>
        </p:nvSpPr>
        <p:spPr>
          <a:xfrm>
            <a:off x="838200" y="1397000"/>
            <a:ext cx="10515600" cy="4351338"/>
          </a:xfrm>
          <a:prstGeom prst="rect">
            <a:avLst/>
          </a:prstGeom>
          <a:noFill/>
          <a:ln>
            <a:noFill/>
          </a:ln>
        </p:spPr>
        <p:txBody>
          <a:bodyPr spcFirstLastPara="1" wrap="square" lIns="91425" tIns="45700" rIns="91425" bIns="45700" anchor="t" anchorCtr="0">
            <a:normAutofit fontScale="77500" lnSpcReduction="20000"/>
          </a:bodyPr>
          <a:lstStyle/>
          <a:p>
            <a:pPr marL="0" lvl="0" indent="0" algn="just" rtl="0">
              <a:lnSpc>
                <a:spcPct val="90000"/>
              </a:lnSpc>
              <a:spcBef>
                <a:spcPts val="0"/>
              </a:spcBef>
              <a:spcAft>
                <a:spcPts val="0"/>
              </a:spcAft>
              <a:buClr>
                <a:schemeClr val="dk1"/>
              </a:buClr>
              <a:buSzPct val="100000"/>
              <a:buNone/>
            </a:pPr>
            <a:r>
              <a:rPr lang="en-US" sz="3600" b="1" dirty="0"/>
              <a:t>5. Free association: </a:t>
            </a:r>
            <a:endParaRPr sz="3600" b="1" dirty="0"/>
          </a:p>
          <a:p>
            <a:pPr marL="0" lvl="0" indent="0" algn="just" rtl="0">
              <a:lnSpc>
                <a:spcPct val="90000"/>
              </a:lnSpc>
              <a:spcBef>
                <a:spcPts val="1000"/>
              </a:spcBef>
              <a:spcAft>
                <a:spcPts val="0"/>
              </a:spcAft>
              <a:buClr>
                <a:schemeClr val="dk1"/>
              </a:buClr>
              <a:buSzPct val="100000"/>
              <a:buNone/>
            </a:pPr>
            <a:r>
              <a:rPr lang="en-US" dirty="0"/>
              <a:t>• Developing a new idea through a chain of word associations. </a:t>
            </a:r>
            <a:endParaRPr dirty="0"/>
          </a:p>
          <a:p>
            <a:pPr marL="0" lvl="0" indent="0" algn="just" rtl="0">
              <a:lnSpc>
                <a:spcPct val="90000"/>
              </a:lnSpc>
              <a:spcBef>
                <a:spcPts val="1000"/>
              </a:spcBef>
              <a:spcAft>
                <a:spcPts val="0"/>
              </a:spcAft>
              <a:buClr>
                <a:schemeClr val="dk1"/>
              </a:buClr>
              <a:buSzPct val="100000"/>
              <a:buNone/>
            </a:pPr>
            <a:r>
              <a:rPr lang="en-US" dirty="0"/>
              <a:t>• A word or phrase related to the problem is written down, then another and another, with each new word attempting to add something new to the ongoing thought processes, thereby creating a chain of ideas ending with a new product idea emerging. </a:t>
            </a:r>
            <a:endParaRPr dirty="0"/>
          </a:p>
          <a:p>
            <a:pPr marL="0" lvl="0" indent="0" algn="just" rtl="0">
              <a:lnSpc>
                <a:spcPct val="90000"/>
              </a:lnSpc>
              <a:spcBef>
                <a:spcPts val="1000"/>
              </a:spcBef>
              <a:spcAft>
                <a:spcPts val="0"/>
              </a:spcAft>
              <a:buClr>
                <a:schemeClr val="dk1"/>
              </a:buClr>
              <a:buSzPct val="100000"/>
              <a:buNone/>
            </a:pPr>
            <a:endParaRPr dirty="0"/>
          </a:p>
          <a:p>
            <a:pPr marL="0" lvl="0" indent="0" algn="just" rtl="0">
              <a:lnSpc>
                <a:spcPct val="90000"/>
              </a:lnSpc>
              <a:spcBef>
                <a:spcPts val="1000"/>
              </a:spcBef>
              <a:spcAft>
                <a:spcPts val="0"/>
              </a:spcAft>
              <a:buClr>
                <a:schemeClr val="dk1"/>
              </a:buClr>
              <a:buSzPct val="100000"/>
              <a:buNone/>
            </a:pPr>
            <a:r>
              <a:rPr lang="en-US" sz="3600" b="1" dirty="0"/>
              <a:t>6. Collective Notebook Method </a:t>
            </a:r>
            <a:endParaRPr sz="3600" b="1" dirty="0"/>
          </a:p>
          <a:p>
            <a:pPr marL="0" lvl="0" indent="0" algn="just" rtl="0">
              <a:lnSpc>
                <a:spcPct val="90000"/>
              </a:lnSpc>
              <a:spcBef>
                <a:spcPts val="1000"/>
              </a:spcBef>
              <a:spcAft>
                <a:spcPts val="0"/>
              </a:spcAft>
              <a:buClr>
                <a:schemeClr val="dk1"/>
              </a:buClr>
              <a:buSzPct val="100000"/>
              <a:buNone/>
            </a:pPr>
            <a:r>
              <a:rPr lang="en-US" dirty="0"/>
              <a:t>• Developing a new idea by group members regularly recording ideas. </a:t>
            </a:r>
            <a:endParaRPr dirty="0"/>
          </a:p>
          <a:p>
            <a:pPr marL="0" lvl="0" indent="0" algn="just" rtl="0">
              <a:lnSpc>
                <a:spcPct val="90000"/>
              </a:lnSpc>
              <a:spcBef>
                <a:spcPts val="1000"/>
              </a:spcBef>
              <a:spcAft>
                <a:spcPts val="0"/>
              </a:spcAft>
              <a:buClr>
                <a:schemeClr val="dk1"/>
              </a:buClr>
              <a:buSzPct val="100000"/>
              <a:buNone/>
            </a:pPr>
            <a:r>
              <a:rPr lang="en-US" dirty="0"/>
              <a:t>• A small note book that easily fits in a pocket, containing a statement of the problem, blank pages and any pertinent background data is distributed.</a:t>
            </a:r>
            <a:endParaRPr dirty="0"/>
          </a:p>
          <a:p>
            <a:pPr marL="0" lvl="0" indent="0" algn="just" rtl="0">
              <a:lnSpc>
                <a:spcPct val="90000"/>
              </a:lnSpc>
              <a:spcBef>
                <a:spcPts val="1000"/>
              </a:spcBef>
              <a:spcAft>
                <a:spcPts val="0"/>
              </a:spcAft>
              <a:buClr>
                <a:schemeClr val="dk1"/>
              </a:buClr>
              <a:buSzPct val="100000"/>
              <a:buNone/>
            </a:pPr>
            <a:r>
              <a:rPr lang="en-US" dirty="0"/>
              <a:t>• Participants consider the problem and its possible solutions, recording ideas at least once, but preferably three times a day. At the end of a week, a list of the best ideas is developed, along with any suggestions.</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3" name="Google Shape;193;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b="1" dirty="0"/>
              <a:t>7. Attribute listing: </a:t>
            </a:r>
            <a:endParaRPr b="1" dirty="0"/>
          </a:p>
          <a:p>
            <a:pPr marL="0" lvl="0" indent="0" algn="just" rtl="0">
              <a:lnSpc>
                <a:spcPct val="90000"/>
              </a:lnSpc>
              <a:spcBef>
                <a:spcPts val="1000"/>
              </a:spcBef>
              <a:spcAft>
                <a:spcPts val="0"/>
              </a:spcAft>
              <a:buClr>
                <a:schemeClr val="dk1"/>
              </a:buClr>
              <a:buSzPts val="2800"/>
              <a:buNone/>
            </a:pPr>
            <a:r>
              <a:rPr lang="en-US" dirty="0"/>
              <a:t>• Developing a new idea by looking at the positives and negatives. </a:t>
            </a:r>
            <a:endParaRPr dirty="0"/>
          </a:p>
          <a:p>
            <a:pPr marL="0" lvl="0" indent="0" algn="just" rtl="0">
              <a:lnSpc>
                <a:spcPct val="90000"/>
              </a:lnSpc>
              <a:spcBef>
                <a:spcPts val="1000"/>
              </a:spcBef>
              <a:spcAft>
                <a:spcPts val="0"/>
              </a:spcAft>
              <a:buClr>
                <a:schemeClr val="dk1"/>
              </a:buClr>
              <a:buSzPts val="2800"/>
              <a:buNone/>
            </a:pPr>
            <a:r>
              <a:rPr lang="en-US" dirty="0"/>
              <a:t>• This method requires the entrepreneurs to list the attributes of an item or problem &amp; then look at each from a variety of viewpoints that will result to form a new combination, and possible new uses that better meet the requirements regarding a  certain need.</a:t>
            </a:r>
            <a:endParaRPr dirty="0"/>
          </a:p>
        </p:txBody>
      </p:sp>
      <p:sp>
        <p:nvSpPr>
          <p:cNvPr id="3" name="Title 2">
            <a:extLst>
              <a:ext uri="{FF2B5EF4-FFF2-40B4-BE49-F238E27FC236}">
                <a16:creationId xmlns:a16="http://schemas.microsoft.com/office/drawing/2014/main" id="{3B739E33-E257-43D4-87C4-72A1323C6EAC}"/>
              </a:ext>
            </a:extLst>
          </p:cNvPr>
          <p:cNvSpPr>
            <a:spLocks noGrp="1"/>
          </p:cNvSpPr>
          <p:nvPr>
            <p:ph type="title"/>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9"/>
          <p:cNvSpPr txBox="1">
            <a:spLocks noGrp="1"/>
          </p:cNvSpPr>
          <p:nvPr>
            <p:ph type="title"/>
          </p:nvPr>
        </p:nvSpPr>
        <p:spPr>
          <a:xfrm>
            <a:off x="709613" y="100806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2800" b="1" dirty="0">
                <a:latin typeface="+mn-lt"/>
              </a:rPr>
              <a:t>Opportunity Analysis Plan </a:t>
            </a:r>
            <a:endParaRPr sz="2800" b="1" dirty="0">
              <a:latin typeface="+mn-lt"/>
            </a:endParaRPr>
          </a:p>
        </p:txBody>
      </p:sp>
      <p:sp>
        <p:nvSpPr>
          <p:cNvPr id="200" name="Google Shape;200;p19"/>
          <p:cNvSpPr txBox="1">
            <a:spLocks noGrp="1"/>
          </p:cNvSpPr>
          <p:nvPr>
            <p:ph type="body" idx="1"/>
          </p:nvPr>
        </p:nvSpPr>
        <p:spPr>
          <a:xfrm>
            <a:off x="838200" y="1868487"/>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90000"/>
              </a:lnSpc>
              <a:spcBef>
                <a:spcPts val="0"/>
              </a:spcBef>
              <a:spcAft>
                <a:spcPts val="0"/>
              </a:spcAft>
              <a:buClr>
                <a:schemeClr val="dk1"/>
              </a:buClr>
              <a:buSzPct val="100000"/>
              <a:buNone/>
            </a:pPr>
            <a:r>
              <a:rPr lang="en-US" dirty="0"/>
              <a:t>• Each and every innovative idea should be carefully assessed by the entrepreneur. One good way to do this is the Opportunity analysis plan. While the Opportunity Analysis Plan is not a Business Plan, as it focuses on the idea and the market for that idea. It also is shorter than a business plan and does not contain a formal financial statement of the venture. A typical opportunity analysis plan has four sections: </a:t>
            </a:r>
            <a:endParaRPr dirty="0"/>
          </a:p>
          <a:p>
            <a:pPr lvl="0" algn="just" rtl="0">
              <a:lnSpc>
                <a:spcPct val="90000"/>
              </a:lnSpc>
              <a:spcBef>
                <a:spcPts val="1000"/>
              </a:spcBef>
              <a:spcAft>
                <a:spcPts val="0"/>
              </a:spcAft>
              <a:buClr>
                <a:schemeClr val="dk1"/>
              </a:buClr>
              <a:buSzPct val="100000"/>
              <a:buFont typeface="Wingdings" panose="05000000000000000000" pitchFamily="2" charset="2"/>
              <a:buChar char="ü"/>
            </a:pPr>
            <a:r>
              <a:rPr lang="en-US" dirty="0"/>
              <a:t>A description of the idea and its competition </a:t>
            </a:r>
          </a:p>
          <a:p>
            <a:pPr lvl="0" algn="just" rtl="0">
              <a:lnSpc>
                <a:spcPct val="90000"/>
              </a:lnSpc>
              <a:spcBef>
                <a:spcPts val="1000"/>
              </a:spcBef>
              <a:spcAft>
                <a:spcPts val="0"/>
              </a:spcAft>
              <a:buClr>
                <a:schemeClr val="dk1"/>
              </a:buClr>
              <a:buSzPct val="100000"/>
              <a:buFont typeface="Wingdings" panose="05000000000000000000" pitchFamily="2" charset="2"/>
              <a:buChar char="ü"/>
            </a:pPr>
            <a:r>
              <a:rPr lang="en-US" dirty="0"/>
              <a:t> An assessment of the domestic and international market for the idea </a:t>
            </a:r>
          </a:p>
          <a:p>
            <a:pPr lvl="0" algn="just" rtl="0">
              <a:lnSpc>
                <a:spcPct val="90000"/>
              </a:lnSpc>
              <a:spcBef>
                <a:spcPts val="1000"/>
              </a:spcBef>
              <a:spcAft>
                <a:spcPts val="0"/>
              </a:spcAft>
              <a:buClr>
                <a:schemeClr val="dk1"/>
              </a:buClr>
              <a:buSzPct val="100000"/>
              <a:buFont typeface="Wingdings" panose="05000000000000000000" pitchFamily="2" charset="2"/>
              <a:buChar char="ü"/>
            </a:pPr>
            <a:r>
              <a:rPr lang="en-US" dirty="0"/>
              <a:t>An assessment of the entrepreneur and the team </a:t>
            </a:r>
            <a:endParaRPr dirty="0"/>
          </a:p>
          <a:p>
            <a:pPr lvl="0" algn="just" rtl="0">
              <a:lnSpc>
                <a:spcPct val="90000"/>
              </a:lnSpc>
              <a:spcBef>
                <a:spcPts val="1000"/>
              </a:spcBef>
              <a:spcAft>
                <a:spcPts val="0"/>
              </a:spcAft>
              <a:buClr>
                <a:schemeClr val="dk1"/>
              </a:buClr>
              <a:buSzPct val="100000"/>
              <a:buFont typeface="Wingdings" panose="05000000000000000000" pitchFamily="2" charset="2"/>
              <a:buChar char="ü"/>
            </a:pPr>
            <a:r>
              <a:rPr lang="en-US" dirty="0"/>
              <a:t>A discussion of the steps needed to make the idea basis for a viable business venture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752600" y="-134937"/>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sz="3500" b="1" dirty="0">
                <a:latin typeface="+mn-lt"/>
              </a:rPr>
              <a:t>Define &amp; Refine a business idea</a:t>
            </a:r>
            <a:endParaRPr sz="3500" b="1" dirty="0">
              <a:latin typeface="+mn-lt"/>
            </a:endParaRPr>
          </a:p>
        </p:txBody>
      </p:sp>
      <p:pic>
        <p:nvPicPr>
          <p:cNvPr id="1026" name="Picture 2" descr="Free Idea Vectors, 110,000+ Images in AI, EPS format">
            <a:extLst>
              <a:ext uri="{FF2B5EF4-FFF2-40B4-BE49-F238E27FC236}">
                <a16:creationId xmlns:a16="http://schemas.microsoft.com/office/drawing/2014/main" id="{EE7D299E-B587-4AE0-B3DE-E9088F752C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8612" y="2414589"/>
            <a:ext cx="4800600" cy="31978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0"/>
          <p:cNvSpPr txBox="1">
            <a:spLocks noGrp="1"/>
          </p:cNvSpPr>
          <p:nvPr>
            <p:ph type="title"/>
          </p:nvPr>
        </p:nvSpPr>
        <p:spPr>
          <a:xfrm>
            <a:off x="724935" y="970721"/>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3 Root Cause Analysis Tools for More Effective Problem-Solving</a:t>
            </a:r>
            <a:endParaRPr sz="3000" b="1" dirty="0">
              <a:latin typeface="+mn-lt"/>
            </a:endParaRPr>
          </a:p>
        </p:txBody>
      </p:sp>
      <p:sp>
        <p:nvSpPr>
          <p:cNvPr id="206" name="Google Shape;206;p20"/>
          <p:cNvSpPr txBox="1">
            <a:spLocks noGrp="1"/>
          </p:cNvSpPr>
          <p:nvPr>
            <p:ph type="body" idx="1"/>
          </p:nvPr>
        </p:nvSpPr>
        <p:spPr>
          <a:xfrm>
            <a:off x="838200" y="1988309"/>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just" rtl="0">
              <a:lnSpc>
                <a:spcPct val="90000"/>
              </a:lnSpc>
              <a:spcBef>
                <a:spcPts val="0"/>
              </a:spcBef>
              <a:spcAft>
                <a:spcPts val="0"/>
              </a:spcAft>
              <a:buClr>
                <a:schemeClr val="dk1"/>
              </a:buClr>
              <a:buSzPct val="100000"/>
              <a:buChar char="•"/>
            </a:pPr>
            <a:r>
              <a:rPr lang="en-US" dirty="0"/>
              <a:t>Next to defining a problem accurately, root cause analysis is one of the most important elements of problem-solving in quality management. That’s because if you’re not aiming at the right target, you’ll never be able to eliminate the real problem that’s hindering the quality.</a:t>
            </a:r>
            <a:endParaRPr dirty="0"/>
          </a:p>
          <a:p>
            <a:pPr marL="228600" lvl="0" indent="-228600" algn="just" rtl="0">
              <a:lnSpc>
                <a:spcPct val="90000"/>
              </a:lnSpc>
              <a:spcBef>
                <a:spcPts val="1000"/>
              </a:spcBef>
              <a:spcAft>
                <a:spcPts val="0"/>
              </a:spcAft>
              <a:buClr>
                <a:schemeClr val="dk1"/>
              </a:buClr>
              <a:buSzPct val="100000"/>
              <a:buChar char="•"/>
            </a:pPr>
            <a:r>
              <a:rPr lang="en-US" dirty="0"/>
              <a:t>So which type of root cause analysis tool is the best one to use? Manufacturers have a range of methods ready to use, each of which is appropriate for different situations. Below we discuss the five common root cause analysis tools, including:</a:t>
            </a:r>
            <a:endParaRPr dirty="0"/>
          </a:p>
          <a:p>
            <a:pPr marL="228600" lvl="0" indent="-228600" algn="just" rtl="0">
              <a:lnSpc>
                <a:spcPct val="90000"/>
              </a:lnSpc>
              <a:spcBef>
                <a:spcPts val="1000"/>
              </a:spcBef>
              <a:spcAft>
                <a:spcPts val="0"/>
              </a:spcAft>
              <a:buClr>
                <a:schemeClr val="dk1"/>
              </a:buClr>
              <a:buSzPct val="100000"/>
              <a:buChar char="•"/>
            </a:pPr>
            <a:r>
              <a:rPr lang="en-US" dirty="0"/>
              <a:t>Pareto Chart</a:t>
            </a:r>
            <a:endParaRPr dirty="0"/>
          </a:p>
          <a:p>
            <a:pPr marL="228600" lvl="0" indent="-228600" algn="just" rtl="0">
              <a:lnSpc>
                <a:spcPct val="90000"/>
              </a:lnSpc>
              <a:spcBef>
                <a:spcPts val="1000"/>
              </a:spcBef>
              <a:spcAft>
                <a:spcPts val="0"/>
              </a:spcAft>
              <a:buClr>
                <a:schemeClr val="dk1"/>
              </a:buClr>
              <a:buSzPct val="100000"/>
              <a:buChar char="•"/>
            </a:pPr>
            <a:r>
              <a:rPr lang="en-US" dirty="0"/>
              <a:t>The 5 Whys</a:t>
            </a:r>
            <a:endParaRPr dirty="0"/>
          </a:p>
          <a:p>
            <a:pPr marL="228600" lvl="0" indent="-228600" algn="just" rtl="0">
              <a:lnSpc>
                <a:spcPct val="90000"/>
              </a:lnSpc>
              <a:spcBef>
                <a:spcPts val="1000"/>
              </a:spcBef>
              <a:spcAft>
                <a:spcPts val="0"/>
              </a:spcAft>
              <a:buClr>
                <a:schemeClr val="dk1"/>
              </a:buClr>
              <a:buSzPct val="100000"/>
              <a:buChar char="•"/>
            </a:pPr>
            <a:r>
              <a:rPr lang="en-US" dirty="0"/>
              <a:t>Fishbone Diagram</a:t>
            </a:r>
            <a:endParaRPr dirty="0"/>
          </a:p>
          <a:p>
            <a:pPr marL="228600" lvl="0" indent="-228600" algn="just" rtl="0">
              <a:lnSpc>
                <a:spcPct val="90000"/>
              </a:lnSpc>
              <a:spcBef>
                <a:spcPts val="1000"/>
              </a:spcBef>
              <a:spcAft>
                <a:spcPts val="0"/>
              </a:spcAft>
              <a:buClr>
                <a:schemeClr val="dk1"/>
              </a:buClr>
              <a:buSzPct val="100000"/>
              <a:buChar char="•"/>
            </a:pPr>
            <a:r>
              <a:rPr lang="en-US" dirty="0"/>
              <a:t>Scatter Diagram</a:t>
            </a:r>
            <a:endParaRPr dirty="0"/>
          </a:p>
          <a:p>
            <a:pPr marL="228600" lvl="0" indent="-228600" algn="just" rtl="0">
              <a:lnSpc>
                <a:spcPct val="90000"/>
              </a:lnSpc>
              <a:spcBef>
                <a:spcPts val="1000"/>
              </a:spcBef>
              <a:spcAft>
                <a:spcPts val="0"/>
              </a:spcAft>
              <a:buClr>
                <a:schemeClr val="dk1"/>
              </a:buClr>
              <a:buSzPct val="100000"/>
              <a:buChar char="•"/>
            </a:pPr>
            <a:r>
              <a:rPr lang="en-US" dirty="0"/>
              <a:t>Failure Mode and Effects Analysis (FMEA)</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1"/>
          <p:cNvSpPr txBox="1">
            <a:spLocks noGrp="1"/>
          </p:cNvSpPr>
          <p:nvPr>
            <p:ph type="title"/>
          </p:nvPr>
        </p:nvSpPr>
        <p:spPr>
          <a:xfrm>
            <a:off x="838200" y="696429"/>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br>
              <a:rPr lang="en-US" dirty="0"/>
            </a:br>
            <a:r>
              <a:rPr lang="en-US" sz="3000" b="1" dirty="0">
                <a:latin typeface="+mn-lt"/>
              </a:rPr>
              <a:t>1. Pareto Chart</a:t>
            </a:r>
            <a:endParaRPr sz="3000" b="1" dirty="0">
              <a:latin typeface="+mn-lt"/>
            </a:endParaRPr>
          </a:p>
        </p:txBody>
      </p:sp>
      <p:sp>
        <p:nvSpPr>
          <p:cNvPr id="212" name="Google Shape;212;p21"/>
          <p:cNvSpPr txBox="1">
            <a:spLocks noGrp="1"/>
          </p:cNvSpPr>
          <p:nvPr>
            <p:ph type="body" idx="1"/>
          </p:nvPr>
        </p:nvSpPr>
        <p:spPr>
          <a:xfrm>
            <a:off x="838200" y="2271274"/>
            <a:ext cx="10515600" cy="2315451"/>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just" rtl="0">
              <a:lnSpc>
                <a:spcPct val="90000"/>
              </a:lnSpc>
              <a:spcBef>
                <a:spcPts val="0"/>
              </a:spcBef>
              <a:spcAft>
                <a:spcPts val="0"/>
              </a:spcAft>
              <a:buClr>
                <a:schemeClr val="dk1"/>
              </a:buClr>
              <a:buSzPct val="100000"/>
              <a:buChar char="•"/>
            </a:pPr>
            <a:r>
              <a:rPr lang="en-US" dirty="0"/>
              <a:t>A Pareto chart is a histogram or bar chart combined with a line graph that groups the frequency or cost of different problems to show their relative significance. The bars show frequency in descending order, while the line shows cumulative percentage or total as you move from left to right.</a:t>
            </a:r>
            <a:endParaRPr dirty="0"/>
          </a:p>
          <a:p>
            <a:pPr marL="228600" lvl="0" indent="-228600" algn="just" rtl="0">
              <a:lnSpc>
                <a:spcPct val="90000"/>
              </a:lnSpc>
              <a:spcBef>
                <a:spcPts val="1000"/>
              </a:spcBef>
              <a:spcAft>
                <a:spcPts val="0"/>
              </a:spcAft>
              <a:buClr>
                <a:schemeClr val="dk1"/>
              </a:buClr>
              <a:buSzPct val="100000"/>
              <a:buChar char="•"/>
            </a:pPr>
            <a:r>
              <a:rPr lang="en-US" dirty="0"/>
              <a:t>Pareto charts are based on Pareto’s law, also called the 80/20 rule, which says that 20% of inputs drive 80% of results.</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213;p21">
            <a:extLst>
              <a:ext uri="{FF2B5EF4-FFF2-40B4-BE49-F238E27FC236}">
                <a16:creationId xmlns:a16="http://schemas.microsoft.com/office/drawing/2014/main" id="{AF176652-D895-4DBA-99FA-CB31B7E9B46A}"/>
              </a:ext>
            </a:extLst>
          </p:cNvPr>
          <p:cNvPicPr preferRelativeResize="0">
            <a:picLocks noGrp="1"/>
          </p:cNvPicPr>
          <p:nvPr>
            <p:ph idx="1"/>
          </p:nvPr>
        </p:nvPicPr>
        <p:blipFill rotWithShape="1">
          <a:blip r:embed="rId2">
            <a:alphaModFix/>
          </a:blip>
          <a:srcRect/>
          <a:stretch/>
        </p:blipFill>
        <p:spPr>
          <a:xfrm>
            <a:off x="2695100" y="1764854"/>
            <a:ext cx="6801799" cy="3086531"/>
          </a:xfrm>
          <a:prstGeom prst="rect">
            <a:avLst/>
          </a:prstGeom>
          <a:noFill/>
          <a:ln>
            <a:noFill/>
          </a:ln>
        </p:spPr>
      </p:pic>
    </p:spTree>
    <p:extLst>
      <p:ext uri="{BB962C8B-B14F-4D97-AF65-F5344CB8AC3E}">
        <p14:creationId xmlns:p14="http://schemas.microsoft.com/office/powerpoint/2010/main" val="419816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2"/>
          <p:cNvSpPr txBox="1">
            <a:spLocks noGrp="1"/>
          </p:cNvSpPr>
          <p:nvPr>
            <p:ph type="title"/>
          </p:nvPr>
        </p:nvSpPr>
        <p:spPr>
          <a:xfrm>
            <a:off x="734961" y="89606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2. The 5 Why-s</a:t>
            </a:r>
            <a:endParaRPr sz="3000" b="1" dirty="0">
              <a:latin typeface="+mn-lt"/>
            </a:endParaRPr>
          </a:p>
        </p:txBody>
      </p:sp>
      <p:sp>
        <p:nvSpPr>
          <p:cNvPr id="220" name="Google Shape;220;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800"/>
              <a:buChar char="•"/>
            </a:pPr>
            <a:r>
              <a:rPr lang="en-US" dirty="0"/>
              <a:t>The 5 Whys is a method that uses a series of questions to drill down into successive layers of a problem. The basic idea is that each time you ask why, the answer becomes the basis of the next why. </a:t>
            </a:r>
            <a:endParaRPr dirty="0"/>
          </a:p>
          <a:p>
            <a:pPr marL="228600" lvl="0" indent="-228600" algn="just" rtl="0">
              <a:lnSpc>
                <a:spcPct val="90000"/>
              </a:lnSpc>
              <a:spcBef>
                <a:spcPts val="1000"/>
              </a:spcBef>
              <a:spcAft>
                <a:spcPts val="0"/>
              </a:spcAft>
              <a:buClr>
                <a:schemeClr val="dk1"/>
              </a:buClr>
              <a:buSzPts val="2800"/>
              <a:buChar char="•"/>
            </a:pPr>
            <a:r>
              <a:rPr lang="en-US" b="1" i="1" dirty="0"/>
              <a:t>What</a:t>
            </a:r>
            <a:r>
              <a:rPr lang="en-US" b="1" dirty="0"/>
              <a:t> is the problem?</a:t>
            </a:r>
            <a:endParaRPr dirty="0"/>
          </a:p>
          <a:p>
            <a:pPr marL="228600" lvl="0" indent="-228600" algn="just" rtl="0">
              <a:lnSpc>
                <a:spcPct val="90000"/>
              </a:lnSpc>
              <a:spcBef>
                <a:spcPts val="1000"/>
              </a:spcBef>
              <a:spcAft>
                <a:spcPts val="0"/>
              </a:spcAft>
              <a:buClr>
                <a:schemeClr val="dk1"/>
              </a:buClr>
              <a:buSzPts val="2800"/>
              <a:buChar char="•"/>
            </a:pPr>
            <a:r>
              <a:rPr lang="en-US" b="1" i="1" dirty="0"/>
              <a:t>Why</a:t>
            </a:r>
            <a:r>
              <a:rPr lang="en-US" b="1" dirty="0"/>
              <a:t> does the problem exist?</a:t>
            </a:r>
            <a:endParaRPr dirty="0"/>
          </a:p>
          <a:p>
            <a:pPr marL="228600" lvl="0" indent="-228600" algn="just" rtl="0">
              <a:lnSpc>
                <a:spcPct val="90000"/>
              </a:lnSpc>
              <a:spcBef>
                <a:spcPts val="1000"/>
              </a:spcBef>
              <a:spcAft>
                <a:spcPts val="0"/>
              </a:spcAft>
              <a:buClr>
                <a:schemeClr val="dk1"/>
              </a:buClr>
              <a:buSzPts val="2800"/>
              <a:buChar char="•"/>
            </a:pPr>
            <a:r>
              <a:rPr lang="en-US" b="1" i="1" dirty="0"/>
              <a:t>Who</a:t>
            </a:r>
            <a:r>
              <a:rPr lang="en-US" b="1" dirty="0"/>
              <a:t> is causing the problem, and who is affected by it?</a:t>
            </a:r>
            <a:endParaRPr dirty="0"/>
          </a:p>
          <a:p>
            <a:pPr marL="228600" lvl="0" indent="-228600" algn="just" rtl="0">
              <a:lnSpc>
                <a:spcPct val="90000"/>
              </a:lnSpc>
              <a:spcBef>
                <a:spcPts val="1000"/>
              </a:spcBef>
              <a:spcAft>
                <a:spcPts val="0"/>
              </a:spcAft>
              <a:buClr>
                <a:schemeClr val="dk1"/>
              </a:buClr>
              <a:buSzPts val="2800"/>
              <a:buChar char="•"/>
            </a:pPr>
            <a:r>
              <a:rPr lang="en-US" b="1" i="1" dirty="0"/>
              <a:t>When</a:t>
            </a:r>
            <a:r>
              <a:rPr lang="en-US" b="1" dirty="0"/>
              <a:t> did the problem first occur, or when did it become significant?</a:t>
            </a:r>
            <a:endParaRPr dirty="0"/>
          </a:p>
          <a:p>
            <a:pPr marL="228600" lvl="0" indent="-228600" algn="just" rtl="0">
              <a:lnSpc>
                <a:spcPct val="90000"/>
              </a:lnSpc>
              <a:spcBef>
                <a:spcPts val="1000"/>
              </a:spcBef>
              <a:spcAft>
                <a:spcPts val="0"/>
              </a:spcAft>
              <a:buClr>
                <a:schemeClr val="dk1"/>
              </a:buClr>
              <a:buSzPts val="2800"/>
              <a:buChar char="•"/>
            </a:pPr>
            <a:r>
              <a:rPr lang="en-US" b="1" i="1" dirty="0"/>
              <a:t>How much</a:t>
            </a:r>
            <a:r>
              <a:rPr lang="en-US" b="1" dirty="0"/>
              <a:t>, or to what extent, is this problem occurring?</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3"/>
          <p:cNvSpPr txBox="1">
            <a:spLocks noGrp="1"/>
          </p:cNvSpPr>
          <p:nvPr>
            <p:ph type="title"/>
          </p:nvPr>
        </p:nvSpPr>
        <p:spPr>
          <a:xfrm>
            <a:off x="690716" y="934584"/>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3. Fishbone Diagram</a:t>
            </a:r>
            <a:endParaRPr sz="3000" b="1" dirty="0">
              <a:latin typeface="+mn-lt"/>
            </a:endParaRPr>
          </a:p>
        </p:txBody>
      </p:sp>
      <p:sp>
        <p:nvSpPr>
          <p:cNvPr id="226" name="Google Shape;226;p23"/>
          <p:cNvSpPr txBox="1">
            <a:spLocks noGrp="1"/>
          </p:cNvSpPr>
          <p:nvPr>
            <p:ph type="body" idx="1"/>
          </p:nvPr>
        </p:nvSpPr>
        <p:spPr>
          <a:xfrm>
            <a:off x="838200" y="2054225"/>
            <a:ext cx="10515600" cy="4351338"/>
          </a:xfrm>
          <a:prstGeom prst="rect">
            <a:avLst/>
          </a:prstGeom>
          <a:noFill/>
          <a:ln>
            <a:noFill/>
          </a:ln>
        </p:spPr>
        <p:txBody>
          <a:bodyPr spcFirstLastPara="1" wrap="square" lIns="91425" tIns="45700" rIns="91425" bIns="45700" anchor="t" anchorCtr="0">
            <a:normAutofit/>
          </a:bodyPr>
          <a:lstStyle/>
          <a:p>
            <a:pPr marL="228600" lvl="0" indent="-228600" algn="just" rtl="0">
              <a:lnSpc>
                <a:spcPct val="90000"/>
              </a:lnSpc>
              <a:spcBef>
                <a:spcPts val="0"/>
              </a:spcBef>
              <a:spcAft>
                <a:spcPts val="0"/>
              </a:spcAft>
              <a:buClr>
                <a:schemeClr val="dk1"/>
              </a:buClr>
              <a:buSzPts val="2800"/>
              <a:buChar char="•"/>
            </a:pPr>
            <a:r>
              <a:rPr lang="en-US" dirty="0"/>
              <a:t>A fishbone diagram sorts possible causes into various categories that branch off from the original problem. Also called a cause-and-effect or </a:t>
            </a:r>
            <a:r>
              <a:rPr lang="en-US" dirty="0" err="1"/>
              <a:t>Ishakawa</a:t>
            </a:r>
            <a:r>
              <a:rPr lang="en-US" dirty="0"/>
              <a:t> diagram, a fishbone diagram may have multiple sub-causes branching off of each identified category.</a:t>
            </a:r>
            <a:endParaRPr dirty="0"/>
          </a:p>
          <a:p>
            <a:pPr marL="0" lvl="0" indent="0" algn="just" rtl="0">
              <a:lnSpc>
                <a:spcPct val="90000"/>
              </a:lnSpc>
              <a:spcBef>
                <a:spcPts val="1000"/>
              </a:spcBef>
              <a:spcAft>
                <a:spcPts val="0"/>
              </a:spcAft>
              <a:buClr>
                <a:schemeClr val="dk1"/>
              </a:buClr>
              <a:buSzPts val="2800"/>
              <a:buNone/>
            </a:pPr>
            <a:br>
              <a:rPr lang="en-US" dirty="0"/>
            </a:b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92D9A99-F1B7-4CF6-8CA9-F392B3313B24}"/>
              </a:ext>
            </a:extLst>
          </p:cNvPr>
          <p:cNvPicPr>
            <a:picLocks noGrp="1" noChangeAspect="1"/>
          </p:cNvPicPr>
          <p:nvPr>
            <p:ph idx="1"/>
          </p:nvPr>
        </p:nvPicPr>
        <p:blipFill>
          <a:blip r:embed="rId2"/>
          <a:stretch>
            <a:fillRect/>
          </a:stretch>
        </p:blipFill>
        <p:spPr>
          <a:xfrm>
            <a:off x="2988159" y="1783610"/>
            <a:ext cx="7090070" cy="3290780"/>
          </a:xfrm>
          <a:prstGeom prst="rect">
            <a:avLst/>
          </a:prstGeom>
        </p:spPr>
      </p:pic>
    </p:spTree>
    <p:extLst>
      <p:ext uri="{BB962C8B-B14F-4D97-AF65-F5344CB8AC3E}">
        <p14:creationId xmlns:p14="http://schemas.microsoft.com/office/powerpoint/2010/main" val="1588619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4"/>
          <p:cNvSpPr txBox="1">
            <a:spLocks noGrp="1"/>
          </p:cNvSpPr>
          <p:nvPr>
            <p:ph type="title"/>
          </p:nvPr>
        </p:nvSpPr>
        <p:spPr>
          <a:xfrm>
            <a:off x="705464" y="92556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10 Questions for the Financial Success of your Business</a:t>
            </a:r>
            <a:endParaRPr sz="3000" b="1" dirty="0">
              <a:latin typeface="+mn-lt"/>
            </a:endParaRPr>
          </a:p>
        </p:txBody>
      </p:sp>
      <p:sp>
        <p:nvSpPr>
          <p:cNvPr id="234" name="Google Shape;234;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ct val="100000"/>
              <a:buNone/>
            </a:pPr>
            <a:r>
              <a:rPr lang="en-US" dirty="0"/>
              <a:t>1. </a:t>
            </a:r>
            <a:r>
              <a:rPr lang="en-US" b="1" dirty="0"/>
              <a:t>Keeping Score </a:t>
            </a:r>
            <a:r>
              <a:rPr lang="en-US" dirty="0"/>
              <a:t>- Do you know the drivers of your business growth?</a:t>
            </a:r>
            <a:endParaRPr dirty="0"/>
          </a:p>
          <a:p>
            <a:pPr marL="0" lvl="0" indent="0" algn="just" rtl="0">
              <a:lnSpc>
                <a:spcPct val="90000"/>
              </a:lnSpc>
              <a:spcBef>
                <a:spcPts val="1000"/>
              </a:spcBef>
              <a:spcAft>
                <a:spcPts val="0"/>
              </a:spcAft>
              <a:buClr>
                <a:schemeClr val="dk1"/>
              </a:buClr>
              <a:buSzPct val="100000"/>
              <a:buNone/>
            </a:pPr>
            <a:r>
              <a:rPr lang="en-US" dirty="0"/>
              <a:t>2. </a:t>
            </a:r>
            <a:r>
              <a:rPr lang="en-US" b="1" dirty="0"/>
              <a:t>The Right Reports </a:t>
            </a:r>
            <a:r>
              <a:rPr lang="en-US" dirty="0"/>
              <a:t>- Do you have the KPIs you need to make data-driven decisions?</a:t>
            </a:r>
            <a:endParaRPr dirty="0"/>
          </a:p>
          <a:p>
            <a:pPr marL="0" lvl="0" indent="0" algn="just" rtl="0">
              <a:lnSpc>
                <a:spcPct val="90000"/>
              </a:lnSpc>
              <a:spcBef>
                <a:spcPts val="1000"/>
              </a:spcBef>
              <a:spcAft>
                <a:spcPts val="0"/>
              </a:spcAft>
              <a:buClr>
                <a:schemeClr val="dk1"/>
              </a:buClr>
              <a:buSzPct val="100000"/>
              <a:buNone/>
            </a:pPr>
            <a:r>
              <a:rPr lang="en-US" dirty="0"/>
              <a:t>3. </a:t>
            </a:r>
            <a:r>
              <a:rPr lang="en-US" b="1" dirty="0"/>
              <a:t>Optimized Accounting System </a:t>
            </a:r>
            <a:r>
              <a:rPr lang="en-US" dirty="0"/>
              <a:t>- Do you have a Smart Back Office?</a:t>
            </a:r>
            <a:endParaRPr dirty="0"/>
          </a:p>
          <a:p>
            <a:pPr marL="0" lvl="0" indent="0" algn="just" rtl="0">
              <a:lnSpc>
                <a:spcPct val="90000"/>
              </a:lnSpc>
              <a:spcBef>
                <a:spcPts val="1000"/>
              </a:spcBef>
              <a:spcAft>
                <a:spcPts val="0"/>
              </a:spcAft>
              <a:buClr>
                <a:schemeClr val="dk1"/>
              </a:buClr>
              <a:buSzPct val="100000"/>
              <a:buNone/>
            </a:pPr>
            <a:r>
              <a:rPr lang="en-US" dirty="0"/>
              <a:t>4. </a:t>
            </a:r>
            <a:r>
              <a:rPr lang="en-US" b="1" dirty="0"/>
              <a:t>Improved Cash Flow </a:t>
            </a:r>
            <a:r>
              <a:rPr lang="en-US" dirty="0"/>
              <a:t>- Do you have a handle on your cash flow management?</a:t>
            </a:r>
            <a:endParaRPr dirty="0"/>
          </a:p>
          <a:p>
            <a:pPr marL="0" lvl="0" indent="0" algn="just" rtl="0">
              <a:lnSpc>
                <a:spcPct val="90000"/>
              </a:lnSpc>
              <a:spcBef>
                <a:spcPts val="1000"/>
              </a:spcBef>
              <a:spcAft>
                <a:spcPts val="0"/>
              </a:spcAft>
              <a:buClr>
                <a:schemeClr val="dk1"/>
              </a:buClr>
              <a:buSzPct val="100000"/>
              <a:buNone/>
            </a:pPr>
            <a:r>
              <a:rPr lang="en-US" dirty="0"/>
              <a:t>5. </a:t>
            </a:r>
            <a:r>
              <a:rPr lang="en-US" b="1" dirty="0"/>
              <a:t>Profitable Business </a:t>
            </a:r>
            <a:r>
              <a:rPr lang="en-US" dirty="0"/>
              <a:t>- Do you think strategically about how your people drive the performance of your business, and as a result, the profitability?</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6810D8-0E75-41B7-9E51-A4CE46E9C37E}"/>
              </a:ext>
            </a:extLst>
          </p:cNvPr>
          <p:cNvSpPr>
            <a:spLocks noGrp="1"/>
          </p:cNvSpPr>
          <p:nvPr>
            <p:ph idx="1"/>
          </p:nvPr>
        </p:nvSpPr>
        <p:spPr>
          <a:xfrm>
            <a:off x="993912" y="1825625"/>
            <a:ext cx="10359887" cy="4323384"/>
          </a:xfrm>
        </p:spPr>
        <p:txBody>
          <a:bodyPr/>
          <a:lstStyle/>
          <a:p>
            <a:pPr marL="0" lvl="0" indent="0" algn="just" rtl="0">
              <a:lnSpc>
                <a:spcPct val="90000"/>
              </a:lnSpc>
              <a:spcBef>
                <a:spcPts val="1000"/>
              </a:spcBef>
              <a:spcAft>
                <a:spcPts val="0"/>
              </a:spcAft>
              <a:buClr>
                <a:schemeClr val="dk1"/>
              </a:buClr>
              <a:buSzPct val="100000"/>
              <a:buNone/>
            </a:pPr>
            <a:r>
              <a:rPr lang="en-US" dirty="0"/>
              <a:t>6. </a:t>
            </a:r>
            <a:r>
              <a:rPr lang="en-US" b="1" dirty="0"/>
              <a:t>Productive Employees </a:t>
            </a:r>
            <a:r>
              <a:rPr lang="en-US" dirty="0"/>
              <a:t>- Are you measuring this key metric?</a:t>
            </a:r>
          </a:p>
          <a:p>
            <a:pPr marL="0" lvl="0" indent="0" algn="just" rtl="0">
              <a:lnSpc>
                <a:spcPct val="90000"/>
              </a:lnSpc>
              <a:spcBef>
                <a:spcPts val="1000"/>
              </a:spcBef>
              <a:spcAft>
                <a:spcPts val="0"/>
              </a:spcAft>
              <a:buClr>
                <a:schemeClr val="dk1"/>
              </a:buClr>
              <a:buSzPct val="100000"/>
              <a:buNone/>
            </a:pPr>
            <a:r>
              <a:rPr lang="en-US" dirty="0"/>
              <a:t>7. </a:t>
            </a:r>
            <a:r>
              <a:rPr lang="en-US" b="1" dirty="0"/>
              <a:t>Maintaining a Budget </a:t>
            </a:r>
            <a:r>
              <a:rPr lang="en-US" dirty="0"/>
              <a:t>- Do you need to review/revise?</a:t>
            </a:r>
          </a:p>
          <a:p>
            <a:pPr marL="0" lvl="0" indent="0" algn="just" rtl="0">
              <a:lnSpc>
                <a:spcPct val="90000"/>
              </a:lnSpc>
              <a:spcBef>
                <a:spcPts val="1000"/>
              </a:spcBef>
              <a:spcAft>
                <a:spcPts val="0"/>
              </a:spcAft>
              <a:buClr>
                <a:schemeClr val="dk1"/>
              </a:buClr>
              <a:buSzPct val="100000"/>
              <a:buNone/>
            </a:pPr>
            <a:r>
              <a:rPr lang="en-US" dirty="0"/>
              <a:t>8. </a:t>
            </a:r>
            <a:r>
              <a:rPr lang="en-US" b="1" dirty="0"/>
              <a:t>The Right Clients </a:t>
            </a:r>
            <a:r>
              <a:rPr lang="en-US" dirty="0"/>
              <a:t>- Should you fire any of your clients?</a:t>
            </a:r>
          </a:p>
          <a:p>
            <a:pPr marL="0" lvl="0" indent="0" algn="just" rtl="0">
              <a:lnSpc>
                <a:spcPct val="90000"/>
              </a:lnSpc>
              <a:spcBef>
                <a:spcPts val="1000"/>
              </a:spcBef>
              <a:spcAft>
                <a:spcPts val="0"/>
              </a:spcAft>
              <a:buClr>
                <a:schemeClr val="dk1"/>
              </a:buClr>
              <a:buSzPct val="100000"/>
              <a:buNone/>
            </a:pPr>
            <a:r>
              <a:rPr lang="en-US" dirty="0"/>
              <a:t>9. </a:t>
            </a:r>
            <a:r>
              <a:rPr lang="en-US" b="1" dirty="0"/>
              <a:t>Business Goals </a:t>
            </a:r>
            <a:r>
              <a:rPr lang="en-US" dirty="0"/>
              <a:t>- Do you have written goals?</a:t>
            </a:r>
          </a:p>
          <a:p>
            <a:pPr marL="0" lvl="0" indent="0" algn="just" rtl="0">
              <a:lnSpc>
                <a:spcPct val="90000"/>
              </a:lnSpc>
              <a:spcBef>
                <a:spcPts val="1000"/>
              </a:spcBef>
              <a:spcAft>
                <a:spcPts val="0"/>
              </a:spcAft>
              <a:buClr>
                <a:schemeClr val="dk1"/>
              </a:buClr>
              <a:buSzPct val="100000"/>
              <a:buNone/>
            </a:pPr>
            <a:r>
              <a:rPr lang="en-US" dirty="0"/>
              <a:t>10. </a:t>
            </a:r>
            <a:r>
              <a:rPr lang="en-US" b="1" dirty="0"/>
              <a:t>Personal Goals </a:t>
            </a:r>
            <a:r>
              <a:rPr lang="en-US" dirty="0"/>
              <a:t>- What are your priorities in life?</a:t>
            </a:r>
          </a:p>
          <a:p>
            <a:endParaRPr lang="en-US" dirty="0"/>
          </a:p>
        </p:txBody>
      </p:sp>
    </p:spTree>
    <p:extLst>
      <p:ext uri="{BB962C8B-B14F-4D97-AF65-F5344CB8AC3E}">
        <p14:creationId xmlns:p14="http://schemas.microsoft.com/office/powerpoint/2010/main" val="372182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title"/>
          </p:nvPr>
        </p:nvSpPr>
        <p:spPr>
          <a:xfrm>
            <a:off x="681038" y="99377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Sources of new Ideas </a:t>
            </a:r>
            <a:endParaRPr sz="3000" b="1" dirty="0">
              <a:latin typeface="+mn-lt"/>
            </a:endParaRPr>
          </a:p>
        </p:txBody>
      </p:sp>
      <p:sp>
        <p:nvSpPr>
          <p:cNvPr id="95" name="Google Shape;95;p2"/>
          <p:cNvSpPr txBox="1">
            <a:spLocks noGrp="1"/>
          </p:cNvSpPr>
          <p:nvPr>
            <p:ph type="body" idx="1"/>
          </p:nvPr>
        </p:nvSpPr>
        <p:spPr>
          <a:xfrm>
            <a:off x="681038" y="1982787"/>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b="1" dirty="0"/>
              <a:t>Idea: </a:t>
            </a:r>
            <a:endParaRPr b="1" dirty="0"/>
          </a:p>
          <a:p>
            <a:pPr marL="0" lvl="0" indent="0" algn="l" rtl="0">
              <a:lnSpc>
                <a:spcPct val="90000"/>
              </a:lnSpc>
              <a:spcBef>
                <a:spcPts val="1000"/>
              </a:spcBef>
              <a:spcAft>
                <a:spcPts val="0"/>
              </a:spcAft>
              <a:buClr>
                <a:schemeClr val="dk1"/>
              </a:buClr>
              <a:buSzPts val="2800"/>
              <a:buNone/>
            </a:pPr>
            <a:r>
              <a:rPr lang="en-US" dirty="0"/>
              <a:t>A thought or suggestion as to a possible course of action. </a:t>
            </a:r>
            <a:endParaRPr dirty="0"/>
          </a:p>
          <a:p>
            <a:pPr marL="0" lvl="0" indent="0" algn="l" rtl="0">
              <a:lnSpc>
                <a:spcPct val="90000"/>
              </a:lnSpc>
              <a:spcBef>
                <a:spcPts val="1000"/>
              </a:spcBef>
              <a:spcAft>
                <a:spcPts val="0"/>
              </a:spcAft>
              <a:buClr>
                <a:schemeClr val="dk1"/>
              </a:buClr>
              <a:buSzPts val="2800"/>
              <a:buNone/>
            </a:pPr>
            <a:r>
              <a:rPr lang="en-US" dirty="0"/>
              <a:t>Some of the more frequently used sources of ideas for entrepreneurs include;</a:t>
            </a:r>
            <a:endParaRPr dirty="0"/>
          </a:p>
          <a:p>
            <a:pPr marL="0" lvl="0" indent="0" algn="l" rtl="0">
              <a:lnSpc>
                <a:spcPct val="90000"/>
              </a:lnSpc>
              <a:spcBef>
                <a:spcPts val="1000"/>
              </a:spcBef>
              <a:spcAft>
                <a:spcPts val="0"/>
              </a:spcAft>
              <a:buClr>
                <a:schemeClr val="dk1"/>
              </a:buClr>
              <a:buSzPts val="2800"/>
              <a:buNone/>
            </a:pPr>
            <a:r>
              <a:rPr lang="en-US" dirty="0"/>
              <a:t>• Consumers </a:t>
            </a:r>
            <a:endParaRPr dirty="0"/>
          </a:p>
          <a:p>
            <a:pPr marL="0" lvl="0" indent="0" algn="l" rtl="0">
              <a:lnSpc>
                <a:spcPct val="90000"/>
              </a:lnSpc>
              <a:spcBef>
                <a:spcPts val="1000"/>
              </a:spcBef>
              <a:spcAft>
                <a:spcPts val="0"/>
              </a:spcAft>
              <a:buClr>
                <a:schemeClr val="dk1"/>
              </a:buClr>
              <a:buSzPts val="2800"/>
              <a:buNone/>
            </a:pPr>
            <a:r>
              <a:rPr lang="en-US" dirty="0"/>
              <a:t>• Existing product &amp; services </a:t>
            </a:r>
            <a:endParaRPr dirty="0"/>
          </a:p>
          <a:p>
            <a:pPr marL="0" lvl="0" indent="0" algn="l" rtl="0">
              <a:lnSpc>
                <a:spcPct val="90000"/>
              </a:lnSpc>
              <a:spcBef>
                <a:spcPts val="1000"/>
              </a:spcBef>
              <a:spcAft>
                <a:spcPts val="0"/>
              </a:spcAft>
              <a:buClr>
                <a:schemeClr val="dk1"/>
              </a:buClr>
              <a:buSzPts val="2800"/>
              <a:buNone/>
            </a:pPr>
            <a:r>
              <a:rPr lang="en-US" dirty="0"/>
              <a:t>• Distribution channels </a:t>
            </a:r>
            <a:endParaRPr dirty="0"/>
          </a:p>
          <a:p>
            <a:pPr marL="0" lvl="0" indent="0" algn="l" rtl="0">
              <a:lnSpc>
                <a:spcPct val="90000"/>
              </a:lnSpc>
              <a:spcBef>
                <a:spcPts val="1000"/>
              </a:spcBef>
              <a:spcAft>
                <a:spcPts val="0"/>
              </a:spcAft>
              <a:buClr>
                <a:schemeClr val="dk1"/>
              </a:buClr>
              <a:buSzPts val="2800"/>
              <a:buNone/>
            </a:pPr>
            <a:r>
              <a:rPr lang="en-US" dirty="0"/>
              <a:t>• The government &amp; </a:t>
            </a:r>
            <a:endParaRPr dirty="0"/>
          </a:p>
          <a:p>
            <a:pPr marL="0" lvl="0" indent="0" algn="l" rtl="0">
              <a:lnSpc>
                <a:spcPct val="90000"/>
              </a:lnSpc>
              <a:spcBef>
                <a:spcPts val="1000"/>
              </a:spcBef>
              <a:spcAft>
                <a:spcPts val="0"/>
              </a:spcAft>
              <a:buClr>
                <a:schemeClr val="dk1"/>
              </a:buClr>
              <a:buSzPts val="2800"/>
              <a:buNone/>
            </a:pPr>
            <a:r>
              <a:rPr lang="en-US" dirty="0"/>
              <a:t>• Research &amp; development</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1" name="Google Shape;101;p3"/>
          <p:cNvSpPr txBox="1">
            <a:spLocks noGrp="1"/>
          </p:cNvSpPr>
          <p:nvPr>
            <p:ph type="body" idx="1"/>
          </p:nvPr>
        </p:nvSpPr>
        <p:spPr>
          <a:xfrm>
            <a:off x="838200" y="142557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sz="3000" b="1" dirty="0"/>
              <a:t>Consumers:</a:t>
            </a:r>
            <a:endParaRPr sz="3000" dirty="0"/>
          </a:p>
          <a:p>
            <a:pPr marL="0" lvl="0" indent="0" algn="just" rtl="0">
              <a:lnSpc>
                <a:spcPct val="90000"/>
              </a:lnSpc>
              <a:spcBef>
                <a:spcPts val="1000"/>
              </a:spcBef>
              <a:spcAft>
                <a:spcPts val="0"/>
              </a:spcAft>
              <a:buClr>
                <a:schemeClr val="dk1"/>
              </a:buClr>
              <a:buSzPts val="2800"/>
              <a:buNone/>
            </a:pPr>
            <a:r>
              <a:rPr lang="en-US" dirty="0"/>
              <a:t>• Entrepreneurs should continually pay close attention to customers, this type of attention can take the form of informally monitoring potential ideas &amp; needs, to formally arranging so that consumers to have an opportunity to express their opinions. </a:t>
            </a:r>
            <a:endParaRPr dirty="0"/>
          </a:p>
          <a:p>
            <a:pPr marL="0" lvl="0" indent="0" algn="just" rtl="0">
              <a:lnSpc>
                <a:spcPct val="90000"/>
              </a:lnSpc>
              <a:spcBef>
                <a:spcPts val="1000"/>
              </a:spcBef>
              <a:spcAft>
                <a:spcPts val="0"/>
              </a:spcAft>
              <a:buClr>
                <a:schemeClr val="dk1"/>
              </a:buClr>
              <a:buSzPts val="2800"/>
              <a:buNone/>
            </a:pPr>
            <a:r>
              <a:rPr lang="en-US" dirty="0"/>
              <a:t>• New product or service idea may come from a customer reaction to the present product and from an expected product idea. </a:t>
            </a:r>
            <a:endParaRPr dirty="0"/>
          </a:p>
          <a:p>
            <a:pPr marL="0" lvl="0" indent="0" algn="just" rtl="0">
              <a:lnSpc>
                <a:spcPct val="90000"/>
              </a:lnSpc>
              <a:spcBef>
                <a:spcPts val="1000"/>
              </a:spcBef>
              <a:spcAft>
                <a:spcPts val="0"/>
              </a:spcAft>
              <a:buClr>
                <a:schemeClr val="dk1"/>
              </a:buClr>
              <a:buSzPts val="2800"/>
              <a:buNone/>
            </a:pPr>
            <a:r>
              <a:rPr lang="en-US" dirty="0"/>
              <a:t>• It is needed to take care and ensure that the idea or need represents a market large enough to support a new venture.</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7" name="Google Shape;107;p4"/>
          <p:cNvSpPr txBox="1">
            <a:spLocks noGrp="1"/>
          </p:cNvSpPr>
          <p:nvPr>
            <p:ph type="body" idx="1"/>
          </p:nvPr>
        </p:nvSpPr>
        <p:spPr>
          <a:xfrm>
            <a:off x="838200" y="1253331"/>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just" rtl="0">
              <a:lnSpc>
                <a:spcPct val="90000"/>
              </a:lnSpc>
              <a:spcBef>
                <a:spcPts val="0"/>
              </a:spcBef>
              <a:spcAft>
                <a:spcPts val="0"/>
              </a:spcAft>
              <a:buClr>
                <a:schemeClr val="dk1"/>
              </a:buClr>
              <a:buSzPct val="100000"/>
              <a:buNone/>
            </a:pPr>
            <a:r>
              <a:rPr lang="en-US" sz="3200" b="1" dirty="0"/>
              <a:t>Existing products &amp; services:</a:t>
            </a:r>
          </a:p>
          <a:p>
            <a:pPr marL="0" lvl="0" indent="0" algn="just" rtl="0">
              <a:lnSpc>
                <a:spcPct val="90000"/>
              </a:lnSpc>
              <a:spcBef>
                <a:spcPts val="0"/>
              </a:spcBef>
              <a:spcAft>
                <a:spcPts val="0"/>
              </a:spcAft>
              <a:buClr>
                <a:schemeClr val="dk1"/>
              </a:buClr>
              <a:buSzPct val="100000"/>
              <a:buNone/>
            </a:pPr>
            <a:endParaRPr sz="3200" dirty="0"/>
          </a:p>
          <a:p>
            <a:pPr marL="0" lvl="0" indent="0" algn="just" rtl="0">
              <a:lnSpc>
                <a:spcPct val="90000"/>
              </a:lnSpc>
              <a:spcBef>
                <a:spcPts val="1000"/>
              </a:spcBef>
              <a:spcAft>
                <a:spcPts val="0"/>
              </a:spcAft>
              <a:buClr>
                <a:schemeClr val="dk1"/>
              </a:buClr>
              <a:buSzPct val="100000"/>
              <a:buNone/>
            </a:pPr>
            <a:r>
              <a:rPr lang="en-US" dirty="0"/>
              <a:t>• Entrepreneurs should also establish a formal method for monitoring &amp; evaluating competitive products &amp; services on the markets. </a:t>
            </a:r>
            <a:endParaRPr dirty="0"/>
          </a:p>
          <a:p>
            <a:pPr marL="0" lvl="0" indent="0" algn="just" rtl="0">
              <a:lnSpc>
                <a:spcPct val="90000"/>
              </a:lnSpc>
              <a:spcBef>
                <a:spcPts val="1000"/>
              </a:spcBef>
              <a:spcAft>
                <a:spcPts val="0"/>
              </a:spcAft>
              <a:buClr>
                <a:schemeClr val="dk1"/>
              </a:buClr>
              <a:buSzPct val="100000"/>
              <a:buNone/>
            </a:pPr>
            <a:r>
              <a:rPr lang="en-US" dirty="0"/>
              <a:t>• This may result in a new product or service that has more of a market appeal &amp; better sales &amp; profit. </a:t>
            </a:r>
            <a:endParaRPr dirty="0"/>
          </a:p>
          <a:p>
            <a:pPr marL="0" lvl="0" indent="0" algn="just" rtl="0">
              <a:lnSpc>
                <a:spcPct val="90000"/>
              </a:lnSpc>
              <a:spcBef>
                <a:spcPts val="1000"/>
              </a:spcBef>
              <a:spcAft>
                <a:spcPts val="0"/>
              </a:spcAft>
              <a:buClr>
                <a:schemeClr val="dk1"/>
              </a:buClr>
              <a:buSzPct val="100000"/>
              <a:buNone/>
            </a:pPr>
            <a:endParaRPr dirty="0"/>
          </a:p>
          <a:p>
            <a:pPr marL="0" lvl="0" indent="0" algn="just" rtl="0">
              <a:lnSpc>
                <a:spcPct val="90000"/>
              </a:lnSpc>
              <a:spcBef>
                <a:spcPts val="1000"/>
              </a:spcBef>
              <a:spcAft>
                <a:spcPts val="0"/>
              </a:spcAft>
              <a:buClr>
                <a:schemeClr val="dk1"/>
              </a:buClr>
              <a:buSzPct val="100000"/>
              <a:buNone/>
            </a:pPr>
            <a:r>
              <a:rPr lang="en-US" b="1" dirty="0"/>
              <a:t>Distribution channel: </a:t>
            </a:r>
            <a:endParaRPr dirty="0"/>
          </a:p>
          <a:p>
            <a:pPr marL="0" lvl="0" indent="0" algn="just" rtl="0">
              <a:lnSpc>
                <a:spcPct val="90000"/>
              </a:lnSpc>
              <a:spcBef>
                <a:spcPts val="1000"/>
              </a:spcBef>
              <a:spcAft>
                <a:spcPts val="0"/>
              </a:spcAft>
              <a:buClr>
                <a:schemeClr val="dk1"/>
              </a:buClr>
              <a:buSzPct val="100000"/>
              <a:buNone/>
            </a:pPr>
            <a:r>
              <a:rPr lang="en-US" dirty="0"/>
              <a:t>• Members of the distribution channels are also excellent sources for new ideas because of their familiarity with the needs of the market. </a:t>
            </a:r>
            <a:endParaRPr dirty="0"/>
          </a:p>
          <a:p>
            <a:pPr marL="0" lvl="0" indent="0" algn="just" rtl="0">
              <a:lnSpc>
                <a:spcPct val="90000"/>
              </a:lnSpc>
              <a:spcBef>
                <a:spcPts val="1000"/>
              </a:spcBef>
              <a:spcAft>
                <a:spcPts val="0"/>
              </a:spcAft>
              <a:buClr>
                <a:schemeClr val="dk1"/>
              </a:buClr>
              <a:buSzPct val="100000"/>
              <a:buNone/>
            </a:pPr>
            <a:r>
              <a:rPr lang="en-US" dirty="0"/>
              <a:t>• They suggest new products &amp; also help the entrepreneurs for the marketing of their newly developed products.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5"/>
          <p:cNvSpPr txBox="1">
            <a:spLocks noGrp="1"/>
          </p:cNvSpPr>
          <p:nvPr>
            <p:ph type="body" idx="1"/>
          </p:nvPr>
        </p:nvSpPr>
        <p:spPr>
          <a:xfrm>
            <a:off x="723899" y="1511300"/>
            <a:ext cx="11077575"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just" rtl="0">
              <a:lnSpc>
                <a:spcPct val="90000"/>
              </a:lnSpc>
              <a:spcBef>
                <a:spcPts val="0"/>
              </a:spcBef>
              <a:spcAft>
                <a:spcPts val="0"/>
              </a:spcAft>
              <a:buClr>
                <a:schemeClr val="dk1"/>
              </a:buClr>
              <a:buSzPct val="100000"/>
              <a:buNone/>
            </a:pPr>
            <a:r>
              <a:rPr lang="en-US" sz="3200" b="1" dirty="0"/>
              <a:t>The government:</a:t>
            </a:r>
            <a:endParaRPr sz="3200" dirty="0"/>
          </a:p>
          <a:p>
            <a:pPr marL="0" lvl="0" indent="0" algn="just" rtl="0">
              <a:lnSpc>
                <a:spcPct val="90000"/>
              </a:lnSpc>
              <a:spcBef>
                <a:spcPts val="1000"/>
              </a:spcBef>
              <a:spcAft>
                <a:spcPts val="0"/>
              </a:spcAft>
              <a:buClr>
                <a:schemeClr val="dk1"/>
              </a:buClr>
              <a:buSzPct val="100000"/>
              <a:buNone/>
            </a:pPr>
            <a:r>
              <a:rPr lang="en-US" dirty="0"/>
              <a:t>• The government can be a source of a new product idea, as a response to government regulations. </a:t>
            </a:r>
            <a:endParaRPr dirty="0"/>
          </a:p>
          <a:p>
            <a:pPr marL="0" lvl="0" indent="0" algn="just" rtl="0">
              <a:lnSpc>
                <a:spcPct val="90000"/>
              </a:lnSpc>
              <a:spcBef>
                <a:spcPts val="1000"/>
              </a:spcBef>
              <a:spcAft>
                <a:spcPts val="0"/>
              </a:spcAft>
              <a:buClr>
                <a:schemeClr val="dk1"/>
              </a:buClr>
              <a:buSzPct val="100000"/>
              <a:buNone/>
            </a:pPr>
            <a:r>
              <a:rPr lang="en-US" dirty="0"/>
              <a:t>• E.g. Occupational Safety &amp; Health Act mandated that first aid kits must be available in business establishments of employing more than three people, and must contain specific items that vary according to the company. R&amp;H Safety sales company was developing such kits that allowed companies to comply with the standards of the act.</a:t>
            </a:r>
            <a:endParaRPr dirty="0"/>
          </a:p>
          <a:p>
            <a:pPr marL="0" lvl="0" indent="0" algn="just" rtl="0">
              <a:lnSpc>
                <a:spcPct val="90000"/>
              </a:lnSpc>
              <a:spcBef>
                <a:spcPts val="1000"/>
              </a:spcBef>
              <a:spcAft>
                <a:spcPts val="0"/>
              </a:spcAft>
              <a:buClr>
                <a:schemeClr val="dk1"/>
              </a:buClr>
              <a:buSzPct val="100000"/>
              <a:buNone/>
            </a:pPr>
            <a:endParaRPr dirty="0"/>
          </a:p>
          <a:p>
            <a:pPr marL="0" lvl="0" indent="0" algn="just" rtl="0">
              <a:lnSpc>
                <a:spcPct val="90000"/>
              </a:lnSpc>
              <a:spcBef>
                <a:spcPts val="1000"/>
              </a:spcBef>
              <a:spcAft>
                <a:spcPts val="0"/>
              </a:spcAft>
              <a:buClr>
                <a:schemeClr val="dk1"/>
              </a:buClr>
              <a:buSzPct val="100000"/>
              <a:buNone/>
            </a:pPr>
            <a:r>
              <a:rPr lang="en-US" b="1" dirty="0"/>
              <a:t>Research &amp; development:</a:t>
            </a:r>
            <a:endParaRPr dirty="0"/>
          </a:p>
          <a:p>
            <a:pPr marL="0" lvl="0" indent="0" algn="just" rtl="0">
              <a:lnSpc>
                <a:spcPct val="90000"/>
              </a:lnSpc>
              <a:spcBef>
                <a:spcPts val="1000"/>
              </a:spcBef>
              <a:spcAft>
                <a:spcPts val="0"/>
              </a:spcAft>
              <a:buClr>
                <a:schemeClr val="dk1"/>
              </a:buClr>
              <a:buSzPct val="100000"/>
              <a:buNone/>
            </a:pPr>
            <a:r>
              <a:rPr lang="en-US" dirty="0"/>
              <a:t>• The largest source of new ideas is the entrepreneur’s own R&amp;D efforts.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6"/>
          <p:cNvSpPr txBox="1">
            <a:spLocks noGrp="1"/>
          </p:cNvSpPr>
          <p:nvPr>
            <p:ph type="title"/>
          </p:nvPr>
        </p:nvSpPr>
        <p:spPr>
          <a:xfrm>
            <a:off x="738187" y="893763"/>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000" b="1" dirty="0">
                <a:latin typeface="+mn-lt"/>
              </a:rPr>
              <a:t>Methods of Generating New Ideas </a:t>
            </a:r>
            <a:endParaRPr sz="3000" b="1" dirty="0">
              <a:latin typeface="+mn-lt"/>
            </a:endParaRPr>
          </a:p>
        </p:txBody>
      </p:sp>
      <p:sp>
        <p:nvSpPr>
          <p:cNvPr id="119" name="Google Shape;119;p6"/>
          <p:cNvSpPr txBox="1">
            <a:spLocks noGrp="1"/>
          </p:cNvSpPr>
          <p:nvPr>
            <p:ph type="body" idx="1"/>
          </p:nvPr>
        </p:nvSpPr>
        <p:spPr>
          <a:xfrm>
            <a:off x="738187" y="2082800"/>
            <a:ext cx="10515600" cy="4351338"/>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dirty="0"/>
              <a:t>Even with such a wide variety of sources available, it can still be problematic to come up with an idea to serve as the basis for a new venture. The entrepreneur can use several methods to help generate &amp; test new ideas, such as: </a:t>
            </a:r>
            <a:endParaRPr dirty="0"/>
          </a:p>
          <a:p>
            <a:pPr marL="0" lvl="0" indent="0" algn="just" rtl="0">
              <a:lnSpc>
                <a:spcPct val="90000"/>
              </a:lnSpc>
              <a:spcBef>
                <a:spcPts val="1000"/>
              </a:spcBef>
              <a:spcAft>
                <a:spcPts val="0"/>
              </a:spcAft>
              <a:buClr>
                <a:schemeClr val="dk1"/>
              </a:buClr>
              <a:buSzPts val="2800"/>
              <a:buNone/>
            </a:pPr>
            <a:r>
              <a:rPr lang="en-US" dirty="0"/>
              <a:t>• Focus groups </a:t>
            </a:r>
            <a:endParaRPr dirty="0"/>
          </a:p>
          <a:p>
            <a:pPr marL="0" lvl="0" indent="0" algn="just" rtl="0">
              <a:lnSpc>
                <a:spcPct val="90000"/>
              </a:lnSpc>
              <a:spcBef>
                <a:spcPts val="1000"/>
              </a:spcBef>
              <a:spcAft>
                <a:spcPts val="0"/>
              </a:spcAft>
              <a:buClr>
                <a:schemeClr val="dk1"/>
              </a:buClr>
              <a:buSzPts val="2800"/>
              <a:buNone/>
            </a:pPr>
            <a:r>
              <a:rPr lang="en-US" dirty="0"/>
              <a:t>• Brainstorming </a:t>
            </a:r>
            <a:endParaRPr dirty="0"/>
          </a:p>
          <a:p>
            <a:pPr marL="0" lvl="0" indent="0" algn="just" rtl="0">
              <a:lnSpc>
                <a:spcPct val="90000"/>
              </a:lnSpc>
              <a:spcBef>
                <a:spcPts val="1000"/>
              </a:spcBef>
              <a:spcAft>
                <a:spcPts val="0"/>
              </a:spcAft>
              <a:buClr>
                <a:schemeClr val="dk1"/>
              </a:buClr>
              <a:buSzPts val="2800"/>
              <a:buNone/>
            </a:pPr>
            <a:r>
              <a:rPr lang="en-US" dirty="0"/>
              <a:t>• Brain writing &amp; </a:t>
            </a:r>
            <a:endParaRPr dirty="0"/>
          </a:p>
          <a:p>
            <a:pPr marL="0" lvl="0" indent="0" algn="just" rtl="0">
              <a:lnSpc>
                <a:spcPct val="90000"/>
              </a:lnSpc>
              <a:spcBef>
                <a:spcPts val="1000"/>
              </a:spcBef>
              <a:spcAft>
                <a:spcPts val="0"/>
              </a:spcAft>
              <a:buClr>
                <a:schemeClr val="dk1"/>
              </a:buClr>
              <a:buSzPts val="2800"/>
              <a:buNone/>
            </a:pPr>
            <a:r>
              <a:rPr lang="en-US" dirty="0"/>
              <a:t>• Problem inventory &amp; analysis.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7"/>
          <p:cNvSpPr txBox="1">
            <a:spLocks noGrp="1"/>
          </p:cNvSpPr>
          <p:nvPr>
            <p:ph type="body" idx="1"/>
          </p:nvPr>
        </p:nvSpPr>
        <p:spPr>
          <a:xfrm>
            <a:off x="838200" y="1454150"/>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0" lvl="0" indent="0" algn="just" rtl="0">
              <a:lnSpc>
                <a:spcPct val="90000"/>
              </a:lnSpc>
              <a:spcBef>
                <a:spcPts val="0"/>
              </a:spcBef>
              <a:spcAft>
                <a:spcPts val="0"/>
              </a:spcAft>
              <a:buClr>
                <a:schemeClr val="dk1"/>
              </a:buClr>
              <a:buSzPct val="100000"/>
              <a:buNone/>
            </a:pPr>
            <a:r>
              <a:rPr lang="en-US" sz="3500" b="1" dirty="0"/>
              <a:t>Focus groups</a:t>
            </a:r>
            <a:r>
              <a:rPr lang="en-US" b="1" dirty="0"/>
              <a:t>: </a:t>
            </a:r>
            <a:r>
              <a:rPr lang="en-US" dirty="0"/>
              <a:t>groups of individuals providing information in a structured format. </a:t>
            </a:r>
            <a:endParaRPr dirty="0"/>
          </a:p>
          <a:p>
            <a:pPr marL="0" lvl="0" indent="0" algn="just" rtl="0">
              <a:lnSpc>
                <a:spcPct val="90000"/>
              </a:lnSpc>
              <a:spcBef>
                <a:spcPts val="1000"/>
              </a:spcBef>
              <a:spcAft>
                <a:spcPts val="0"/>
              </a:spcAft>
              <a:buClr>
                <a:schemeClr val="dk1"/>
              </a:buClr>
              <a:buSzPct val="100000"/>
              <a:buNone/>
            </a:pPr>
            <a:r>
              <a:rPr lang="en-US" dirty="0"/>
              <a:t>• For generating new ideas, the focus group is an excellent method for initially screening ideas &amp; concepts. </a:t>
            </a:r>
            <a:endParaRPr dirty="0"/>
          </a:p>
          <a:p>
            <a:pPr marL="0" lvl="0" indent="0" algn="just" rtl="0">
              <a:lnSpc>
                <a:spcPct val="90000"/>
              </a:lnSpc>
              <a:spcBef>
                <a:spcPts val="1000"/>
              </a:spcBef>
              <a:spcAft>
                <a:spcPts val="0"/>
              </a:spcAft>
              <a:buClr>
                <a:schemeClr val="dk1"/>
              </a:buClr>
              <a:buSzPct val="100000"/>
              <a:buNone/>
            </a:pPr>
            <a:r>
              <a:rPr lang="en-US" dirty="0"/>
              <a:t>• The group of 8-14 participants is stimulated by comments from each other in creatively conceptualizing &amp; developing a new product idea to fill and fit a market need. </a:t>
            </a:r>
            <a:endParaRPr dirty="0"/>
          </a:p>
          <a:p>
            <a:pPr marL="0" lvl="0" indent="0" algn="just" rtl="0">
              <a:lnSpc>
                <a:spcPct val="90000"/>
              </a:lnSpc>
              <a:spcBef>
                <a:spcPts val="1000"/>
              </a:spcBef>
              <a:spcAft>
                <a:spcPts val="0"/>
              </a:spcAft>
              <a:buClr>
                <a:schemeClr val="dk1"/>
              </a:buClr>
              <a:buSzPct val="100000"/>
              <a:buNone/>
            </a:pPr>
            <a:endParaRPr dirty="0"/>
          </a:p>
          <a:p>
            <a:pPr marL="0" lvl="0" indent="0" algn="just" rtl="0">
              <a:lnSpc>
                <a:spcPct val="90000"/>
              </a:lnSpc>
              <a:spcBef>
                <a:spcPts val="1000"/>
              </a:spcBef>
              <a:spcAft>
                <a:spcPts val="0"/>
              </a:spcAft>
              <a:buClr>
                <a:schemeClr val="dk1"/>
              </a:buClr>
              <a:buSzPct val="100000"/>
              <a:buNone/>
            </a:pPr>
            <a:r>
              <a:rPr lang="en-US" sz="3500" b="1" dirty="0"/>
              <a:t>Brainstorming</a:t>
            </a:r>
            <a:r>
              <a:rPr lang="en-US" b="1" dirty="0"/>
              <a:t>: </a:t>
            </a:r>
            <a:r>
              <a:rPr lang="en-US" dirty="0"/>
              <a:t>a group method for obtaining new ideas &amp; solutions. </a:t>
            </a:r>
            <a:endParaRPr dirty="0"/>
          </a:p>
          <a:p>
            <a:pPr marL="0" lvl="0" indent="0" algn="just" rtl="0">
              <a:lnSpc>
                <a:spcPct val="90000"/>
              </a:lnSpc>
              <a:spcBef>
                <a:spcPts val="1000"/>
              </a:spcBef>
              <a:spcAft>
                <a:spcPts val="0"/>
              </a:spcAft>
              <a:buClr>
                <a:schemeClr val="dk1"/>
              </a:buClr>
              <a:buSzPct val="100000"/>
              <a:buNone/>
            </a:pPr>
            <a:r>
              <a:rPr lang="en-US" dirty="0"/>
              <a:t>• It is based on the fact that people can be stimulated to greater creativity by meeting with others and participating in organized group experiences. </a:t>
            </a:r>
            <a:endParaRPr dirty="0"/>
          </a:p>
          <a:p>
            <a:pPr marL="0" lvl="0" indent="0" algn="just" rtl="0">
              <a:lnSpc>
                <a:spcPct val="90000"/>
              </a:lnSpc>
              <a:spcBef>
                <a:spcPts val="1000"/>
              </a:spcBef>
              <a:spcAft>
                <a:spcPts val="0"/>
              </a:spcAft>
              <a:buClr>
                <a:schemeClr val="dk1"/>
              </a:buClr>
              <a:buSzPct val="100000"/>
              <a:buNone/>
            </a:pPr>
            <a:r>
              <a:rPr lang="en-US" dirty="0"/>
              <a:t>• The characteristics of this method are keeping criticism away; free wheeling of an idea, high quantity of ideas, combinations and improvements of ideas. </a:t>
            </a:r>
            <a:endParaRPr dirty="0"/>
          </a:p>
          <a:p>
            <a:pPr marL="0" lvl="0" indent="0" algn="just"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1" name="Google Shape;131;p8"/>
          <p:cNvSpPr txBox="1">
            <a:spLocks noGrp="1"/>
          </p:cNvSpPr>
          <p:nvPr>
            <p:ph type="body" idx="1"/>
          </p:nvPr>
        </p:nvSpPr>
        <p:spPr>
          <a:xfrm>
            <a:off x="838200" y="1539875"/>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just" rtl="0">
              <a:lnSpc>
                <a:spcPct val="90000"/>
              </a:lnSpc>
              <a:spcBef>
                <a:spcPts val="0"/>
              </a:spcBef>
              <a:spcAft>
                <a:spcPts val="0"/>
              </a:spcAft>
              <a:buClr>
                <a:schemeClr val="dk1"/>
              </a:buClr>
              <a:buSzPts val="2800"/>
              <a:buNone/>
            </a:pPr>
            <a:r>
              <a:rPr lang="en-US" sz="3000" b="1" dirty="0"/>
              <a:t>Brain writing: </a:t>
            </a:r>
            <a:endParaRPr sz="3000" b="1" dirty="0"/>
          </a:p>
          <a:p>
            <a:pPr marL="0" lvl="0" indent="0" algn="just" rtl="0">
              <a:lnSpc>
                <a:spcPct val="90000"/>
              </a:lnSpc>
              <a:spcBef>
                <a:spcPts val="1000"/>
              </a:spcBef>
              <a:spcAft>
                <a:spcPts val="0"/>
              </a:spcAft>
              <a:buClr>
                <a:schemeClr val="dk1"/>
              </a:buClr>
              <a:buSzPts val="2800"/>
              <a:buNone/>
            </a:pPr>
            <a:r>
              <a:rPr lang="en-US" dirty="0"/>
              <a:t>• It is the written form of brainstorming. </a:t>
            </a:r>
            <a:endParaRPr dirty="0"/>
          </a:p>
          <a:p>
            <a:pPr marL="0" lvl="0" indent="0" algn="just" rtl="0">
              <a:lnSpc>
                <a:spcPct val="90000"/>
              </a:lnSpc>
              <a:spcBef>
                <a:spcPts val="1000"/>
              </a:spcBef>
              <a:spcAft>
                <a:spcPts val="0"/>
              </a:spcAft>
              <a:buClr>
                <a:schemeClr val="dk1"/>
              </a:buClr>
              <a:buSzPts val="2800"/>
              <a:buNone/>
            </a:pPr>
            <a:r>
              <a:rPr lang="en-US" dirty="0"/>
              <a:t>• Brain writing is a silent, generating of ideas in a written form, by a group of people. </a:t>
            </a:r>
            <a:endParaRPr dirty="0"/>
          </a:p>
          <a:p>
            <a:pPr marL="0" lvl="0" indent="0" algn="just" rtl="0">
              <a:lnSpc>
                <a:spcPct val="90000"/>
              </a:lnSpc>
              <a:spcBef>
                <a:spcPts val="1000"/>
              </a:spcBef>
              <a:spcAft>
                <a:spcPts val="0"/>
              </a:spcAft>
              <a:buClr>
                <a:schemeClr val="dk1"/>
              </a:buClr>
              <a:buSzPts val="2800"/>
              <a:buNone/>
            </a:pPr>
            <a:r>
              <a:rPr lang="en-US" dirty="0"/>
              <a:t>• The participants write their ideas on specific forms or cards that circulate within the group, which consists of 6 members usually. </a:t>
            </a:r>
            <a:endParaRPr dirty="0"/>
          </a:p>
          <a:p>
            <a:pPr marL="0" lvl="0" indent="0" algn="just" rtl="0">
              <a:lnSpc>
                <a:spcPct val="90000"/>
              </a:lnSpc>
              <a:spcBef>
                <a:spcPts val="1000"/>
              </a:spcBef>
              <a:spcAft>
                <a:spcPts val="0"/>
              </a:spcAft>
              <a:buClr>
                <a:schemeClr val="dk1"/>
              </a:buClr>
              <a:buSzPts val="2800"/>
              <a:buNone/>
            </a:pPr>
            <a:r>
              <a:rPr lang="en-US" dirty="0"/>
              <a:t>• Each group member generates, and writes down three ideas during a 5 minute period, until each form has passed all participants. </a:t>
            </a:r>
            <a:endParaRPr dirty="0"/>
          </a:p>
          <a:p>
            <a:pPr marL="0" lvl="0" indent="0" algn="just" rtl="0">
              <a:lnSpc>
                <a:spcPct val="90000"/>
              </a:lnSpc>
              <a:spcBef>
                <a:spcPts val="1000"/>
              </a:spcBef>
              <a:spcAft>
                <a:spcPts val="0"/>
              </a:spcAft>
              <a:buClr>
                <a:schemeClr val="dk1"/>
              </a:buClr>
              <a:buSzPts val="2800"/>
              <a:buNone/>
            </a:pPr>
            <a:r>
              <a:rPr lang="en-US" dirty="0"/>
              <a:t>• The leader monitors the time interval, and can reduce or lengthen the time given to participants according to the need of the group.</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2165</Words>
  <Application>Microsoft Office PowerPoint</Application>
  <PresentationFormat>Widescreen</PresentationFormat>
  <Paragraphs>139</Paragraphs>
  <Slides>27</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Office Theme</vt:lpstr>
      <vt:lpstr>PowerPoint Presentation</vt:lpstr>
      <vt:lpstr>Define &amp; Refine a business idea</vt:lpstr>
      <vt:lpstr>Sources of new Ideas </vt:lpstr>
      <vt:lpstr>PowerPoint Presentation</vt:lpstr>
      <vt:lpstr>PowerPoint Presentation</vt:lpstr>
      <vt:lpstr>PowerPoint Presentation</vt:lpstr>
      <vt:lpstr>Methods of Generating New Ideas </vt:lpstr>
      <vt:lpstr>PowerPoint Presentation</vt:lpstr>
      <vt:lpstr>PowerPoint Presentation</vt:lpstr>
      <vt:lpstr>   Brainwriting</vt:lpstr>
      <vt:lpstr>PowerPoint Presentation</vt:lpstr>
      <vt:lpstr>Creative problem solving </vt:lpstr>
      <vt:lpstr>Creative problem solving techniques </vt:lpstr>
      <vt:lpstr>PowerPoint Presentation</vt:lpstr>
      <vt:lpstr>PowerPoint Presentation</vt:lpstr>
      <vt:lpstr>PowerPoint Presentation</vt:lpstr>
      <vt:lpstr>PowerPoint Presentation</vt:lpstr>
      <vt:lpstr>PowerPoint Presentation</vt:lpstr>
      <vt:lpstr>Opportunity Analysis Plan </vt:lpstr>
      <vt:lpstr>3 Root Cause Analysis Tools for More Effective Problem-Solving</vt:lpstr>
      <vt:lpstr> 1. Pareto Chart</vt:lpstr>
      <vt:lpstr>PowerPoint Presentation</vt:lpstr>
      <vt:lpstr>2. The 5 Why-s</vt:lpstr>
      <vt:lpstr>3. Fishbone Diagram</vt:lpstr>
      <vt:lpstr>PowerPoint Presentation</vt:lpstr>
      <vt:lpstr>10 Questions for the Financial Success of your Business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Alexandar Todov</dc:creator>
  <cp:lastModifiedBy>Dejan Zafirovski</cp:lastModifiedBy>
  <cp:revision>23</cp:revision>
  <dcterms:created xsi:type="dcterms:W3CDTF">2021-06-26T00:11:23Z</dcterms:created>
  <dcterms:modified xsi:type="dcterms:W3CDTF">2021-09-25T04:43:11Z</dcterms:modified>
</cp:coreProperties>
</file>