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65" r:id="rId5"/>
    <p:sldId id="258" r:id="rId6"/>
    <p:sldId id="259" r:id="rId7"/>
    <p:sldId id="266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8200"/>
    <a:srgbClr val="3AB4EB"/>
    <a:srgbClr val="B1DC52"/>
    <a:srgbClr val="FEC13C"/>
    <a:srgbClr val="DA7171"/>
    <a:srgbClr val="AAD84A"/>
    <a:srgbClr val="C4E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1D2D8-3935-4F17-9B36-F31F80681E37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E60D7-16FC-45F3-A71C-21B598829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8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c90499778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c90499778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c904997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c904997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c904997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c904997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946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c9049977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c9049977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c9049977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c9049977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c9049977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c9049977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c90499778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c90499778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c9049977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c9049977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c9049977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c9049977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203-F8FB-4D34-827B-23768A396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910AE-6F07-4052-B13D-5226B5B32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D84ED-61A6-4EFB-89D8-67583F5E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F579-4EF4-413D-BE15-5D84EF1D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409B1-364B-4C0A-B9BD-0FF87AD1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DAF3-C523-4A93-94D6-2BD3A543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728FC-DA4D-4CD3-9698-3F3D198C6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1D0EB-CD46-4130-8DEC-4DE444DF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3AA31-00FF-499A-8415-8EF2FE5D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5E97-F02B-41FF-879E-14AA74D0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DFCB2-BD41-4AEF-BBC8-60031010B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29FA7-5113-4394-88BF-2DA110F2D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C9B1-41A1-4387-8CDF-9101F30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FBD09-B4FE-4D78-A5FB-59A1810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36B64-D13A-4C02-93B9-AC1E4E14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0679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05A4-AC9E-4C7B-AFB7-4B2BF8A0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84841-C866-4F87-AE6E-56579EE3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0008-960F-4072-92FD-0271BD22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8B1E-1690-415A-A856-FC6303A1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451A-7A98-48CD-B19C-C5B87D2D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9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22C0-285E-415D-8887-3350256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6797E-48CF-4DC4-A988-7ADF88D6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3B034-359F-4BC4-B1B1-AF8E972C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BA720-8F5A-4A1F-8CBA-CE8080E2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4FB1-9CEF-4DD1-941B-34FD1F8D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3C21-2B4E-4D93-BDB1-D6D040D6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9A2D-7C08-45EF-A756-08CAC502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98592-DEF9-4ACB-BDBB-D861861C8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217C5-5A66-4373-809A-03F6BF36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5EAD8-163B-4676-9E33-77AE893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5D78-EB6C-4509-91F2-3D84ED76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F926-2342-4F92-912D-B46D5565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9E021-576B-408D-99AB-9B4153A1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B6E-82D2-4BE6-B930-64A66477F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ED466-5BBB-455C-9F06-4E154EEF8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9742F-98D5-497B-8FB6-6DB87B93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8A472-39B1-4709-BB36-18CDF4BD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5FD0A0-6BC3-48DF-91A8-F549B3D0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9782F-E436-4DA4-8127-FE22CAE1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47B3-A3A1-4431-8C8A-71141B30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EDF8CC-1CBF-487A-86B9-E24638CB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0DEBB-714F-49B7-9A97-8C63FDE3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5F6A2-56E7-43B1-8B37-5585002D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4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90AED-2299-4F2A-8B74-BAF463BF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A83E6-EB69-4C87-A294-5EBF02A2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91496-D58D-46A4-8CBC-148676A1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4589-75BA-4BCB-BA37-0C8148AB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A438-48C7-4BE5-B4F8-A273270A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AF38-EB94-49AA-ACD5-8AEA793A6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046A1-6B4F-4BB4-A2CC-F2FF8333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F038A-3C43-4C97-891F-6687B831D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11B84-A8EB-476E-914C-ED6C206C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5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7ED8-AA04-46A2-97ED-D2BD709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D669F-9C21-4758-9807-0B1C67F7F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544D-DA8F-4CCE-9FDC-12DB5A28D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CDDF0-415A-45BB-8448-6E6A6DD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256D2-77D4-4911-93A3-7DAF95EC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DE05B-F806-400F-974B-E04F6924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8483C-A748-4E3D-8B74-B0D11DB5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D31E-7305-4EBC-A125-74CA8227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4AAD-556C-416E-BEC0-6C2CF22D5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39CE-CED6-410D-ADE7-BDF7AB6257E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F656-6529-4540-81BF-1B27A8C08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F486-8284-4561-91B6-3219EC14A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m/career-advice/career-development/discover-core-valu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DAFC51-8729-4210-9D78-4949CE5C9A17}"/>
              </a:ext>
            </a:extLst>
          </p:cNvPr>
          <p:cNvSpPr txBox="1"/>
          <p:nvPr/>
        </p:nvSpPr>
        <p:spPr>
          <a:xfrm>
            <a:off x="972809" y="1366897"/>
            <a:ext cx="962608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222222"/>
                </a:solidFill>
                <a:effectLst/>
              </a:rPr>
              <a:t>Module</a:t>
            </a:r>
            <a:r>
              <a:rPr lang="en-US" sz="4000" b="1" dirty="0">
                <a:solidFill>
                  <a:srgbClr val="222222"/>
                </a:solidFill>
              </a:rPr>
              <a:t>: </a:t>
            </a:r>
            <a:r>
              <a:rPr lang="en-US" sz="4000" b="1" i="0" dirty="0">
                <a:solidFill>
                  <a:srgbClr val="222222"/>
                </a:solidFill>
                <a:effectLst/>
              </a:rPr>
              <a:t>Social entrepreneurship and social enterprises (including green entrepreneurship)</a:t>
            </a:r>
          </a:p>
          <a:p>
            <a:br>
              <a:rPr lang="en-US" sz="3200" b="1" i="0" dirty="0">
                <a:solidFill>
                  <a:srgbClr val="FFFFFF"/>
                </a:solidFill>
                <a:effectLst/>
                <a:latin typeface="Montserrat" panose="020B0604020202020204" pitchFamily="2" charset="0"/>
              </a:rPr>
            </a:br>
            <a:endParaRPr lang="ru-RU" sz="3200" b="1" i="0" dirty="0">
              <a:solidFill>
                <a:srgbClr val="222222"/>
              </a:solidFill>
              <a:effectLst/>
              <a:latin typeface="Raleway ExtraBold" panose="020B09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3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733652" y="1216219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III - pillar of questions</a:t>
            </a:r>
            <a:endParaRPr sz="3000" b="1" dirty="0">
              <a:latin typeface="+mn-lt"/>
            </a:endParaRPr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614383" y="2302800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What are my core values? </a:t>
            </a:r>
            <a:endParaRPr dirty="0"/>
          </a:p>
          <a:p>
            <a:pPr>
              <a:spcBef>
                <a:spcPts val="1600"/>
              </a:spcBef>
              <a:buChar char="-"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https://www.indeed.com/career-advice/career-development/discover-core-values</a:t>
            </a:r>
            <a:r>
              <a:rPr lang="en" dirty="0"/>
              <a:t> (read them carefully)</a:t>
            </a:r>
            <a:endParaRPr dirty="0"/>
          </a:p>
          <a:p>
            <a:pPr>
              <a:buAutoNum type="arabicPeriod"/>
            </a:pPr>
            <a:r>
              <a:rPr lang="en" dirty="0"/>
              <a:t>Let’s choose 15 that fit mostly to yourself (individually) </a:t>
            </a:r>
            <a:endParaRPr dirty="0"/>
          </a:p>
          <a:p>
            <a:pPr>
              <a:buAutoNum type="arabicPeriod"/>
            </a:pPr>
            <a:r>
              <a:rPr lang="en" dirty="0"/>
              <a:t>Let’s choose 10 out of those 15</a:t>
            </a:r>
            <a:endParaRPr dirty="0"/>
          </a:p>
          <a:p>
            <a:pPr>
              <a:buAutoNum type="arabicPeriod"/>
            </a:pPr>
            <a:r>
              <a:rPr lang="en" dirty="0"/>
              <a:t>Let’s choose 5 out of those 10</a:t>
            </a:r>
            <a:endParaRPr dirty="0"/>
          </a:p>
          <a:p>
            <a:pPr>
              <a:buAutoNum type="arabicPeriod"/>
            </a:pPr>
            <a:r>
              <a:rPr lang="en" dirty="0"/>
              <a:t>Which value(s) do you need in your team in order to complete your business values?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831200" y="140913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IV - pillar of questions</a:t>
            </a:r>
            <a:endParaRPr sz="3000" b="1" dirty="0">
              <a:latin typeface="+mn-lt"/>
            </a:endParaRPr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857156" y="2172737"/>
            <a:ext cx="10477687" cy="355220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77500" lnSpcReduction="20000"/>
          </a:bodyPr>
          <a:lstStyle/>
          <a:p>
            <a:pPr marL="0" indent="0">
              <a:buNone/>
            </a:pPr>
            <a:r>
              <a:rPr lang="en" dirty="0"/>
              <a:t>Choose one belief in which you are strongly convinced (individually write it down in the notebook)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(e.g. “Rich people are not good people”)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Is this sentence a belief or is it a fact?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Is this sentence 100% true?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Is that sentence fully applicable in every situation?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Can you remind yourself about at least one situation when that sentence was not true?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Repeat it while thinking about your green business idea! Write it down three times!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831200" y="1413094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SzPts val="935"/>
            </a:pPr>
            <a:r>
              <a:rPr lang="en" sz="3000" b="1" dirty="0"/>
              <a:t>Self-assessment, self-evaluation, self-recognition of the </a:t>
            </a:r>
            <a:r>
              <a:rPr lang="en-US" sz="3000" b="1" dirty="0"/>
              <a:t>entrepreneurial </a:t>
            </a:r>
            <a:r>
              <a:rPr lang="en" sz="3000" b="1" dirty="0"/>
              <a:t>characteristics</a:t>
            </a:r>
            <a:endParaRPr sz="3000" b="1" dirty="0"/>
          </a:p>
        </p:txBody>
      </p:sp>
      <p:pic>
        <p:nvPicPr>
          <p:cNvPr id="1026" name="Picture 2" descr="Flat feedback concept illustrated Free Vector">
            <a:extLst>
              <a:ext uri="{FF2B5EF4-FFF2-40B4-BE49-F238E27FC236}">
                <a16:creationId xmlns:a16="http://schemas.microsoft.com/office/drawing/2014/main" id="{DA2CBA41-EF51-4F12-B51D-D3683B5E3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255" y="2524540"/>
            <a:ext cx="2986375" cy="29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67391" y="1308984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I </a:t>
            </a:r>
            <a:r>
              <a:rPr lang="en" sz="3000" b="1" dirty="0">
                <a:solidFill>
                  <a:schemeClr val="tx1"/>
                </a:solidFill>
                <a:latin typeface="+mn-lt"/>
              </a:rPr>
              <a:t>-</a:t>
            </a:r>
            <a:r>
              <a:rPr lang="en" sz="3000" b="1" dirty="0">
                <a:latin typeface="+mn-lt"/>
              </a:rPr>
              <a:t> pillar of questions (one by one) - MATRIX</a:t>
            </a:r>
            <a:endParaRPr sz="3000" b="1" dirty="0">
              <a:latin typeface="+mn-lt"/>
            </a:endParaRPr>
          </a:p>
        </p:txBody>
      </p:sp>
      <p:graphicFrame>
        <p:nvGraphicFramePr>
          <p:cNvPr id="61" name="Google Shape;61;p14"/>
          <p:cNvGraphicFramePr/>
          <p:nvPr>
            <p:extLst>
              <p:ext uri="{D42A27DB-BD31-4B8C-83A1-F6EECF244321}">
                <p14:modId xmlns:p14="http://schemas.microsoft.com/office/powerpoint/2010/main" val="2221436182"/>
              </p:ext>
            </p:extLst>
          </p:nvPr>
        </p:nvGraphicFramePr>
        <p:xfrm>
          <a:off x="1053635" y="2072584"/>
          <a:ext cx="9652000" cy="364080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574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 dirty="0">
                          <a:latin typeface="+mn-lt"/>
                        </a:rPr>
                        <a:t>WHAT</a:t>
                      </a:r>
                      <a:endParaRPr sz="1500" b="1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Are my biggest 3 desires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Are my deepest 3 concerns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Are my worthiest 3 experiences 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Are my biggest 3 mistakes 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Are my biggest 3 resources</a:t>
                      </a:r>
                      <a:endParaRPr sz="1500" dirty="0">
                        <a:latin typeface="+mn-lt"/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 dirty="0">
                          <a:latin typeface="+mn-lt"/>
                        </a:rPr>
                        <a:t>WHY</a:t>
                      </a:r>
                      <a:endParaRPr sz="1500" b="1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want to be an entrepreneur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want to be green oriented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want to be in this team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believe in impact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Didn’t I start earlier</a:t>
                      </a:r>
                      <a:endParaRPr sz="1500" dirty="0">
                        <a:latin typeface="+mn-lt"/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50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latin typeface="+mn-lt"/>
                        </a:rPr>
                        <a:t>HOW</a:t>
                      </a:r>
                      <a:endParaRPr sz="1500" b="1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>
                          <a:latin typeface="+mn-lt"/>
                        </a:rPr>
                        <a:t>Can I do it myself</a:t>
                      </a:r>
                      <a:endParaRPr sz="150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>
                          <a:latin typeface="+mn-lt"/>
                        </a:rPr>
                        <a:t>Can I collaborate in this team</a:t>
                      </a:r>
                      <a:endParaRPr sz="150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>
                          <a:latin typeface="+mn-lt"/>
                        </a:rPr>
                        <a:t>Can I organize my time and budget</a:t>
                      </a:r>
                      <a:endParaRPr sz="150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>
                          <a:latin typeface="+mn-lt"/>
                        </a:rPr>
                        <a:t>Can I react when facing failure</a:t>
                      </a:r>
                      <a:endParaRPr sz="150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>
                          <a:latin typeface="+mn-lt"/>
                        </a:rPr>
                        <a:t>Can I solve all challenges</a:t>
                      </a:r>
                      <a:endParaRPr sz="1500">
                        <a:latin typeface="+mn-lt"/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 dirty="0">
                          <a:latin typeface="+mn-lt"/>
                        </a:rPr>
                        <a:t>WHO(M)</a:t>
                      </a:r>
                      <a:endParaRPr sz="1500" b="1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believe 100%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am making this for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 I rely on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Does support me 100%</a:t>
                      </a:r>
                      <a:endParaRPr sz="1500" dirty="0">
                        <a:latin typeface="+mn-lt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en" sz="1500" dirty="0">
                          <a:latin typeface="+mn-lt"/>
                        </a:rPr>
                        <a:t>Can’t count on</a:t>
                      </a:r>
                      <a:endParaRPr sz="1500" dirty="0">
                        <a:latin typeface="+mn-lt"/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831200" y="113500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Answers:</a:t>
            </a:r>
            <a:endParaRPr sz="3000" b="1" dirty="0">
              <a:latin typeface="+mn-lt"/>
            </a:endParaRPr>
          </a:p>
        </p:txBody>
      </p:sp>
      <p:graphicFrame>
        <p:nvGraphicFramePr>
          <p:cNvPr id="61" name="Google Shape;61;p14"/>
          <p:cNvGraphicFramePr/>
          <p:nvPr>
            <p:extLst>
              <p:ext uri="{D42A27DB-BD31-4B8C-83A1-F6EECF244321}">
                <p14:modId xmlns:p14="http://schemas.microsoft.com/office/powerpoint/2010/main" val="1006115358"/>
              </p:ext>
            </p:extLst>
          </p:nvPr>
        </p:nvGraphicFramePr>
        <p:xfrm>
          <a:off x="1093391" y="1898600"/>
          <a:ext cx="9652000" cy="4145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2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WHAT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4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4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4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WHY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2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HOW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4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4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400" b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WHO(M)</a:t>
                      </a:r>
                      <a:endParaRPr sz="2400" b="1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88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1200" y="1255976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Let’s organize the previous answers in this table:</a:t>
            </a:r>
            <a:endParaRPr sz="3000" b="1" dirty="0">
              <a:latin typeface="+mn-lt"/>
            </a:endParaRPr>
          </a:p>
        </p:txBody>
      </p:sp>
      <p:graphicFrame>
        <p:nvGraphicFramePr>
          <p:cNvPr id="67" name="Google Shape;67;p15"/>
          <p:cNvGraphicFramePr/>
          <p:nvPr>
            <p:extLst>
              <p:ext uri="{D42A27DB-BD31-4B8C-83A1-F6EECF244321}">
                <p14:modId xmlns:p14="http://schemas.microsoft.com/office/powerpoint/2010/main" val="3538934800"/>
              </p:ext>
            </p:extLst>
          </p:nvPr>
        </p:nvGraphicFramePr>
        <p:xfrm>
          <a:off x="1371687" y="2786496"/>
          <a:ext cx="9652000" cy="2682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1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STRENGTHS</a:t>
                      </a:r>
                      <a:endParaRPr sz="2400" b="1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WEAKNESSES </a:t>
                      </a:r>
                      <a:endParaRPr sz="2400" b="1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1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OPPORTUNITIES</a:t>
                      </a:r>
                      <a:endParaRPr sz="2400" b="1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THREATS:</a:t>
                      </a:r>
                      <a:endParaRPr sz="24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endParaRPr sz="2400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1200" y="126922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sz="3000" b="1" dirty="0">
                <a:latin typeface="+mn-lt"/>
              </a:rPr>
              <a:t>II- Relavant news concerning our Planet</a:t>
            </a:r>
            <a:endParaRPr sz="3000" b="1" dirty="0">
              <a:latin typeface="+mn-lt"/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0" algn="just">
              <a:buNone/>
            </a:pPr>
            <a:endParaRPr lang="en" sz="2000" dirty="0"/>
          </a:p>
          <a:p>
            <a:pPr indent="0" algn="just">
              <a:buNone/>
            </a:pPr>
            <a:r>
              <a:rPr lang="en" sz="2000" dirty="0"/>
              <a:t>Write down what are the most relevant news that you remember that were published and activities happened in the last year concerning our Planet, green entrepreneurship, youth etc.:</a:t>
            </a:r>
            <a:endParaRPr sz="2000" dirty="0"/>
          </a:p>
          <a:p>
            <a:pPr indent="0">
              <a:spcBef>
                <a:spcPts val="1600"/>
              </a:spcBef>
              <a:buNone/>
            </a:pPr>
            <a:r>
              <a:rPr lang="en" sz="2000" dirty="0"/>
              <a:t>ON GLOBAL LEVEL?</a:t>
            </a:r>
          </a:p>
          <a:p>
            <a:pPr indent="0">
              <a:spcBef>
                <a:spcPts val="1600"/>
              </a:spcBef>
              <a:buNone/>
            </a:pPr>
            <a:endParaRPr sz="2000" dirty="0"/>
          </a:p>
          <a:p>
            <a:pPr indent="0">
              <a:spcBef>
                <a:spcPts val="1600"/>
              </a:spcBef>
              <a:buNone/>
            </a:pPr>
            <a:r>
              <a:rPr lang="en" sz="2000" dirty="0"/>
              <a:t>ON NATIONAL LEVEL?</a:t>
            </a:r>
            <a:endParaRPr lang="en-US" sz="2000" dirty="0">
              <a:latin typeface="Arial" panose="020B0604020202020204" pitchFamily="34" charset="0"/>
            </a:endParaRPr>
          </a:p>
          <a:p>
            <a:pPr indent="0">
              <a:spcBef>
                <a:spcPts val="1600"/>
              </a:spcBef>
              <a:buNone/>
            </a:pPr>
            <a:endParaRPr lang="en-US" sz="2000" dirty="0"/>
          </a:p>
          <a:p>
            <a:pPr indent="0">
              <a:spcBef>
                <a:spcPts val="1600"/>
              </a:spcBef>
              <a:buNone/>
            </a:pPr>
            <a:r>
              <a:rPr lang="en" sz="2000" dirty="0"/>
              <a:t>ON YOUR FAMILY AND PERSONAL LEVEL? </a:t>
            </a:r>
            <a:endParaRPr sz="2000" dirty="0"/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lang="en-US" sz="2400" dirty="0">
              <a:latin typeface="Arial" panose="020B0604020202020204" pitchFamily="34" charset="0"/>
            </a:endParaRPr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lang="en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C730C47-F544-40B3-A007-7428FE9D9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88036"/>
              </p:ext>
            </p:extLst>
          </p:nvPr>
        </p:nvGraphicFramePr>
        <p:xfrm>
          <a:off x="1096335" y="3002052"/>
          <a:ext cx="8128000" cy="494453"/>
        </p:xfrm>
        <a:graphic>
          <a:graphicData uri="http://schemas.openxmlformats.org/drawingml/2006/table">
            <a:tbl>
              <a:tblPr firstRow="1" bandRow="1"/>
              <a:tblGrid>
                <a:gridCol w="8128000">
                  <a:extLst>
                    <a:ext uri="{9D8B030D-6E8A-4147-A177-3AD203B41FA5}">
                      <a16:colId xmlns:a16="http://schemas.microsoft.com/office/drawing/2014/main" val="189570779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645714198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DD4F944-9F1B-4E15-A04D-6E754EC84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44812"/>
              </p:ext>
            </p:extLst>
          </p:nvPr>
        </p:nvGraphicFramePr>
        <p:xfrm>
          <a:off x="1096335" y="4948424"/>
          <a:ext cx="8128000" cy="494453"/>
        </p:xfrm>
        <a:graphic>
          <a:graphicData uri="http://schemas.openxmlformats.org/drawingml/2006/table">
            <a:tbl>
              <a:tblPr firstRow="1" bandRow="1"/>
              <a:tblGrid>
                <a:gridCol w="8128000">
                  <a:extLst>
                    <a:ext uri="{9D8B030D-6E8A-4147-A177-3AD203B41FA5}">
                      <a16:colId xmlns:a16="http://schemas.microsoft.com/office/drawing/2014/main" val="3726856694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89503074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5C277A-E4B6-4820-93F7-E13325FD7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371839"/>
              </p:ext>
            </p:extLst>
          </p:nvPr>
        </p:nvGraphicFramePr>
        <p:xfrm>
          <a:off x="1096335" y="3891807"/>
          <a:ext cx="8128000" cy="487680"/>
        </p:xfrm>
        <a:graphic>
          <a:graphicData uri="http://schemas.openxmlformats.org/drawingml/2006/table">
            <a:tbl>
              <a:tblPr firstRow="1" bandRow="1"/>
              <a:tblGrid>
                <a:gridCol w="8128000">
                  <a:extLst>
                    <a:ext uri="{9D8B030D-6E8A-4147-A177-3AD203B41FA5}">
                      <a16:colId xmlns:a16="http://schemas.microsoft.com/office/drawing/2014/main" val="14236417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59203484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01561" y="812875"/>
            <a:ext cx="11360800" cy="4251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endParaRPr sz="3000" dirty="0"/>
          </a:p>
          <a:p>
            <a:endParaRPr sz="3000" dirty="0"/>
          </a:p>
          <a:p>
            <a:endParaRPr sz="3000" dirty="0"/>
          </a:p>
          <a:p>
            <a:endParaRPr sz="3000" dirty="0"/>
          </a:p>
          <a:p>
            <a:r>
              <a:rPr lang="en" sz="3000" b="1" dirty="0">
                <a:latin typeface="+mn-lt"/>
              </a:rPr>
              <a:t>Think about: TO WHICH EXTENT COULD I / WE AFFECT THOSE NEWS / ACTIVITIES?  </a:t>
            </a:r>
            <a:endParaRPr sz="3000" b="1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831200" y="49499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1219170" indent="0">
              <a:spcBef>
                <a:spcPts val="1600"/>
              </a:spcBef>
              <a:buNone/>
            </a:pPr>
            <a:endParaRPr dirty="0"/>
          </a:p>
          <a:p>
            <a:pPr>
              <a:spcBef>
                <a:spcPts val="1600"/>
              </a:spcBef>
              <a:buChar char="-"/>
            </a:pPr>
            <a:r>
              <a:rPr lang="en" dirty="0"/>
              <a:t>Who is my idol and why?</a:t>
            </a:r>
            <a:endParaRPr dirty="0"/>
          </a:p>
          <a:p>
            <a:pPr>
              <a:buChar char="-"/>
            </a:pPr>
            <a:r>
              <a:rPr lang="en" dirty="0"/>
              <a:t>How could she/he think about the news and activities that I explained few minutes ago? (our Planet, green entrepreneurship, youth)?</a:t>
            </a:r>
            <a:endParaRPr dirty="0"/>
          </a:p>
          <a:p>
            <a:pPr>
              <a:buChar char="-"/>
            </a:pPr>
            <a:r>
              <a:rPr lang="en" dirty="0"/>
              <a:t>How does she/he act towards those news and activities in my opinion? </a:t>
            </a:r>
            <a:endParaRPr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F0AAE6A-6338-4701-9B79-FB1215917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57492"/>
              </p:ext>
            </p:extLst>
          </p:nvPr>
        </p:nvGraphicFramePr>
        <p:xfrm>
          <a:off x="1896601" y="3429000"/>
          <a:ext cx="8784856" cy="2058976"/>
        </p:xfrm>
        <a:graphic>
          <a:graphicData uri="http://schemas.openxmlformats.org/drawingml/2006/table">
            <a:tbl>
              <a:tblPr firstRow="1" bandRow="1"/>
              <a:tblGrid>
                <a:gridCol w="8784856">
                  <a:extLst>
                    <a:ext uri="{9D8B030D-6E8A-4147-A177-3AD203B41FA5}">
                      <a16:colId xmlns:a16="http://schemas.microsoft.com/office/drawing/2014/main" val="2772836077"/>
                    </a:ext>
                  </a:extLst>
                </a:gridCol>
              </a:tblGrid>
              <a:tr h="20589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 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0641416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831200" y="-571044"/>
            <a:ext cx="11360800" cy="463372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endParaRPr dirty="0"/>
          </a:p>
          <a:p>
            <a:br>
              <a:rPr lang="en" dirty="0"/>
            </a:br>
            <a:br>
              <a:rPr lang="en" dirty="0"/>
            </a:br>
            <a:br>
              <a:rPr lang="en" dirty="0"/>
            </a:br>
            <a:br>
              <a:rPr lang="en" dirty="0"/>
            </a:br>
            <a:r>
              <a:rPr lang="en" dirty="0">
                <a:latin typeface="+mn-lt"/>
              </a:rPr>
              <a:t>Could we act as our idols in a daily basis and to which level?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477</Words>
  <Application>Microsoft Office PowerPoint</Application>
  <PresentationFormat>Widescreen</PresentationFormat>
  <Paragraphs>77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Montserrat</vt:lpstr>
      <vt:lpstr>Raleway ExtraBold</vt:lpstr>
      <vt:lpstr>Office Theme</vt:lpstr>
      <vt:lpstr>PowerPoint Presentation</vt:lpstr>
      <vt:lpstr>PowerPoint Presentation</vt:lpstr>
      <vt:lpstr>I - pillar of questions (one by one) - MATRIX</vt:lpstr>
      <vt:lpstr>Answers:</vt:lpstr>
      <vt:lpstr>Let’s organize the previous answers in this table:</vt:lpstr>
      <vt:lpstr>II- Relavant news concerning our Planet</vt:lpstr>
      <vt:lpstr>    Think about: TO WHICH EXTENT COULD I / WE AFFECT THOSE NEWS / ACTIVITIES?  </vt:lpstr>
      <vt:lpstr>PowerPoint Presentation</vt:lpstr>
      <vt:lpstr>     Could we act as our idols in a daily basis and to which level?</vt:lpstr>
      <vt:lpstr>III - pillar of questions</vt:lpstr>
      <vt:lpstr>IV - pillar of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Alexandar Todov</dc:creator>
  <cp:lastModifiedBy>Dejan Zafirovski</cp:lastModifiedBy>
  <cp:revision>28</cp:revision>
  <dcterms:created xsi:type="dcterms:W3CDTF">2021-06-26T00:11:23Z</dcterms:created>
  <dcterms:modified xsi:type="dcterms:W3CDTF">2021-09-24T14:17:11Z</dcterms:modified>
</cp:coreProperties>
</file>