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0" r:id="rId3"/>
    <p:sldId id="257" r:id="rId4"/>
    <p:sldId id="258"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8200"/>
    <a:srgbClr val="3AB4EB"/>
    <a:srgbClr val="B1DC52"/>
    <a:srgbClr val="FEC13C"/>
    <a:srgbClr val="DA7171"/>
    <a:srgbClr val="AAD84A"/>
    <a:srgbClr val="C4E1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61D2D8-3935-4F17-9B36-F31F80681E37}" type="datetimeFigureOut">
              <a:rPr lang="en-US" smtClean="0"/>
              <a:t>9/25/2021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AE60D7-16FC-45F3-A71C-21B5988290A9}" type="slidenum">
              <a:rPr lang="en-US" smtClean="0"/>
              <a:t>‹#›</a:t>
            </a:fld>
            <a:endParaRPr lang="en-US"/>
          </a:p>
        </p:txBody>
      </p:sp>
    </p:spTree>
    <p:extLst>
      <p:ext uri="{BB962C8B-B14F-4D97-AF65-F5344CB8AC3E}">
        <p14:creationId xmlns:p14="http://schemas.microsoft.com/office/powerpoint/2010/main" val="500785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dc9049977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dc9049977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dc90499778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dc90499778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dc90499778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dc90499778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dc90499778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dc90499778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dc9049977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dc9049977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dc90499778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dc90499778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dc90499778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dc90499778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dc90499778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dc90499778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68203-F8FB-4D34-827B-23768A3967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2910AE-6F07-4052-B13D-5226B5B323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BD84ED-61A6-4EFB-89D8-67583F5EE6A8}"/>
              </a:ext>
            </a:extLst>
          </p:cNvPr>
          <p:cNvSpPr>
            <a:spLocks noGrp="1"/>
          </p:cNvSpPr>
          <p:nvPr>
            <p:ph type="dt" sz="half" idx="10"/>
          </p:nvPr>
        </p:nvSpPr>
        <p:spPr/>
        <p:txBody>
          <a:bodyPr/>
          <a:lstStyle/>
          <a:p>
            <a:fld id="{225339CE-CED6-410D-ADE7-BDF7AB6257EC}" type="datetimeFigureOut">
              <a:rPr lang="en-US" smtClean="0"/>
              <a:t>9/25/2021</a:t>
            </a:fld>
            <a:endParaRPr lang="en-US"/>
          </a:p>
        </p:txBody>
      </p:sp>
      <p:sp>
        <p:nvSpPr>
          <p:cNvPr id="5" name="Footer Placeholder 4">
            <a:extLst>
              <a:ext uri="{FF2B5EF4-FFF2-40B4-BE49-F238E27FC236}">
                <a16:creationId xmlns:a16="http://schemas.microsoft.com/office/drawing/2014/main" id="{223FF579-4EF4-413D-BE15-5D84EF1DE4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8409B1-364B-4C0A-B9BD-0FF87AD107D2}"/>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427591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2DAF3-C523-4A93-94D6-2BD3A543154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D728FC-DA4D-4CD3-9698-3F3D198C6C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41D0EB-CD46-4130-8DEC-4DE444DFAD47}"/>
              </a:ext>
            </a:extLst>
          </p:cNvPr>
          <p:cNvSpPr>
            <a:spLocks noGrp="1"/>
          </p:cNvSpPr>
          <p:nvPr>
            <p:ph type="dt" sz="half" idx="10"/>
          </p:nvPr>
        </p:nvSpPr>
        <p:spPr/>
        <p:txBody>
          <a:bodyPr/>
          <a:lstStyle/>
          <a:p>
            <a:fld id="{225339CE-CED6-410D-ADE7-BDF7AB6257EC}" type="datetimeFigureOut">
              <a:rPr lang="en-US" smtClean="0"/>
              <a:t>9/25/2021</a:t>
            </a:fld>
            <a:endParaRPr lang="en-US"/>
          </a:p>
        </p:txBody>
      </p:sp>
      <p:sp>
        <p:nvSpPr>
          <p:cNvPr id="5" name="Footer Placeholder 4">
            <a:extLst>
              <a:ext uri="{FF2B5EF4-FFF2-40B4-BE49-F238E27FC236}">
                <a16:creationId xmlns:a16="http://schemas.microsoft.com/office/drawing/2014/main" id="{8B83AA31-00FF-499A-8415-8EF2FE5D49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EB5E97-F02B-41FF-879E-14AA74D0C85F}"/>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1241128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5DFCB2-BD41-4AEF-BBC8-60031010B76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229FA7-5113-4394-88BF-2DA110F2D89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5BC9B1-41A1-4387-8CDF-9101F30E43E6}"/>
              </a:ext>
            </a:extLst>
          </p:cNvPr>
          <p:cNvSpPr>
            <a:spLocks noGrp="1"/>
          </p:cNvSpPr>
          <p:nvPr>
            <p:ph type="dt" sz="half" idx="10"/>
          </p:nvPr>
        </p:nvSpPr>
        <p:spPr/>
        <p:txBody>
          <a:bodyPr/>
          <a:lstStyle/>
          <a:p>
            <a:fld id="{225339CE-CED6-410D-ADE7-BDF7AB6257EC}" type="datetimeFigureOut">
              <a:rPr lang="en-US" smtClean="0"/>
              <a:t>9/25/2021</a:t>
            </a:fld>
            <a:endParaRPr lang="en-US"/>
          </a:p>
        </p:txBody>
      </p:sp>
      <p:sp>
        <p:nvSpPr>
          <p:cNvPr id="5" name="Footer Placeholder 4">
            <a:extLst>
              <a:ext uri="{FF2B5EF4-FFF2-40B4-BE49-F238E27FC236}">
                <a16:creationId xmlns:a16="http://schemas.microsoft.com/office/drawing/2014/main" id="{346FBD09-B4FE-4D78-A5FB-59A1810F81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136B64-D13A-4C02-93B9-AC1E4E14BDB5}"/>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3273879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906795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505A4-AC9E-4C7B-AFB7-4B2BF8A00B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884841-C866-4F87-AE6E-56579EE31FA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2A0008-960F-4072-92FD-0271BD22DFF4}"/>
              </a:ext>
            </a:extLst>
          </p:cNvPr>
          <p:cNvSpPr>
            <a:spLocks noGrp="1"/>
          </p:cNvSpPr>
          <p:nvPr>
            <p:ph type="dt" sz="half" idx="10"/>
          </p:nvPr>
        </p:nvSpPr>
        <p:spPr/>
        <p:txBody>
          <a:bodyPr/>
          <a:lstStyle/>
          <a:p>
            <a:fld id="{225339CE-CED6-410D-ADE7-BDF7AB6257EC}" type="datetimeFigureOut">
              <a:rPr lang="en-US" smtClean="0"/>
              <a:t>9/25/2021</a:t>
            </a:fld>
            <a:endParaRPr lang="en-US"/>
          </a:p>
        </p:txBody>
      </p:sp>
      <p:sp>
        <p:nvSpPr>
          <p:cNvPr id="5" name="Footer Placeholder 4">
            <a:extLst>
              <a:ext uri="{FF2B5EF4-FFF2-40B4-BE49-F238E27FC236}">
                <a16:creationId xmlns:a16="http://schemas.microsoft.com/office/drawing/2014/main" id="{60478B1E-1690-415A-A856-FC6303A146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9C451A-7A98-48CD-B19C-C5B87D2DC5C4}"/>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067691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822C0-285E-415D-8887-3350256423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B36797E-48CF-4DC4-A988-7ADF88D6A3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C3B034-359F-4BC4-B1B1-AF8E972CFE4F}"/>
              </a:ext>
            </a:extLst>
          </p:cNvPr>
          <p:cNvSpPr>
            <a:spLocks noGrp="1"/>
          </p:cNvSpPr>
          <p:nvPr>
            <p:ph type="dt" sz="half" idx="10"/>
          </p:nvPr>
        </p:nvSpPr>
        <p:spPr/>
        <p:txBody>
          <a:bodyPr/>
          <a:lstStyle/>
          <a:p>
            <a:fld id="{225339CE-CED6-410D-ADE7-BDF7AB6257EC}" type="datetimeFigureOut">
              <a:rPr lang="en-US" smtClean="0"/>
              <a:t>9/25/2021</a:t>
            </a:fld>
            <a:endParaRPr lang="en-US"/>
          </a:p>
        </p:txBody>
      </p:sp>
      <p:sp>
        <p:nvSpPr>
          <p:cNvPr id="5" name="Footer Placeholder 4">
            <a:extLst>
              <a:ext uri="{FF2B5EF4-FFF2-40B4-BE49-F238E27FC236}">
                <a16:creationId xmlns:a16="http://schemas.microsoft.com/office/drawing/2014/main" id="{D47BA720-8F5A-4A1F-8CBA-CE8080E22E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94FB1-9CEF-4DD1-941B-34FD1F8D9F0D}"/>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756998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A3C21-2B4E-4D93-BDB1-D6D040D67D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D89A2D-7C08-45EF-A756-08CAC502ED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8B98592-DEF9-4ACB-BDBB-D861861C80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C217C5-5A66-4373-809A-03F6BF360EE4}"/>
              </a:ext>
            </a:extLst>
          </p:cNvPr>
          <p:cNvSpPr>
            <a:spLocks noGrp="1"/>
          </p:cNvSpPr>
          <p:nvPr>
            <p:ph type="dt" sz="half" idx="10"/>
          </p:nvPr>
        </p:nvSpPr>
        <p:spPr/>
        <p:txBody>
          <a:bodyPr/>
          <a:lstStyle/>
          <a:p>
            <a:fld id="{225339CE-CED6-410D-ADE7-BDF7AB6257EC}" type="datetimeFigureOut">
              <a:rPr lang="en-US" smtClean="0"/>
              <a:t>9/25/2021</a:t>
            </a:fld>
            <a:endParaRPr lang="en-US"/>
          </a:p>
        </p:txBody>
      </p:sp>
      <p:sp>
        <p:nvSpPr>
          <p:cNvPr id="6" name="Footer Placeholder 5">
            <a:extLst>
              <a:ext uri="{FF2B5EF4-FFF2-40B4-BE49-F238E27FC236}">
                <a16:creationId xmlns:a16="http://schemas.microsoft.com/office/drawing/2014/main" id="{4155EAD8-163B-4676-9E33-77AE893E35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DF5D78-EB6C-4509-91F2-3D84ED769027}"/>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976799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AF926-2342-4F92-912D-B46D5565DBC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B9E021-576B-408D-99AB-9B4153A1AD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C65B6E-82D2-4BE6-B930-64A66477F75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0ED466-5BBB-455C-9F06-4E154EEF83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D9742F-98D5-497B-8FB6-6DB87B9355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28A472-39B1-4709-BB36-18CDF4BD5C20}"/>
              </a:ext>
            </a:extLst>
          </p:cNvPr>
          <p:cNvSpPr>
            <a:spLocks noGrp="1"/>
          </p:cNvSpPr>
          <p:nvPr>
            <p:ph type="dt" sz="half" idx="10"/>
          </p:nvPr>
        </p:nvSpPr>
        <p:spPr/>
        <p:txBody>
          <a:bodyPr/>
          <a:lstStyle/>
          <a:p>
            <a:fld id="{225339CE-CED6-410D-ADE7-BDF7AB6257EC}" type="datetimeFigureOut">
              <a:rPr lang="en-US" smtClean="0"/>
              <a:t>9/25/2021</a:t>
            </a:fld>
            <a:endParaRPr lang="en-US"/>
          </a:p>
        </p:txBody>
      </p:sp>
      <p:sp>
        <p:nvSpPr>
          <p:cNvPr id="8" name="Footer Placeholder 7">
            <a:extLst>
              <a:ext uri="{FF2B5EF4-FFF2-40B4-BE49-F238E27FC236}">
                <a16:creationId xmlns:a16="http://schemas.microsoft.com/office/drawing/2014/main" id="{6F5FD0A0-6BC3-48DF-91A8-F549B3D0D7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119782F-E436-4DA4-8127-FE22CAE1F65B}"/>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1191569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947B3-A3A1-4431-8C8A-71141B303FB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EDF8CC-1CBF-487A-86B9-E24638CB1816}"/>
              </a:ext>
            </a:extLst>
          </p:cNvPr>
          <p:cNvSpPr>
            <a:spLocks noGrp="1"/>
          </p:cNvSpPr>
          <p:nvPr>
            <p:ph type="dt" sz="half" idx="10"/>
          </p:nvPr>
        </p:nvSpPr>
        <p:spPr/>
        <p:txBody>
          <a:bodyPr/>
          <a:lstStyle/>
          <a:p>
            <a:fld id="{225339CE-CED6-410D-ADE7-BDF7AB6257EC}" type="datetimeFigureOut">
              <a:rPr lang="en-US" smtClean="0"/>
              <a:t>9/25/2021</a:t>
            </a:fld>
            <a:endParaRPr lang="en-US"/>
          </a:p>
        </p:txBody>
      </p:sp>
      <p:sp>
        <p:nvSpPr>
          <p:cNvPr id="4" name="Footer Placeholder 3">
            <a:extLst>
              <a:ext uri="{FF2B5EF4-FFF2-40B4-BE49-F238E27FC236}">
                <a16:creationId xmlns:a16="http://schemas.microsoft.com/office/drawing/2014/main" id="{24A0DEBB-714F-49B7-9A97-8C63FDE3F3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D5F6A2-56E7-43B1-8B37-5585002D0862}"/>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1769841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890AED-2299-4F2A-8B74-BAF463BFC4AD}"/>
              </a:ext>
            </a:extLst>
          </p:cNvPr>
          <p:cNvSpPr>
            <a:spLocks noGrp="1"/>
          </p:cNvSpPr>
          <p:nvPr>
            <p:ph type="dt" sz="half" idx="10"/>
          </p:nvPr>
        </p:nvSpPr>
        <p:spPr/>
        <p:txBody>
          <a:bodyPr/>
          <a:lstStyle/>
          <a:p>
            <a:fld id="{225339CE-CED6-410D-ADE7-BDF7AB6257EC}" type="datetimeFigureOut">
              <a:rPr lang="en-US" smtClean="0"/>
              <a:t>9/25/2021</a:t>
            </a:fld>
            <a:endParaRPr lang="en-US"/>
          </a:p>
        </p:txBody>
      </p:sp>
      <p:sp>
        <p:nvSpPr>
          <p:cNvPr id="3" name="Footer Placeholder 2">
            <a:extLst>
              <a:ext uri="{FF2B5EF4-FFF2-40B4-BE49-F238E27FC236}">
                <a16:creationId xmlns:a16="http://schemas.microsoft.com/office/drawing/2014/main" id="{285A83E6-EB69-4C87-A294-5EBF02A24A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191496-D58D-46A4-8CBC-148676A1AD7E}"/>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503499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A4589-75BA-4BCB-BA37-0C8148AB92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7C0A438-48C7-4BE5-B4F8-A273270AFA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E80AF38-EB94-49AA-ACD5-8AEA793A65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3046A1-6B4F-4BB4-A2CC-F2FF833366E5}"/>
              </a:ext>
            </a:extLst>
          </p:cNvPr>
          <p:cNvSpPr>
            <a:spLocks noGrp="1"/>
          </p:cNvSpPr>
          <p:nvPr>
            <p:ph type="dt" sz="half" idx="10"/>
          </p:nvPr>
        </p:nvSpPr>
        <p:spPr/>
        <p:txBody>
          <a:bodyPr/>
          <a:lstStyle/>
          <a:p>
            <a:fld id="{225339CE-CED6-410D-ADE7-BDF7AB6257EC}" type="datetimeFigureOut">
              <a:rPr lang="en-US" smtClean="0"/>
              <a:t>9/25/2021</a:t>
            </a:fld>
            <a:endParaRPr lang="en-US"/>
          </a:p>
        </p:txBody>
      </p:sp>
      <p:sp>
        <p:nvSpPr>
          <p:cNvPr id="6" name="Footer Placeholder 5">
            <a:extLst>
              <a:ext uri="{FF2B5EF4-FFF2-40B4-BE49-F238E27FC236}">
                <a16:creationId xmlns:a16="http://schemas.microsoft.com/office/drawing/2014/main" id="{607F038A-3C43-4C97-891F-6687B831D8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311B84-A8EB-476E-914C-ED6C206C8EB0}"/>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537356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07ED8-AA04-46A2-97ED-D2BD709513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9DD669F-9C21-4758-9807-0B1C67F7F2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A6544D-DA8F-4CCE-9FDC-12DB5A28D4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9CDDF0-415A-45BB-8448-6E6A6DD9870C}"/>
              </a:ext>
            </a:extLst>
          </p:cNvPr>
          <p:cNvSpPr>
            <a:spLocks noGrp="1"/>
          </p:cNvSpPr>
          <p:nvPr>
            <p:ph type="dt" sz="half" idx="10"/>
          </p:nvPr>
        </p:nvSpPr>
        <p:spPr/>
        <p:txBody>
          <a:bodyPr/>
          <a:lstStyle/>
          <a:p>
            <a:fld id="{225339CE-CED6-410D-ADE7-BDF7AB6257EC}" type="datetimeFigureOut">
              <a:rPr lang="en-US" smtClean="0"/>
              <a:t>9/25/2021</a:t>
            </a:fld>
            <a:endParaRPr lang="en-US"/>
          </a:p>
        </p:txBody>
      </p:sp>
      <p:sp>
        <p:nvSpPr>
          <p:cNvPr id="6" name="Footer Placeholder 5">
            <a:extLst>
              <a:ext uri="{FF2B5EF4-FFF2-40B4-BE49-F238E27FC236}">
                <a16:creationId xmlns:a16="http://schemas.microsoft.com/office/drawing/2014/main" id="{D2E256D2-77D4-4911-93A3-7DAF95ECB1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4DE05B-F806-400F-974B-E04F69249770}"/>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649680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D8483C-A748-4E3D-8B74-B0D11DB519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712D31E-7305-4EBC-A125-74CA822747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244AAD-556C-416E-BEC0-6C2CF22D5C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5339CE-CED6-410D-ADE7-BDF7AB6257EC}" type="datetimeFigureOut">
              <a:rPr lang="en-US" smtClean="0"/>
              <a:t>9/25/2021</a:t>
            </a:fld>
            <a:endParaRPr lang="en-US"/>
          </a:p>
        </p:txBody>
      </p:sp>
      <p:sp>
        <p:nvSpPr>
          <p:cNvPr id="5" name="Footer Placeholder 4">
            <a:extLst>
              <a:ext uri="{FF2B5EF4-FFF2-40B4-BE49-F238E27FC236}">
                <a16:creationId xmlns:a16="http://schemas.microsoft.com/office/drawing/2014/main" id="{315AF656-6529-4540-81BF-1B27A8C081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E0EF486-8284-4561-91B6-3219EC14AB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A9DFDF-FA6A-4247-8377-9C6615273675}" type="slidenum">
              <a:rPr lang="en-US" smtClean="0"/>
              <a:t>‹#›</a:t>
            </a:fld>
            <a:endParaRPr lang="en-US"/>
          </a:p>
        </p:txBody>
      </p:sp>
    </p:spTree>
    <p:extLst>
      <p:ext uri="{BB962C8B-B14F-4D97-AF65-F5344CB8AC3E}">
        <p14:creationId xmlns:p14="http://schemas.microsoft.com/office/powerpoint/2010/main" val="3625606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www.indeed.com/career-advice/career-development/discover-core-values"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ADAFC51-8729-4210-9D78-4949CE5C9A17}"/>
              </a:ext>
            </a:extLst>
          </p:cNvPr>
          <p:cNvSpPr txBox="1"/>
          <p:nvPr/>
        </p:nvSpPr>
        <p:spPr>
          <a:xfrm>
            <a:off x="641504" y="1366897"/>
            <a:ext cx="9626082" cy="3170099"/>
          </a:xfrm>
          <a:prstGeom prst="rect">
            <a:avLst/>
          </a:prstGeom>
          <a:noFill/>
        </p:spPr>
        <p:txBody>
          <a:bodyPr wrap="square" rtlCol="0">
            <a:spAutoFit/>
          </a:bodyPr>
          <a:lstStyle/>
          <a:p>
            <a:pPr algn="l"/>
            <a:r>
              <a:rPr lang="en-US" sz="4000" b="0" i="0" dirty="0">
                <a:solidFill>
                  <a:srgbClr val="222222"/>
                </a:solidFill>
                <a:effectLst/>
                <a:latin typeface="Raleway ExtraBold" panose="020B0903030101060003" pitchFamily="34" charset="0"/>
              </a:rPr>
              <a:t>Module</a:t>
            </a:r>
            <a:r>
              <a:rPr lang="en-US" sz="4000" dirty="0">
                <a:solidFill>
                  <a:srgbClr val="222222"/>
                </a:solidFill>
                <a:latin typeface="Raleway ExtraBold" panose="020B0903030101060003" pitchFamily="34" charset="0"/>
              </a:rPr>
              <a:t>: </a:t>
            </a:r>
            <a:r>
              <a:rPr lang="en-US" sz="4000" b="1" i="0" dirty="0">
                <a:solidFill>
                  <a:srgbClr val="222222"/>
                </a:solidFill>
                <a:effectLst/>
                <a:latin typeface="Arial" panose="020B0604020202020204" pitchFamily="34" charset="0"/>
              </a:rPr>
              <a:t>Social entrepreneurship and social enterprises</a:t>
            </a:r>
          </a:p>
          <a:p>
            <a:pPr algn="l"/>
            <a:r>
              <a:rPr lang="en-US" sz="4000" b="1" i="0" dirty="0">
                <a:solidFill>
                  <a:srgbClr val="222222"/>
                </a:solidFill>
                <a:effectLst/>
                <a:latin typeface="Arial" panose="020B0604020202020204" pitchFamily="34" charset="0"/>
              </a:rPr>
              <a:t> (including green entrepreneurship)</a:t>
            </a:r>
          </a:p>
          <a:p>
            <a:br>
              <a:rPr lang="en-US" sz="4000" b="1" i="0" dirty="0">
                <a:solidFill>
                  <a:srgbClr val="FFFFFF"/>
                </a:solidFill>
                <a:effectLst/>
                <a:latin typeface="Montserrat" panose="020B0604020202020204" pitchFamily="2" charset="0"/>
              </a:rPr>
            </a:br>
            <a:endParaRPr lang="ru-RU" sz="4000" b="1" i="0" dirty="0">
              <a:solidFill>
                <a:srgbClr val="222222"/>
              </a:solidFill>
              <a:effectLst/>
              <a:latin typeface="Raleway ExtraBold" panose="020B0903030101060003" pitchFamily="34" charset="0"/>
            </a:endParaRPr>
          </a:p>
        </p:txBody>
      </p:sp>
    </p:spTree>
    <p:extLst>
      <p:ext uri="{BB962C8B-B14F-4D97-AF65-F5344CB8AC3E}">
        <p14:creationId xmlns:p14="http://schemas.microsoft.com/office/powerpoint/2010/main" val="8240378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1"/>
          <p:cNvSpPr txBox="1">
            <a:spLocks noGrp="1"/>
          </p:cNvSpPr>
          <p:nvPr>
            <p:ph type="title"/>
          </p:nvPr>
        </p:nvSpPr>
        <p:spPr>
          <a:xfrm>
            <a:off x="658921" y="1263364"/>
            <a:ext cx="11360800" cy="763600"/>
          </a:xfrm>
          <a:prstGeom prst="rect">
            <a:avLst/>
          </a:prstGeom>
        </p:spPr>
        <p:txBody>
          <a:bodyPr spcFirstLastPara="1" vert="horz" wrap="square" lIns="121900" tIns="121900" rIns="121900" bIns="121900" rtlCol="0" anchor="t" anchorCtr="0">
            <a:normAutofit/>
          </a:bodyPr>
          <a:lstStyle/>
          <a:p>
            <a:r>
              <a:rPr lang="en" sz="3000" b="1" dirty="0">
                <a:latin typeface="+mn-lt"/>
              </a:rPr>
              <a:t>IV - pillar of questions</a:t>
            </a:r>
            <a:endParaRPr sz="3000" b="1" dirty="0">
              <a:latin typeface="+mn-lt"/>
            </a:endParaRPr>
          </a:p>
        </p:txBody>
      </p:sp>
      <p:sp>
        <p:nvSpPr>
          <p:cNvPr id="101" name="Google Shape;101;p21"/>
          <p:cNvSpPr txBox="1">
            <a:spLocks noGrp="1"/>
          </p:cNvSpPr>
          <p:nvPr>
            <p:ph type="body" idx="1"/>
          </p:nvPr>
        </p:nvSpPr>
        <p:spPr>
          <a:xfrm>
            <a:off x="415600" y="1790938"/>
            <a:ext cx="11360800" cy="4950800"/>
          </a:xfrm>
          <a:prstGeom prst="rect">
            <a:avLst/>
          </a:prstGeom>
        </p:spPr>
        <p:txBody>
          <a:bodyPr spcFirstLastPara="1" vert="horz" wrap="square" lIns="121900" tIns="121900" rIns="121900" bIns="121900" rtlCol="0" anchor="t" anchorCtr="0">
            <a:noAutofit/>
          </a:bodyPr>
          <a:lstStyle/>
          <a:p>
            <a:pPr marL="0" indent="0">
              <a:buNone/>
            </a:pPr>
            <a:r>
              <a:rPr lang="en" sz="2000" dirty="0"/>
              <a:t>Choose one belief in which you are strongly convinced (individually write it down in the notebook)</a:t>
            </a:r>
            <a:endParaRPr sz="2000" dirty="0"/>
          </a:p>
          <a:p>
            <a:pPr marL="0" indent="0">
              <a:spcBef>
                <a:spcPts val="1600"/>
              </a:spcBef>
              <a:buNone/>
            </a:pPr>
            <a:r>
              <a:rPr lang="en" sz="2000" dirty="0"/>
              <a:t>(e.g. “Rich people are not good people”)</a:t>
            </a:r>
            <a:endParaRPr sz="2000" dirty="0"/>
          </a:p>
          <a:p>
            <a:pPr marL="0" indent="0">
              <a:spcBef>
                <a:spcPts val="1600"/>
              </a:spcBef>
              <a:buNone/>
            </a:pPr>
            <a:r>
              <a:rPr lang="en" sz="2000" dirty="0"/>
              <a:t>Then, the coach should ask these questions, but one by one and inspire an open discussion  in between them.</a:t>
            </a:r>
            <a:endParaRPr sz="2000" dirty="0"/>
          </a:p>
          <a:p>
            <a:pPr marL="0" indent="0">
              <a:spcBef>
                <a:spcPts val="1600"/>
              </a:spcBef>
              <a:buNone/>
            </a:pPr>
            <a:r>
              <a:rPr lang="en" sz="2000" dirty="0"/>
              <a:t>Is this sentence a belief or is it a fact? </a:t>
            </a:r>
            <a:endParaRPr sz="2000" dirty="0"/>
          </a:p>
          <a:p>
            <a:pPr marL="0" indent="0">
              <a:spcBef>
                <a:spcPts val="1600"/>
              </a:spcBef>
              <a:buNone/>
            </a:pPr>
            <a:r>
              <a:rPr lang="en" sz="2000" dirty="0"/>
              <a:t>Is this sentence 100% true?</a:t>
            </a:r>
            <a:endParaRPr sz="2000" dirty="0"/>
          </a:p>
          <a:p>
            <a:pPr marL="0" indent="0">
              <a:spcBef>
                <a:spcPts val="1600"/>
              </a:spcBef>
              <a:buNone/>
            </a:pPr>
            <a:r>
              <a:rPr lang="en" sz="2000" dirty="0"/>
              <a:t>Is that sentence fully applicable in every situation? </a:t>
            </a:r>
            <a:endParaRPr sz="2000" dirty="0"/>
          </a:p>
          <a:p>
            <a:pPr marL="0" indent="0">
              <a:spcBef>
                <a:spcPts val="1600"/>
              </a:spcBef>
              <a:buNone/>
            </a:pPr>
            <a:r>
              <a:rPr lang="en" sz="2000" dirty="0"/>
              <a:t>Can you remind yourself about at least one situation when that sentence was not true?</a:t>
            </a:r>
            <a:endParaRPr sz="2000" dirty="0"/>
          </a:p>
          <a:p>
            <a:pPr marL="0" indent="0">
              <a:spcBef>
                <a:spcPts val="1600"/>
              </a:spcBef>
              <a:spcAft>
                <a:spcPts val="1600"/>
              </a:spcAft>
              <a:buNone/>
            </a:pPr>
            <a:r>
              <a:rPr lang="en" sz="2000" dirty="0"/>
              <a:t>Speak out loudly to the others when/if this sentence was not true! Repeat it while thinking about your green business idea! Write it down three times!</a:t>
            </a:r>
            <a:endParaRP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a:spLocks noGrp="1"/>
          </p:cNvSpPr>
          <p:nvPr>
            <p:ph type="subTitle" idx="1"/>
          </p:nvPr>
        </p:nvSpPr>
        <p:spPr>
          <a:xfrm>
            <a:off x="831200" y="1413094"/>
            <a:ext cx="11360800" cy="1056800"/>
          </a:xfrm>
          <a:prstGeom prst="rect">
            <a:avLst/>
          </a:prstGeom>
        </p:spPr>
        <p:txBody>
          <a:bodyPr spcFirstLastPara="1" vert="horz" wrap="square" lIns="121900" tIns="121900" rIns="121900" bIns="121900" rtlCol="0" anchor="t" anchorCtr="0">
            <a:noAutofit/>
          </a:bodyPr>
          <a:lstStyle/>
          <a:p>
            <a:pPr>
              <a:lnSpc>
                <a:spcPct val="80000"/>
              </a:lnSpc>
              <a:spcBef>
                <a:spcPts val="0"/>
              </a:spcBef>
              <a:buSzPts val="935"/>
            </a:pPr>
            <a:r>
              <a:rPr lang="en" sz="3000" b="1" dirty="0"/>
              <a:t>Self-assessment, self-evaluation, self-recognition of the </a:t>
            </a:r>
            <a:r>
              <a:rPr lang="en-US" sz="3000" b="1" dirty="0"/>
              <a:t>entrepreneurial </a:t>
            </a:r>
            <a:r>
              <a:rPr lang="en" sz="3000" b="1" dirty="0"/>
              <a:t>characteristics</a:t>
            </a:r>
            <a:endParaRPr sz="3000" b="1" dirty="0"/>
          </a:p>
        </p:txBody>
      </p:sp>
      <p:pic>
        <p:nvPicPr>
          <p:cNvPr id="1026" name="Picture 2" descr="Flat feedback concept illustrated Free Vector">
            <a:extLst>
              <a:ext uri="{FF2B5EF4-FFF2-40B4-BE49-F238E27FC236}">
                <a16:creationId xmlns:a16="http://schemas.microsoft.com/office/drawing/2014/main" id="{DA2CBA41-EF51-4F12-B51D-D3683B5E38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6255" y="2524540"/>
            <a:ext cx="2986375" cy="29863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667391" y="1308984"/>
            <a:ext cx="11360800" cy="763600"/>
          </a:xfrm>
          <a:prstGeom prst="rect">
            <a:avLst/>
          </a:prstGeom>
        </p:spPr>
        <p:txBody>
          <a:bodyPr spcFirstLastPara="1" vert="horz" wrap="square" lIns="121900" tIns="121900" rIns="121900" bIns="121900" rtlCol="0" anchor="t" anchorCtr="0">
            <a:normAutofit/>
          </a:bodyPr>
          <a:lstStyle/>
          <a:p>
            <a:r>
              <a:rPr lang="en" sz="3000" b="1" dirty="0">
                <a:latin typeface="+mn-lt"/>
              </a:rPr>
              <a:t>I </a:t>
            </a:r>
            <a:r>
              <a:rPr lang="en" sz="3000" b="1" dirty="0">
                <a:solidFill>
                  <a:schemeClr val="tx1"/>
                </a:solidFill>
                <a:latin typeface="+mn-lt"/>
              </a:rPr>
              <a:t>-</a:t>
            </a:r>
            <a:r>
              <a:rPr lang="en" sz="3000" b="1" dirty="0">
                <a:latin typeface="+mn-lt"/>
              </a:rPr>
              <a:t> pillar of questions (one by one) - MATRIX</a:t>
            </a:r>
            <a:endParaRPr sz="3000" b="1" dirty="0">
              <a:latin typeface="+mn-lt"/>
            </a:endParaRPr>
          </a:p>
        </p:txBody>
      </p:sp>
      <p:graphicFrame>
        <p:nvGraphicFramePr>
          <p:cNvPr id="61" name="Google Shape;61;p14"/>
          <p:cNvGraphicFramePr/>
          <p:nvPr>
            <p:extLst>
              <p:ext uri="{D42A27DB-BD31-4B8C-83A1-F6EECF244321}">
                <p14:modId xmlns:p14="http://schemas.microsoft.com/office/powerpoint/2010/main" val="1819001095"/>
              </p:ext>
            </p:extLst>
          </p:nvPr>
        </p:nvGraphicFramePr>
        <p:xfrm>
          <a:off x="1053635" y="2072584"/>
          <a:ext cx="9652000" cy="3640809"/>
        </p:xfrm>
        <a:graphic>
          <a:graphicData uri="http://schemas.openxmlformats.org/drawingml/2006/table">
            <a:tbl>
              <a:tblPr>
                <a:noFill/>
              </a:tblPr>
              <a:tblGrid>
                <a:gridCol w="4826000">
                  <a:extLst>
                    <a:ext uri="{9D8B030D-6E8A-4147-A177-3AD203B41FA5}">
                      <a16:colId xmlns:a16="http://schemas.microsoft.com/office/drawing/2014/main" val="20000"/>
                    </a:ext>
                  </a:extLst>
                </a:gridCol>
                <a:gridCol w="4826000">
                  <a:extLst>
                    <a:ext uri="{9D8B030D-6E8A-4147-A177-3AD203B41FA5}">
                      <a16:colId xmlns:a16="http://schemas.microsoft.com/office/drawing/2014/main" val="20001"/>
                    </a:ext>
                  </a:extLst>
                </a:gridCol>
              </a:tblGrid>
              <a:tr h="1745748">
                <a:tc>
                  <a:txBody>
                    <a:bodyPr/>
                    <a:lstStyle/>
                    <a:p>
                      <a:pPr marL="0" lvl="0" indent="0" algn="l" rtl="0">
                        <a:spcBef>
                          <a:spcPts val="0"/>
                        </a:spcBef>
                        <a:spcAft>
                          <a:spcPts val="0"/>
                        </a:spcAft>
                        <a:buNone/>
                      </a:pPr>
                      <a:r>
                        <a:rPr lang="en" sz="1500" b="1" dirty="0">
                          <a:latin typeface="+mn-lt"/>
                        </a:rPr>
                        <a:t>WHAT</a:t>
                      </a:r>
                      <a:endParaRPr sz="1500" b="1" dirty="0">
                        <a:latin typeface="+mn-lt"/>
                      </a:endParaRPr>
                    </a:p>
                    <a:p>
                      <a:pPr marL="457200" lvl="0" indent="-317500" algn="l" rtl="0">
                        <a:spcBef>
                          <a:spcPts val="0"/>
                        </a:spcBef>
                        <a:spcAft>
                          <a:spcPts val="0"/>
                        </a:spcAft>
                        <a:buSzPts val="1400"/>
                        <a:buChar char="-"/>
                      </a:pPr>
                      <a:r>
                        <a:rPr lang="en" sz="1500" dirty="0">
                          <a:latin typeface="+mn-lt"/>
                        </a:rPr>
                        <a:t>Are my biggest 3 desires</a:t>
                      </a:r>
                      <a:endParaRPr sz="1500" dirty="0">
                        <a:latin typeface="+mn-lt"/>
                      </a:endParaRPr>
                    </a:p>
                    <a:p>
                      <a:pPr marL="457200" lvl="0" indent="-317500" algn="l" rtl="0">
                        <a:spcBef>
                          <a:spcPts val="0"/>
                        </a:spcBef>
                        <a:spcAft>
                          <a:spcPts val="0"/>
                        </a:spcAft>
                        <a:buSzPts val="1400"/>
                        <a:buChar char="-"/>
                      </a:pPr>
                      <a:r>
                        <a:rPr lang="en" sz="1500" dirty="0">
                          <a:latin typeface="+mn-lt"/>
                        </a:rPr>
                        <a:t>Are my deepest 3 concerns</a:t>
                      </a:r>
                      <a:endParaRPr sz="1500" dirty="0">
                        <a:latin typeface="+mn-lt"/>
                      </a:endParaRPr>
                    </a:p>
                    <a:p>
                      <a:pPr marL="457200" lvl="0" indent="-317500" algn="l" rtl="0">
                        <a:spcBef>
                          <a:spcPts val="0"/>
                        </a:spcBef>
                        <a:spcAft>
                          <a:spcPts val="0"/>
                        </a:spcAft>
                        <a:buSzPts val="1400"/>
                        <a:buChar char="-"/>
                      </a:pPr>
                      <a:r>
                        <a:rPr lang="en" sz="1500" dirty="0">
                          <a:latin typeface="+mn-lt"/>
                        </a:rPr>
                        <a:t>Are my worthiest 3 experiences </a:t>
                      </a:r>
                      <a:endParaRPr sz="1500" dirty="0">
                        <a:latin typeface="+mn-lt"/>
                      </a:endParaRPr>
                    </a:p>
                    <a:p>
                      <a:pPr marL="457200" lvl="0" indent="-317500" algn="l" rtl="0">
                        <a:spcBef>
                          <a:spcPts val="0"/>
                        </a:spcBef>
                        <a:spcAft>
                          <a:spcPts val="0"/>
                        </a:spcAft>
                        <a:buSzPts val="1400"/>
                        <a:buChar char="-"/>
                      </a:pPr>
                      <a:r>
                        <a:rPr lang="en" sz="1500" dirty="0">
                          <a:latin typeface="+mn-lt"/>
                        </a:rPr>
                        <a:t>Are my biggest 3 mistakes </a:t>
                      </a:r>
                      <a:endParaRPr sz="1500" dirty="0">
                        <a:latin typeface="+mn-lt"/>
                      </a:endParaRPr>
                    </a:p>
                    <a:p>
                      <a:pPr marL="457200" lvl="0" indent="-317500" algn="l" rtl="0">
                        <a:spcBef>
                          <a:spcPts val="0"/>
                        </a:spcBef>
                        <a:spcAft>
                          <a:spcPts val="0"/>
                        </a:spcAft>
                        <a:buSzPts val="1400"/>
                        <a:buChar char="-"/>
                      </a:pPr>
                      <a:r>
                        <a:rPr lang="en" sz="1500" dirty="0">
                          <a:latin typeface="+mn-lt"/>
                        </a:rPr>
                        <a:t>Are my biggest 3 resources</a:t>
                      </a:r>
                      <a:endParaRPr sz="1500" dirty="0">
                        <a:latin typeface="+mn-lt"/>
                      </a:endParaRPr>
                    </a:p>
                  </a:txBody>
                  <a:tcPr marL="121900" marR="121900" marT="121900" marB="121900"/>
                </a:tc>
                <a:tc>
                  <a:txBody>
                    <a:bodyPr/>
                    <a:lstStyle/>
                    <a:p>
                      <a:pPr marL="0" lvl="0" indent="0" algn="l" rtl="0">
                        <a:spcBef>
                          <a:spcPts val="0"/>
                        </a:spcBef>
                        <a:spcAft>
                          <a:spcPts val="0"/>
                        </a:spcAft>
                        <a:buNone/>
                      </a:pPr>
                      <a:r>
                        <a:rPr lang="en" sz="1500" b="1" dirty="0">
                          <a:latin typeface="+mn-lt"/>
                        </a:rPr>
                        <a:t>WHY</a:t>
                      </a:r>
                      <a:endParaRPr sz="1500" b="1" dirty="0">
                        <a:latin typeface="+mn-lt"/>
                      </a:endParaRPr>
                    </a:p>
                    <a:p>
                      <a:pPr marL="457200" lvl="0" indent="-317500" algn="l" rtl="0">
                        <a:spcBef>
                          <a:spcPts val="0"/>
                        </a:spcBef>
                        <a:spcAft>
                          <a:spcPts val="0"/>
                        </a:spcAft>
                        <a:buSzPts val="1400"/>
                        <a:buChar char="-"/>
                      </a:pPr>
                      <a:r>
                        <a:rPr lang="en" sz="1500" dirty="0">
                          <a:latin typeface="+mn-lt"/>
                        </a:rPr>
                        <a:t>Do I want to be an entrepreneur</a:t>
                      </a:r>
                      <a:endParaRPr sz="1500" dirty="0">
                        <a:latin typeface="+mn-lt"/>
                      </a:endParaRPr>
                    </a:p>
                    <a:p>
                      <a:pPr marL="457200" lvl="0" indent="-317500" algn="l" rtl="0">
                        <a:spcBef>
                          <a:spcPts val="0"/>
                        </a:spcBef>
                        <a:spcAft>
                          <a:spcPts val="0"/>
                        </a:spcAft>
                        <a:buSzPts val="1400"/>
                        <a:buChar char="-"/>
                      </a:pPr>
                      <a:r>
                        <a:rPr lang="en" sz="1500" dirty="0">
                          <a:latin typeface="+mn-lt"/>
                        </a:rPr>
                        <a:t>Do I want to be green oriented</a:t>
                      </a:r>
                      <a:endParaRPr sz="1500" dirty="0">
                        <a:latin typeface="+mn-lt"/>
                      </a:endParaRPr>
                    </a:p>
                    <a:p>
                      <a:pPr marL="457200" lvl="0" indent="-317500" algn="l" rtl="0">
                        <a:spcBef>
                          <a:spcPts val="0"/>
                        </a:spcBef>
                        <a:spcAft>
                          <a:spcPts val="0"/>
                        </a:spcAft>
                        <a:buSzPts val="1400"/>
                        <a:buChar char="-"/>
                      </a:pPr>
                      <a:r>
                        <a:rPr lang="en" sz="1500" dirty="0">
                          <a:latin typeface="+mn-lt"/>
                        </a:rPr>
                        <a:t>Do I want to be in this team</a:t>
                      </a:r>
                      <a:endParaRPr sz="1500" dirty="0">
                        <a:latin typeface="+mn-lt"/>
                      </a:endParaRPr>
                    </a:p>
                    <a:p>
                      <a:pPr marL="457200" lvl="0" indent="-317500" algn="l" rtl="0">
                        <a:spcBef>
                          <a:spcPts val="0"/>
                        </a:spcBef>
                        <a:spcAft>
                          <a:spcPts val="0"/>
                        </a:spcAft>
                        <a:buSzPts val="1400"/>
                        <a:buChar char="-"/>
                      </a:pPr>
                      <a:r>
                        <a:rPr lang="en" sz="1500" dirty="0">
                          <a:latin typeface="+mn-lt"/>
                        </a:rPr>
                        <a:t>Do I believe in impact</a:t>
                      </a:r>
                      <a:endParaRPr sz="1500" dirty="0">
                        <a:latin typeface="+mn-lt"/>
                      </a:endParaRPr>
                    </a:p>
                    <a:p>
                      <a:pPr marL="457200" lvl="0" indent="-317500" algn="l" rtl="0">
                        <a:spcBef>
                          <a:spcPts val="0"/>
                        </a:spcBef>
                        <a:spcAft>
                          <a:spcPts val="0"/>
                        </a:spcAft>
                        <a:buSzPts val="1400"/>
                        <a:buChar char="-"/>
                      </a:pPr>
                      <a:r>
                        <a:rPr lang="en" sz="1500" dirty="0">
                          <a:latin typeface="+mn-lt"/>
                        </a:rPr>
                        <a:t>Didn’t I start earlier</a:t>
                      </a:r>
                      <a:endParaRPr sz="1500" dirty="0">
                        <a:latin typeface="+mn-lt"/>
                      </a:endParaRPr>
                    </a:p>
                  </a:txBody>
                  <a:tcPr marL="121900" marR="121900" marT="121900" marB="121900"/>
                </a:tc>
                <a:extLst>
                  <a:ext uri="{0D108BD9-81ED-4DB2-BD59-A6C34878D82A}">
                    <a16:rowId xmlns:a16="http://schemas.microsoft.com/office/drawing/2014/main" val="10000"/>
                  </a:ext>
                </a:extLst>
              </a:tr>
              <a:tr h="1895061">
                <a:tc>
                  <a:txBody>
                    <a:bodyPr/>
                    <a:lstStyle/>
                    <a:p>
                      <a:pPr marL="0" lvl="0" indent="0" algn="l" rtl="0">
                        <a:spcBef>
                          <a:spcPts val="0"/>
                        </a:spcBef>
                        <a:spcAft>
                          <a:spcPts val="0"/>
                        </a:spcAft>
                        <a:buNone/>
                      </a:pPr>
                      <a:r>
                        <a:rPr lang="en" sz="1500" b="1">
                          <a:latin typeface="+mn-lt"/>
                        </a:rPr>
                        <a:t>HOW</a:t>
                      </a:r>
                      <a:endParaRPr sz="1500" b="1">
                        <a:latin typeface="+mn-lt"/>
                      </a:endParaRPr>
                    </a:p>
                    <a:p>
                      <a:pPr marL="457200" lvl="0" indent="-317500" algn="l" rtl="0">
                        <a:spcBef>
                          <a:spcPts val="0"/>
                        </a:spcBef>
                        <a:spcAft>
                          <a:spcPts val="0"/>
                        </a:spcAft>
                        <a:buSzPts val="1400"/>
                        <a:buChar char="-"/>
                      </a:pPr>
                      <a:r>
                        <a:rPr lang="en" sz="1500">
                          <a:latin typeface="+mn-lt"/>
                        </a:rPr>
                        <a:t>Can I do it myself</a:t>
                      </a:r>
                      <a:endParaRPr sz="1500">
                        <a:latin typeface="+mn-lt"/>
                      </a:endParaRPr>
                    </a:p>
                    <a:p>
                      <a:pPr marL="457200" lvl="0" indent="-317500" algn="l" rtl="0">
                        <a:spcBef>
                          <a:spcPts val="0"/>
                        </a:spcBef>
                        <a:spcAft>
                          <a:spcPts val="0"/>
                        </a:spcAft>
                        <a:buSzPts val="1400"/>
                        <a:buChar char="-"/>
                      </a:pPr>
                      <a:r>
                        <a:rPr lang="en" sz="1500">
                          <a:latin typeface="+mn-lt"/>
                        </a:rPr>
                        <a:t>Can I collaborate in this team</a:t>
                      </a:r>
                      <a:endParaRPr sz="1500">
                        <a:latin typeface="+mn-lt"/>
                      </a:endParaRPr>
                    </a:p>
                    <a:p>
                      <a:pPr marL="457200" lvl="0" indent="-317500" algn="l" rtl="0">
                        <a:spcBef>
                          <a:spcPts val="0"/>
                        </a:spcBef>
                        <a:spcAft>
                          <a:spcPts val="0"/>
                        </a:spcAft>
                        <a:buSzPts val="1400"/>
                        <a:buChar char="-"/>
                      </a:pPr>
                      <a:r>
                        <a:rPr lang="en" sz="1500">
                          <a:latin typeface="+mn-lt"/>
                        </a:rPr>
                        <a:t>Can I organize my time and budget</a:t>
                      </a:r>
                      <a:endParaRPr sz="1500">
                        <a:latin typeface="+mn-lt"/>
                      </a:endParaRPr>
                    </a:p>
                    <a:p>
                      <a:pPr marL="457200" lvl="0" indent="-317500" algn="l" rtl="0">
                        <a:spcBef>
                          <a:spcPts val="0"/>
                        </a:spcBef>
                        <a:spcAft>
                          <a:spcPts val="0"/>
                        </a:spcAft>
                        <a:buSzPts val="1400"/>
                        <a:buChar char="-"/>
                      </a:pPr>
                      <a:r>
                        <a:rPr lang="en" sz="1500">
                          <a:latin typeface="+mn-lt"/>
                        </a:rPr>
                        <a:t>Can I react when facing failure</a:t>
                      </a:r>
                      <a:endParaRPr sz="1500">
                        <a:latin typeface="+mn-lt"/>
                      </a:endParaRPr>
                    </a:p>
                    <a:p>
                      <a:pPr marL="457200" lvl="0" indent="-317500" algn="l" rtl="0">
                        <a:spcBef>
                          <a:spcPts val="0"/>
                        </a:spcBef>
                        <a:spcAft>
                          <a:spcPts val="0"/>
                        </a:spcAft>
                        <a:buSzPts val="1400"/>
                        <a:buChar char="-"/>
                      </a:pPr>
                      <a:r>
                        <a:rPr lang="en" sz="1500">
                          <a:latin typeface="+mn-lt"/>
                        </a:rPr>
                        <a:t>Can I solve all challenges</a:t>
                      </a:r>
                      <a:endParaRPr sz="1500">
                        <a:latin typeface="+mn-lt"/>
                      </a:endParaRPr>
                    </a:p>
                  </a:txBody>
                  <a:tcPr marL="121900" marR="121900" marT="121900" marB="121900"/>
                </a:tc>
                <a:tc>
                  <a:txBody>
                    <a:bodyPr/>
                    <a:lstStyle/>
                    <a:p>
                      <a:pPr marL="0" lvl="0" indent="0" algn="l" rtl="0">
                        <a:spcBef>
                          <a:spcPts val="0"/>
                        </a:spcBef>
                        <a:spcAft>
                          <a:spcPts val="0"/>
                        </a:spcAft>
                        <a:buNone/>
                      </a:pPr>
                      <a:r>
                        <a:rPr lang="en" sz="1500" b="1" dirty="0">
                          <a:latin typeface="+mn-lt"/>
                        </a:rPr>
                        <a:t>WHO(M)</a:t>
                      </a:r>
                      <a:endParaRPr sz="1500" b="1" dirty="0">
                        <a:latin typeface="+mn-lt"/>
                      </a:endParaRPr>
                    </a:p>
                    <a:p>
                      <a:pPr marL="457200" lvl="0" indent="-317500" algn="l" rtl="0">
                        <a:spcBef>
                          <a:spcPts val="0"/>
                        </a:spcBef>
                        <a:spcAft>
                          <a:spcPts val="0"/>
                        </a:spcAft>
                        <a:buSzPts val="1400"/>
                        <a:buChar char="-"/>
                      </a:pPr>
                      <a:r>
                        <a:rPr lang="en" sz="1500" dirty="0">
                          <a:latin typeface="+mn-lt"/>
                        </a:rPr>
                        <a:t>Do I believe 100%</a:t>
                      </a:r>
                      <a:endParaRPr sz="1500" dirty="0">
                        <a:latin typeface="+mn-lt"/>
                      </a:endParaRPr>
                    </a:p>
                    <a:p>
                      <a:pPr marL="457200" lvl="0" indent="-317500" algn="l" rtl="0">
                        <a:spcBef>
                          <a:spcPts val="0"/>
                        </a:spcBef>
                        <a:spcAft>
                          <a:spcPts val="0"/>
                        </a:spcAft>
                        <a:buSzPts val="1400"/>
                        <a:buChar char="-"/>
                      </a:pPr>
                      <a:r>
                        <a:rPr lang="en" sz="1500" dirty="0">
                          <a:latin typeface="+mn-lt"/>
                        </a:rPr>
                        <a:t>Do I am making this for</a:t>
                      </a:r>
                      <a:endParaRPr sz="1500" dirty="0">
                        <a:latin typeface="+mn-lt"/>
                      </a:endParaRPr>
                    </a:p>
                    <a:p>
                      <a:pPr marL="457200" lvl="0" indent="-317500" algn="l" rtl="0">
                        <a:spcBef>
                          <a:spcPts val="0"/>
                        </a:spcBef>
                        <a:spcAft>
                          <a:spcPts val="0"/>
                        </a:spcAft>
                        <a:buSzPts val="1400"/>
                        <a:buChar char="-"/>
                      </a:pPr>
                      <a:r>
                        <a:rPr lang="en" sz="1500" dirty="0">
                          <a:latin typeface="+mn-lt"/>
                        </a:rPr>
                        <a:t>Do I rely on</a:t>
                      </a:r>
                      <a:endParaRPr sz="1500" dirty="0">
                        <a:latin typeface="+mn-lt"/>
                      </a:endParaRPr>
                    </a:p>
                    <a:p>
                      <a:pPr marL="457200" lvl="0" indent="-317500" algn="l" rtl="0">
                        <a:spcBef>
                          <a:spcPts val="0"/>
                        </a:spcBef>
                        <a:spcAft>
                          <a:spcPts val="0"/>
                        </a:spcAft>
                        <a:buSzPts val="1400"/>
                        <a:buChar char="-"/>
                      </a:pPr>
                      <a:r>
                        <a:rPr lang="en" sz="1500" dirty="0">
                          <a:latin typeface="+mn-lt"/>
                        </a:rPr>
                        <a:t>Does support me 100%</a:t>
                      </a:r>
                      <a:endParaRPr sz="1500" dirty="0">
                        <a:latin typeface="+mn-lt"/>
                      </a:endParaRPr>
                    </a:p>
                    <a:p>
                      <a:pPr marL="457200" lvl="0" indent="-317500" algn="l" rtl="0">
                        <a:spcBef>
                          <a:spcPts val="0"/>
                        </a:spcBef>
                        <a:spcAft>
                          <a:spcPts val="0"/>
                        </a:spcAft>
                        <a:buSzPts val="1400"/>
                        <a:buChar char="-"/>
                      </a:pPr>
                      <a:r>
                        <a:rPr lang="en" sz="1500" dirty="0">
                          <a:latin typeface="+mn-lt"/>
                        </a:rPr>
                        <a:t>Can’t count on</a:t>
                      </a:r>
                      <a:endParaRPr sz="1500" dirty="0">
                        <a:latin typeface="+mn-lt"/>
                      </a:endParaRPr>
                    </a:p>
                  </a:txBody>
                  <a:tcPr marL="121900" marR="121900" marT="121900" marB="121900"/>
                </a:tc>
                <a:extLst>
                  <a:ext uri="{0D108BD9-81ED-4DB2-BD59-A6C34878D82A}">
                    <a16:rowId xmlns:a16="http://schemas.microsoft.com/office/drawing/2014/main" val="10001"/>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1200" y="1135000"/>
            <a:ext cx="11360800" cy="763600"/>
          </a:xfrm>
          <a:prstGeom prst="rect">
            <a:avLst/>
          </a:prstGeom>
        </p:spPr>
        <p:txBody>
          <a:bodyPr spcFirstLastPara="1" vert="horz" wrap="square" lIns="121900" tIns="121900" rIns="121900" bIns="121900" rtlCol="0" anchor="t" anchorCtr="0">
            <a:normAutofit/>
          </a:bodyPr>
          <a:lstStyle/>
          <a:p>
            <a:r>
              <a:rPr lang="en" sz="3000" b="1" dirty="0">
                <a:latin typeface="+mn-lt"/>
              </a:rPr>
              <a:t>Let’s organize the previous answers in this table:</a:t>
            </a:r>
            <a:endParaRPr sz="3000" b="1" dirty="0">
              <a:latin typeface="+mn-lt"/>
            </a:endParaRPr>
          </a:p>
        </p:txBody>
      </p:sp>
      <p:graphicFrame>
        <p:nvGraphicFramePr>
          <p:cNvPr id="67" name="Google Shape;67;p15"/>
          <p:cNvGraphicFramePr/>
          <p:nvPr>
            <p:extLst>
              <p:ext uri="{D42A27DB-BD31-4B8C-83A1-F6EECF244321}">
                <p14:modId xmlns:p14="http://schemas.microsoft.com/office/powerpoint/2010/main" val="1548995785"/>
              </p:ext>
            </p:extLst>
          </p:nvPr>
        </p:nvGraphicFramePr>
        <p:xfrm>
          <a:off x="1133148" y="2103012"/>
          <a:ext cx="9652000" cy="2682160"/>
        </p:xfrm>
        <a:graphic>
          <a:graphicData uri="http://schemas.openxmlformats.org/drawingml/2006/table">
            <a:tbl>
              <a:tblPr>
                <a:noFill/>
              </a:tblPr>
              <a:tblGrid>
                <a:gridCol w="4826000">
                  <a:extLst>
                    <a:ext uri="{9D8B030D-6E8A-4147-A177-3AD203B41FA5}">
                      <a16:colId xmlns:a16="http://schemas.microsoft.com/office/drawing/2014/main" val="20000"/>
                    </a:ext>
                  </a:extLst>
                </a:gridCol>
                <a:gridCol w="4826000">
                  <a:extLst>
                    <a:ext uri="{9D8B030D-6E8A-4147-A177-3AD203B41FA5}">
                      <a16:colId xmlns:a16="http://schemas.microsoft.com/office/drawing/2014/main" val="20001"/>
                    </a:ext>
                  </a:extLst>
                </a:gridCol>
              </a:tblGrid>
              <a:tr h="1341080">
                <a:tc>
                  <a:txBody>
                    <a:bodyPr/>
                    <a:lstStyle/>
                    <a:p>
                      <a:pPr marL="0" lvl="0" indent="0" algn="l" rtl="0">
                        <a:spcBef>
                          <a:spcPts val="0"/>
                        </a:spcBef>
                        <a:spcAft>
                          <a:spcPts val="0"/>
                        </a:spcAft>
                        <a:buNone/>
                      </a:pPr>
                      <a:r>
                        <a:rPr lang="en" sz="2400" b="1" dirty="0">
                          <a:latin typeface="+mn-lt"/>
                        </a:rPr>
                        <a:t>STRENGTHS</a:t>
                      </a:r>
                      <a:endParaRPr sz="2400" b="1" dirty="0">
                        <a:latin typeface="+mn-lt"/>
                      </a:endParaRPr>
                    </a:p>
                    <a:p>
                      <a:pPr marL="457200" lvl="0" indent="-317500" algn="l" rtl="0">
                        <a:spcBef>
                          <a:spcPts val="0"/>
                        </a:spcBef>
                        <a:spcAft>
                          <a:spcPts val="0"/>
                        </a:spcAft>
                        <a:buSzPts val="1400"/>
                        <a:buChar char="-"/>
                      </a:pPr>
                      <a:endParaRPr sz="2400" dirty="0">
                        <a:latin typeface="+mn-lt"/>
                      </a:endParaRPr>
                    </a:p>
                    <a:p>
                      <a:pPr marL="457200" lvl="0" indent="-317500" algn="l" rtl="0">
                        <a:spcBef>
                          <a:spcPts val="0"/>
                        </a:spcBef>
                        <a:spcAft>
                          <a:spcPts val="0"/>
                        </a:spcAft>
                        <a:buSzPts val="1400"/>
                        <a:buChar char="-"/>
                      </a:pPr>
                      <a:endParaRPr sz="2400" dirty="0">
                        <a:latin typeface="+mn-lt"/>
                      </a:endParaRPr>
                    </a:p>
                  </a:txBody>
                  <a:tcPr marL="121900" marR="121900" marT="121900" marB="121900"/>
                </a:tc>
                <a:tc>
                  <a:txBody>
                    <a:bodyPr/>
                    <a:lstStyle/>
                    <a:p>
                      <a:pPr marL="0" lvl="0" indent="0" algn="l" rtl="0">
                        <a:spcBef>
                          <a:spcPts val="0"/>
                        </a:spcBef>
                        <a:spcAft>
                          <a:spcPts val="0"/>
                        </a:spcAft>
                        <a:buNone/>
                      </a:pPr>
                      <a:r>
                        <a:rPr lang="en" sz="2400" b="1">
                          <a:latin typeface="+mn-lt"/>
                        </a:rPr>
                        <a:t>WEAKNESSES </a:t>
                      </a:r>
                      <a:endParaRPr sz="2400" b="1">
                        <a:latin typeface="+mn-lt"/>
                      </a:endParaRPr>
                    </a:p>
                    <a:p>
                      <a:pPr marL="457200" lvl="0" indent="-317500" algn="l" rtl="0">
                        <a:spcBef>
                          <a:spcPts val="0"/>
                        </a:spcBef>
                        <a:spcAft>
                          <a:spcPts val="0"/>
                        </a:spcAft>
                        <a:buSzPts val="1400"/>
                        <a:buChar char="-"/>
                      </a:pPr>
                      <a:endParaRPr sz="2400">
                        <a:latin typeface="+mn-lt"/>
                      </a:endParaRPr>
                    </a:p>
                    <a:p>
                      <a:pPr marL="457200" lvl="0" indent="-317500" algn="l" rtl="0">
                        <a:spcBef>
                          <a:spcPts val="0"/>
                        </a:spcBef>
                        <a:spcAft>
                          <a:spcPts val="0"/>
                        </a:spcAft>
                        <a:buSzPts val="1400"/>
                        <a:buChar char="-"/>
                      </a:pPr>
                      <a:endParaRPr sz="2400">
                        <a:latin typeface="+mn-lt"/>
                      </a:endParaRPr>
                    </a:p>
                  </a:txBody>
                  <a:tcPr marL="121900" marR="121900" marT="121900" marB="121900"/>
                </a:tc>
                <a:extLst>
                  <a:ext uri="{0D108BD9-81ED-4DB2-BD59-A6C34878D82A}">
                    <a16:rowId xmlns:a16="http://schemas.microsoft.com/office/drawing/2014/main" val="10000"/>
                  </a:ext>
                </a:extLst>
              </a:tr>
              <a:tr h="1341080">
                <a:tc>
                  <a:txBody>
                    <a:bodyPr/>
                    <a:lstStyle/>
                    <a:p>
                      <a:pPr marL="0" lvl="0" indent="0" algn="l" rtl="0">
                        <a:spcBef>
                          <a:spcPts val="0"/>
                        </a:spcBef>
                        <a:spcAft>
                          <a:spcPts val="0"/>
                        </a:spcAft>
                        <a:buNone/>
                      </a:pPr>
                      <a:r>
                        <a:rPr lang="en" sz="2400" b="1" dirty="0">
                          <a:latin typeface="+mn-lt"/>
                        </a:rPr>
                        <a:t>OPPORTUNITIES</a:t>
                      </a:r>
                      <a:endParaRPr sz="2400" b="1" dirty="0">
                        <a:latin typeface="+mn-lt"/>
                      </a:endParaRPr>
                    </a:p>
                    <a:p>
                      <a:pPr marL="457200" lvl="0" indent="-317500" algn="l" rtl="0">
                        <a:spcBef>
                          <a:spcPts val="0"/>
                        </a:spcBef>
                        <a:spcAft>
                          <a:spcPts val="0"/>
                        </a:spcAft>
                        <a:buSzPts val="1400"/>
                        <a:buChar char="-"/>
                      </a:pPr>
                      <a:endParaRPr sz="2400" dirty="0">
                        <a:latin typeface="+mn-lt"/>
                      </a:endParaRPr>
                    </a:p>
                    <a:p>
                      <a:pPr marL="457200" lvl="0" indent="-317500" algn="l" rtl="0">
                        <a:spcBef>
                          <a:spcPts val="0"/>
                        </a:spcBef>
                        <a:spcAft>
                          <a:spcPts val="0"/>
                        </a:spcAft>
                        <a:buSzPts val="1400"/>
                        <a:buChar char="-"/>
                      </a:pPr>
                      <a:endParaRPr sz="2400" dirty="0">
                        <a:latin typeface="+mn-lt"/>
                      </a:endParaRPr>
                    </a:p>
                  </a:txBody>
                  <a:tcPr marL="121900" marR="121900" marT="121900" marB="121900"/>
                </a:tc>
                <a:tc>
                  <a:txBody>
                    <a:bodyPr/>
                    <a:lstStyle/>
                    <a:p>
                      <a:pPr marL="0" lvl="0" indent="0" algn="l" rtl="0">
                        <a:spcBef>
                          <a:spcPts val="0"/>
                        </a:spcBef>
                        <a:spcAft>
                          <a:spcPts val="0"/>
                        </a:spcAft>
                        <a:buNone/>
                      </a:pPr>
                      <a:r>
                        <a:rPr lang="en" sz="2400" b="1" dirty="0">
                          <a:latin typeface="+mn-lt"/>
                        </a:rPr>
                        <a:t>TREITHS </a:t>
                      </a:r>
                      <a:endParaRPr sz="2400" b="1" dirty="0">
                        <a:solidFill>
                          <a:srgbClr val="FF0000"/>
                        </a:solidFill>
                        <a:latin typeface="+mn-lt"/>
                      </a:endParaRPr>
                    </a:p>
                    <a:p>
                      <a:pPr marL="457200" lvl="0" indent="-317500" algn="l" rtl="0">
                        <a:spcBef>
                          <a:spcPts val="0"/>
                        </a:spcBef>
                        <a:spcAft>
                          <a:spcPts val="0"/>
                        </a:spcAft>
                        <a:buSzPts val="1400"/>
                        <a:buChar char="-"/>
                      </a:pPr>
                      <a:endParaRPr sz="2400" dirty="0">
                        <a:latin typeface="+mn-lt"/>
                      </a:endParaRPr>
                    </a:p>
                    <a:p>
                      <a:pPr marL="457200" lvl="0" indent="-317500" algn="l" rtl="0">
                        <a:spcBef>
                          <a:spcPts val="0"/>
                        </a:spcBef>
                        <a:spcAft>
                          <a:spcPts val="0"/>
                        </a:spcAft>
                        <a:buSzPts val="1400"/>
                        <a:buChar char="-"/>
                      </a:pPr>
                      <a:endParaRPr sz="2400" dirty="0">
                        <a:latin typeface="+mn-lt"/>
                      </a:endParaRPr>
                    </a:p>
                  </a:txBody>
                  <a:tcPr marL="121900" marR="121900" marT="121900" marB="121900"/>
                </a:tc>
                <a:extLst>
                  <a:ext uri="{0D108BD9-81ED-4DB2-BD59-A6C34878D82A}">
                    <a16:rowId xmlns:a16="http://schemas.microsoft.com/office/drawing/2014/main" val="10001"/>
                  </a:ext>
                </a:extLst>
              </a:tr>
            </a:tbl>
          </a:graphicData>
        </a:graphic>
      </p:graphicFrame>
      <p:sp>
        <p:nvSpPr>
          <p:cNvPr id="68" name="Google Shape;68;p15"/>
          <p:cNvSpPr txBox="1">
            <a:spLocks noGrp="1"/>
          </p:cNvSpPr>
          <p:nvPr>
            <p:ph type="title"/>
          </p:nvPr>
        </p:nvSpPr>
        <p:spPr>
          <a:xfrm>
            <a:off x="415600" y="4781633"/>
            <a:ext cx="11360800" cy="763600"/>
          </a:xfrm>
          <a:prstGeom prst="rect">
            <a:avLst/>
          </a:prstGeom>
        </p:spPr>
        <p:txBody>
          <a:bodyPr spcFirstLastPara="1" vert="horz" wrap="square" lIns="121900" tIns="121900" rIns="121900" bIns="121900" rtlCol="0" anchor="t" anchorCtr="0">
            <a:normAutofit/>
          </a:bodyPr>
          <a:lstStyle/>
          <a:p>
            <a:pPr algn="ctr"/>
            <a:r>
              <a:rPr lang="en" sz="2500" dirty="0">
                <a:latin typeface="+mn-lt"/>
              </a:rPr>
              <a:t>Additional questions by the trainer for clarification</a:t>
            </a:r>
            <a:endParaRPr sz="2500" dirty="0">
              <a:latin typeface="+mn-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945687" y="1154833"/>
            <a:ext cx="11360800" cy="763600"/>
          </a:xfrm>
          <a:prstGeom prst="rect">
            <a:avLst/>
          </a:prstGeom>
        </p:spPr>
        <p:txBody>
          <a:bodyPr spcFirstLastPara="1" vert="horz" wrap="square" lIns="121900" tIns="121900" rIns="121900" bIns="121900" rtlCol="0" anchor="t" anchorCtr="0">
            <a:normAutofit fontScale="90000"/>
          </a:bodyPr>
          <a:lstStyle/>
          <a:p>
            <a:r>
              <a:rPr lang="en" b="1" dirty="0">
                <a:latin typeface="+mn-lt"/>
              </a:rPr>
              <a:t>II - pillar of questions (one by one)</a:t>
            </a:r>
            <a:endParaRPr b="1" dirty="0">
              <a:latin typeface="+mn-lt"/>
            </a:endParaRPr>
          </a:p>
        </p:txBody>
      </p:sp>
      <p:sp>
        <p:nvSpPr>
          <p:cNvPr id="74" name="Google Shape;74;p16"/>
          <p:cNvSpPr txBox="1">
            <a:spLocks noGrp="1"/>
          </p:cNvSpPr>
          <p:nvPr>
            <p:ph type="body" idx="1"/>
          </p:nvPr>
        </p:nvSpPr>
        <p:spPr>
          <a:xfrm>
            <a:off x="309583" y="1748668"/>
            <a:ext cx="11360800" cy="4555200"/>
          </a:xfrm>
          <a:prstGeom prst="rect">
            <a:avLst/>
          </a:prstGeom>
        </p:spPr>
        <p:txBody>
          <a:bodyPr spcFirstLastPara="1" vert="horz" wrap="square" lIns="121900" tIns="121900" rIns="121900" bIns="121900" rtlCol="0" anchor="t" anchorCtr="0">
            <a:noAutofit/>
          </a:bodyPr>
          <a:lstStyle/>
          <a:p>
            <a:pPr indent="0" algn="just">
              <a:buNone/>
            </a:pPr>
            <a:r>
              <a:rPr lang="en" sz="2400" dirty="0"/>
              <a:t>Write down what are the most relevant news that you remember that were published and activities happened in the last year concerning our Planet, green entrepreneurship, youth etc.:</a:t>
            </a:r>
            <a:endParaRPr sz="2400" dirty="0"/>
          </a:p>
          <a:p>
            <a:pPr indent="0">
              <a:spcBef>
                <a:spcPts val="1600"/>
              </a:spcBef>
              <a:buNone/>
            </a:pPr>
            <a:r>
              <a:rPr lang="en" sz="2400" dirty="0"/>
              <a:t>ON GLOBAL LEVEL?</a:t>
            </a:r>
            <a:endParaRPr sz="2400" dirty="0"/>
          </a:p>
          <a:p>
            <a:pPr indent="0">
              <a:spcBef>
                <a:spcPts val="1600"/>
              </a:spcBef>
              <a:buNone/>
            </a:pPr>
            <a:r>
              <a:rPr lang="en" sz="2400" dirty="0"/>
              <a:t>(answers)</a:t>
            </a:r>
            <a:endParaRPr sz="2400" dirty="0"/>
          </a:p>
          <a:p>
            <a:pPr indent="0">
              <a:spcBef>
                <a:spcPts val="1600"/>
              </a:spcBef>
              <a:buNone/>
            </a:pPr>
            <a:r>
              <a:rPr lang="en" sz="2400" dirty="0"/>
              <a:t>ON NATIONAL LEVEL?</a:t>
            </a:r>
            <a:endParaRPr sz="2400" dirty="0"/>
          </a:p>
          <a:p>
            <a:pPr indent="0">
              <a:spcBef>
                <a:spcPts val="1600"/>
              </a:spcBef>
              <a:buNone/>
            </a:pPr>
            <a:r>
              <a:rPr lang="en" sz="2400" dirty="0"/>
              <a:t>(answers)</a:t>
            </a:r>
            <a:endParaRPr sz="2400" dirty="0"/>
          </a:p>
          <a:p>
            <a:pPr indent="0">
              <a:spcBef>
                <a:spcPts val="1600"/>
              </a:spcBef>
              <a:buNone/>
            </a:pPr>
            <a:r>
              <a:rPr lang="en" sz="2400" dirty="0"/>
              <a:t>ON YOUR FAMILY AND PERSONAL LEVEL? </a:t>
            </a:r>
            <a:endParaRPr sz="2400" dirty="0"/>
          </a:p>
          <a:p>
            <a:pPr indent="0">
              <a:spcBef>
                <a:spcPts val="1600"/>
              </a:spcBef>
              <a:spcAft>
                <a:spcPts val="1600"/>
              </a:spcAft>
              <a:buNone/>
            </a:pPr>
            <a:r>
              <a:rPr lang="en" sz="2400" dirty="0"/>
              <a:t>(answers)</a:t>
            </a:r>
            <a:endParaRP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rmAutofit fontScale="90000"/>
          </a:bodyPr>
          <a:lstStyle/>
          <a:p>
            <a:endParaRPr dirty="0"/>
          </a:p>
          <a:p>
            <a:br>
              <a:rPr lang="en" dirty="0"/>
            </a:br>
            <a:br>
              <a:rPr lang="en" dirty="0"/>
            </a:br>
            <a:r>
              <a:rPr lang="en" sz="3300" dirty="0">
                <a:latin typeface="+mn-lt"/>
              </a:rPr>
              <a:t>TO WHICH EXTENT COULD I / WE AFFECT THOSE NEWS / ACTIVITIES?  (short group discussion led by questions and subquestions by the trainer to find out more in-depth answers)</a:t>
            </a:r>
            <a:endParaRPr sz="3300" dirty="0">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body" idx="1"/>
          </p:nvPr>
        </p:nvSpPr>
        <p:spPr>
          <a:xfrm>
            <a:off x="600967" y="640767"/>
            <a:ext cx="11360800" cy="4555200"/>
          </a:xfrm>
          <a:prstGeom prst="rect">
            <a:avLst/>
          </a:prstGeom>
        </p:spPr>
        <p:txBody>
          <a:bodyPr spcFirstLastPara="1" vert="horz" wrap="square" lIns="121900" tIns="121900" rIns="121900" bIns="121900" rtlCol="0" anchor="t" anchorCtr="0">
            <a:normAutofit/>
          </a:bodyPr>
          <a:lstStyle/>
          <a:p>
            <a:pPr marL="0" indent="0" algn="just">
              <a:buNone/>
            </a:pPr>
            <a:endParaRPr dirty="0"/>
          </a:p>
          <a:p>
            <a:pPr indent="0">
              <a:spcBef>
                <a:spcPts val="1600"/>
              </a:spcBef>
              <a:buNone/>
            </a:pPr>
            <a:r>
              <a:rPr lang="en" dirty="0"/>
              <a:t>After the short discussion, please each of you individually answer these questions in written form (one by one):</a:t>
            </a:r>
            <a:endParaRPr dirty="0"/>
          </a:p>
          <a:p>
            <a:pPr marL="1219170" indent="0">
              <a:spcBef>
                <a:spcPts val="1600"/>
              </a:spcBef>
              <a:buNone/>
            </a:pPr>
            <a:endParaRPr dirty="0"/>
          </a:p>
          <a:p>
            <a:pPr>
              <a:spcBef>
                <a:spcPts val="1600"/>
              </a:spcBef>
              <a:buChar char="-"/>
            </a:pPr>
            <a:r>
              <a:rPr lang="en" dirty="0"/>
              <a:t>Who is my idol and why?</a:t>
            </a:r>
            <a:endParaRPr dirty="0"/>
          </a:p>
          <a:p>
            <a:pPr>
              <a:buChar char="-"/>
            </a:pPr>
            <a:r>
              <a:rPr lang="en" dirty="0"/>
              <a:t>How could she/he think about the news and activities that I explained few minutes ago? (our Planet, green entrepreneurship, youth)?</a:t>
            </a:r>
            <a:endParaRPr dirty="0"/>
          </a:p>
          <a:p>
            <a:pPr>
              <a:buChar char="-"/>
            </a:pPr>
            <a:r>
              <a:rPr lang="en" dirty="0"/>
              <a:t>How does she/he act towards those news and activities in my opinion? </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9"/>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rmAutofit fontScale="90000"/>
          </a:bodyPr>
          <a:lstStyle/>
          <a:p>
            <a:endParaRPr dirty="0"/>
          </a:p>
          <a:p>
            <a:endParaRPr dirty="0"/>
          </a:p>
          <a:p>
            <a:r>
              <a:rPr lang="en-US" sz="2800" dirty="0">
                <a:latin typeface="+mn-lt"/>
              </a:rPr>
              <a:t>TO WHICH EXTENT COULD I / WE AFFECT THOSE NEWS / ACTIVITIES?  </a:t>
            </a:r>
            <a:br>
              <a:rPr lang="en-US" sz="2800" dirty="0">
                <a:latin typeface="+mn-lt"/>
              </a:rPr>
            </a:br>
            <a:br>
              <a:rPr lang="en-US" sz="2800" dirty="0">
                <a:latin typeface="+mn-lt"/>
              </a:rPr>
            </a:br>
            <a:br>
              <a:rPr lang="en-US" sz="2800" dirty="0">
                <a:latin typeface="+mn-lt"/>
              </a:rPr>
            </a:br>
            <a:r>
              <a:rPr lang="en-US" sz="2800" dirty="0">
                <a:latin typeface="+mn-lt"/>
              </a:rPr>
              <a:t>(again short open group discussion and find out if there some changes in the level of impact in comparison with the answers given few minutes ago. If yes, ask participants what are the main reasons for those new answers? Could we act as our idols in a daily basis and to which level?)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0"/>
          <p:cNvSpPr txBox="1">
            <a:spLocks noGrp="1"/>
          </p:cNvSpPr>
          <p:nvPr>
            <p:ph type="title"/>
          </p:nvPr>
        </p:nvSpPr>
        <p:spPr>
          <a:xfrm>
            <a:off x="725182" y="1382633"/>
            <a:ext cx="11360800" cy="763600"/>
          </a:xfrm>
          <a:prstGeom prst="rect">
            <a:avLst/>
          </a:prstGeom>
        </p:spPr>
        <p:txBody>
          <a:bodyPr spcFirstLastPara="1" vert="horz" wrap="square" lIns="121900" tIns="121900" rIns="121900" bIns="121900" rtlCol="0" anchor="t" anchorCtr="0">
            <a:normAutofit/>
          </a:bodyPr>
          <a:lstStyle/>
          <a:p>
            <a:r>
              <a:rPr lang="en" sz="3000" b="1" dirty="0">
                <a:latin typeface="+mn-lt"/>
              </a:rPr>
              <a:t>III - pillar of questions</a:t>
            </a:r>
            <a:endParaRPr sz="3000" b="1" dirty="0">
              <a:latin typeface="+mn-lt"/>
            </a:endParaRPr>
          </a:p>
        </p:txBody>
      </p:sp>
      <p:sp>
        <p:nvSpPr>
          <p:cNvPr id="95" name="Google Shape;95;p20"/>
          <p:cNvSpPr txBox="1">
            <a:spLocks noGrp="1"/>
          </p:cNvSpPr>
          <p:nvPr>
            <p:ph type="body" idx="1"/>
          </p:nvPr>
        </p:nvSpPr>
        <p:spPr>
          <a:xfrm>
            <a:off x="415600" y="2146233"/>
            <a:ext cx="11360800" cy="4555200"/>
          </a:xfrm>
          <a:prstGeom prst="rect">
            <a:avLst/>
          </a:prstGeom>
        </p:spPr>
        <p:txBody>
          <a:bodyPr spcFirstLastPara="1" vert="horz" wrap="square" lIns="121900" tIns="121900" rIns="121900" bIns="121900" rtlCol="0" anchor="t" anchorCtr="0">
            <a:normAutofit/>
          </a:bodyPr>
          <a:lstStyle/>
          <a:p>
            <a:pPr marL="0" indent="0">
              <a:buNone/>
            </a:pPr>
            <a:r>
              <a:rPr lang="en" sz="2300" dirty="0"/>
              <a:t>What are my core values? </a:t>
            </a:r>
            <a:endParaRPr sz="2300" dirty="0"/>
          </a:p>
          <a:p>
            <a:pPr>
              <a:spcBef>
                <a:spcPts val="1600"/>
              </a:spcBef>
              <a:buChar char="-"/>
            </a:pPr>
            <a:r>
              <a:rPr lang="en" sz="2300" u="sng" dirty="0">
                <a:solidFill>
                  <a:schemeClr val="hlink"/>
                </a:solidFill>
                <a:hlinkClick r:id="rId3"/>
              </a:rPr>
              <a:t>https://www.indeed.com/career-advice/career-development/discover-core-values</a:t>
            </a:r>
            <a:r>
              <a:rPr lang="en" sz="2300" dirty="0"/>
              <a:t> (read them carefully)</a:t>
            </a:r>
            <a:endParaRPr sz="2300" dirty="0"/>
          </a:p>
          <a:p>
            <a:pPr>
              <a:buAutoNum type="arabicPeriod"/>
            </a:pPr>
            <a:r>
              <a:rPr lang="en" sz="2300" dirty="0"/>
              <a:t>Let’s choose 15 that fit mostly to yourself (individually) </a:t>
            </a:r>
            <a:endParaRPr sz="2300" dirty="0"/>
          </a:p>
          <a:p>
            <a:pPr>
              <a:buAutoNum type="arabicPeriod"/>
            </a:pPr>
            <a:r>
              <a:rPr lang="en" sz="2300" dirty="0"/>
              <a:t>Let’s choose 10 out of those 15</a:t>
            </a:r>
            <a:endParaRPr sz="2300" dirty="0"/>
          </a:p>
          <a:p>
            <a:pPr>
              <a:buAutoNum type="arabicPeriod"/>
            </a:pPr>
            <a:r>
              <a:rPr lang="en" sz="2300" dirty="0"/>
              <a:t>Let’s choose 5 out of those 10</a:t>
            </a:r>
            <a:endParaRPr sz="2300" dirty="0"/>
          </a:p>
          <a:p>
            <a:pPr>
              <a:buAutoNum type="arabicPeriod"/>
            </a:pPr>
            <a:r>
              <a:rPr lang="en" sz="2300" dirty="0"/>
              <a:t>Compare the top 5 core values of each member of a team to each other</a:t>
            </a:r>
            <a:endParaRPr sz="2300" dirty="0"/>
          </a:p>
          <a:p>
            <a:pPr>
              <a:buAutoNum type="arabicPeriod"/>
            </a:pPr>
            <a:r>
              <a:rPr lang="en" sz="2300" dirty="0"/>
              <a:t>Did we agree previously in our team what will be the top 5 core values of our green business? To which extent they match with our members’ core values? Which value(s) do we need in our team in order to complete our business values? </a:t>
            </a:r>
            <a:endParaRPr sz="23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665</Words>
  <Application>Microsoft Office PowerPoint</Application>
  <PresentationFormat>Widescreen</PresentationFormat>
  <Paragraphs>71</Paragraphs>
  <Slides>10</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Montserrat</vt:lpstr>
      <vt:lpstr>Raleway ExtraBold</vt:lpstr>
      <vt:lpstr>Office Theme</vt:lpstr>
      <vt:lpstr>PowerPoint Presentation</vt:lpstr>
      <vt:lpstr>PowerPoint Presentation</vt:lpstr>
      <vt:lpstr>I - pillar of questions (one by one) - MATRIX</vt:lpstr>
      <vt:lpstr>Let’s organize the previous answers in this table:</vt:lpstr>
      <vt:lpstr>II - pillar of questions (one by one)</vt:lpstr>
      <vt:lpstr>   TO WHICH EXTENT COULD I / WE AFFECT THOSE NEWS / ACTIVITIES?  (short group discussion led by questions and subquestions by the trainer to find out more in-depth answers)</vt:lpstr>
      <vt:lpstr>PowerPoint Presentation</vt:lpstr>
      <vt:lpstr>  TO WHICH EXTENT COULD I / WE AFFECT THOSE NEWS / ACTIVITIES?     (again short open group discussion and find out if there some changes in the level of impact in comparison with the answers given few minutes ago. If yes, ask participants what are the main reasons for those new answers? Could we act as our idols in a daily basis and to which level?)</vt:lpstr>
      <vt:lpstr>III - pillar of questions</vt:lpstr>
      <vt:lpstr>IV - pillar of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Alexandar Todov</dc:creator>
  <cp:lastModifiedBy>Dejan Zafirovski</cp:lastModifiedBy>
  <cp:revision>25</cp:revision>
  <dcterms:created xsi:type="dcterms:W3CDTF">2021-06-26T00:11:23Z</dcterms:created>
  <dcterms:modified xsi:type="dcterms:W3CDTF">2021-09-25T04:35:05Z</dcterms:modified>
</cp:coreProperties>
</file>