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0" r:id="rId3"/>
    <p:sldId id="299" r:id="rId4"/>
    <p:sldId id="285" r:id="rId5"/>
    <p:sldId id="289" r:id="rId6"/>
    <p:sldId id="291" r:id="rId7"/>
    <p:sldId id="292" r:id="rId8"/>
    <p:sldId id="293" r:id="rId9"/>
    <p:sldId id="294" r:id="rId10"/>
    <p:sldId id="29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8200"/>
    <a:srgbClr val="3AB4EB"/>
    <a:srgbClr val="B1DC52"/>
    <a:srgbClr val="FEC13C"/>
    <a:srgbClr val="DA7171"/>
    <a:srgbClr val="AAD84A"/>
    <a:srgbClr val="C4E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965CF-FE5B-42ED-9652-980228FA7A09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06A67-EA04-4F0F-AF3A-C4D47A76D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9211A9-62CE-4F42-A279-3ACFAD9DAC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722D86-4D37-4C09-B3B7-6498D5CDDE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/>
              <a:t>Line spacing + Page numbers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2551A-3818-4987-83BE-721EEB4E5AE8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341DD1-ADB7-4109-81A2-F00DA3C21A82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203-F8FB-4D34-827B-23768A396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910AE-6F07-4052-B13D-5226B5B32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D84ED-61A6-4EFB-89D8-67583F5E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FF579-4EF4-413D-BE15-5D84EF1D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409B1-364B-4C0A-B9BD-0FF87AD1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DAF3-C523-4A93-94D6-2BD3A543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728FC-DA4D-4CD3-9698-3F3D198C6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1D0EB-CD46-4130-8DEC-4DE444DF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3AA31-00FF-499A-8415-8EF2FE5D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5E97-F02B-41FF-879E-14AA74D0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DFCB2-BD41-4AEF-BBC8-60031010B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29FA7-5113-4394-88BF-2DA110F2D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C9B1-41A1-4387-8CDF-9101F30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FBD09-B4FE-4D78-A5FB-59A1810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36B64-D13A-4C02-93B9-AC1E4E14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D73169-289D-45EB-8970-563F606C31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CE2A7E-5B2B-4CC0-B280-03ED0D123E47}" type="datetime1">
              <a:rPr lang="en-US"/>
              <a:pPr lvl="0"/>
              <a:t>9/25/2021</a:t>
            </a:fld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8D85A78-7211-43C3-82A7-2A282CC714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C3B907-00D7-4001-AC01-7B2A14475C9D}" type="slidenum"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83428C-A33A-49AC-96E4-7D449E0E5722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54077" y="1625602"/>
            <a:ext cx="10499726" cy="486092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D8DB4E9-171B-4124-BCF5-0F82163F83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4077" y="122236"/>
            <a:ext cx="10499726" cy="1355726"/>
          </a:xfrm>
        </p:spPr>
        <p:txBody>
          <a:bodyPr anchorCtr="1"/>
          <a:lstStyle>
            <a:lvl1pPr algn="ctr">
              <a:defRPr>
                <a:solidFill>
                  <a:srgbClr val="5B6A5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1680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734585E-A21E-453E-87E8-63539EB227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4F88AF05-71BF-444F-B573-E78590A26B94}" type="datetime1">
              <a:rPr lang="en-US"/>
              <a:pPr lvl="0"/>
              <a:t>9/25/2021</a:t>
            </a:fld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D6CCB99-10F0-4A08-86D3-7C31AC2C9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EA9B398-8E4F-48AA-966D-7BF4BC07A02B}" type="slidenum"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C85356F-0E14-42BC-A5E0-B6B11D0F15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6825" y="573502"/>
            <a:ext cx="10156826" cy="1369588"/>
          </a:xfrm>
        </p:spPr>
        <p:txBody>
          <a:bodyPr>
            <a:noAutofit/>
          </a:bodyPr>
          <a:lstStyle>
            <a:lvl1pPr>
              <a:defRPr sz="7200">
                <a:solidFill>
                  <a:srgbClr val="5B6A5E"/>
                </a:solidFill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DB1E9E6-4BBF-4826-A059-0F17DD75320F}"/>
              </a:ext>
            </a:extLst>
          </p:cNvPr>
          <p:cNvCxnSpPr/>
          <p:nvPr/>
        </p:nvCxnSpPr>
        <p:spPr>
          <a:xfrm>
            <a:off x="1028700" y="457209"/>
            <a:ext cx="1142999" cy="0"/>
          </a:xfrm>
          <a:prstGeom prst="straightConnector1">
            <a:avLst/>
          </a:prstGeom>
          <a:noFill/>
          <a:ln w="15873" cap="flat">
            <a:solidFill>
              <a:srgbClr val="5B6A5E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106374668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05A4-AC9E-4C7B-AFB7-4B2BF8A0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84841-C866-4F87-AE6E-56579EE3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0008-960F-4072-92FD-0271BD22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8B1E-1690-415A-A856-FC6303A1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451A-7A98-48CD-B19C-C5B87D2D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9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22C0-285E-415D-8887-3350256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6797E-48CF-4DC4-A988-7ADF88D6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3B034-359F-4BC4-B1B1-AF8E972C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BA720-8F5A-4A1F-8CBA-CE8080E2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4FB1-9CEF-4DD1-941B-34FD1F8D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3C21-2B4E-4D93-BDB1-D6D040D6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9A2D-7C08-45EF-A756-08CAC502E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98592-DEF9-4ACB-BDBB-D861861C8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217C5-5A66-4373-809A-03F6BF36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5EAD8-163B-4676-9E33-77AE893E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5D78-EB6C-4509-91F2-3D84ED76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AF926-2342-4F92-912D-B46D5565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9E021-576B-408D-99AB-9B4153A1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B6E-82D2-4BE6-B930-64A66477F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ED466-5BBB-455C-9F06-4E154EEF8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9742F-98D5-497B-8FB6-6DB87B93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8A472-39B1-4709-BB36-18CDF4BD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5FD0A0-6BC3-48DF-91A8-F549B3D0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9782F-E436-4DA4-8127-FE22CAE1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6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47B3-A3A1-4431-8C8A-71141B30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EDF8CC-1CBF-487A-86B9-E24638CB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0DEBB-714F-49B7-9A97-8C63FDE3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5F6A2-56E7-43B1-8B37-5585002D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4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90AED-2299-4F2A-8B74-BAF463BF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5A83E6-EB69-4C87-A294-5EBF02A2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91496-D58D-46A4-8CBC-148676A1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4589-75BA-4BCB-BA37-0C8148AB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A438-48C7-4BE5-B4F8-A273270A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0AF38-EB94-49AA-ACD5-8AEA793A6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046A1-6B4F-4BB4-A2CC-F2FF8333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F038A-3C43-4C97-891F-6687B831D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11B84-A8EB-476E-914C-ED6C206C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5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7ED8-AA04-46A2-97ED-D2BD709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D669F-9C21-4758-9807-0B1C67F7F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544D-DA8F-4CCE-9FDC-12DB5A28D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CDDF0-415A-45BB-8448-6E6A6DD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256D2-77D4-4911-93A3-7DAF95EC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DE05B-F806-400F-974B-E04F6924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8483C-A748-4E3D-8B74-B0D11DB5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D31E-7305-4EBC-A125-74CA82274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4AAD-556C-416E-BEC0-6C2CF22D5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39CE-CED6-410D-ADE7-BDF7AB6257EC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F656-6529-4540-81BF-1B27A8C08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F486-8284-4561-91B6-3219EC14A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DFDF-FA6A-4247-8377-9C661527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DAFC51-8729-4210-9D78-4949CE5C9A17}"/>
              </a:ext>
            </a:extLst>
          </p:cNvPr>
          <p:cNvSpPr txBox="1"/>
          <p:nvPr/>
        </p:nvSpPr>
        <p:spPr>
          <a:xfrm>
            <a:off x="769678" y="1313289"/>
            <a:ext cx="96260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222222"/>
                </a:solidFill>
                <a:effectLst/>
              </a:rPr>
              <a:t>Module</a:t>
            </a:r>
            <a:r>
              <a:rPr lang="en-US" sz="4000" b="1" dirty="0">
                <a:solidFill>
                  <a:srgbClr val="222222"/>
                </a:solidFill>
              </a:rPr>
              <a:t>: </a:t>
            </a:r>
            <a:r>
              <a:rPr lang="en-US" sz="4000" b="1" i="0" dirty="0">
                <a:solidFill>
                  <a:srgbClr val="222222"/>
                </a:solidFill>
                <a:effectLst/>
              </a:rPr>
              <a:t>Social entrepreneurship and social enterprises (including green entrepreneurship)</a:t>
            </a:r>
          </a:p>
          <a:p>
            <a:pPr algn="l"/>
            <a:endParaRPr lang="ru-RU" sz="4000" b="0" i="0" dirty="0">
              <a:solidFill>
                <a:srgbClr val="222222"/>
              </a:solidFill>
              <a:effectLst/>
              <a:latin typeface="Raleway ExtraBold" panose="020B09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3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33096E28-7059-4135-9346-CD9BD1C48A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46188" y="851782"/>
            <a:ext cx="6594186" cy="1625208"/>
          </a:xfrm>
        </p:spPr>
        <p:txBody>
          <a:bodyPr anchorCtr="0">
            <a:normAutofit/>
          </a:bodyPr>
          <a:lstStyle/>
          <a:p>
            <a:pPr lvl="0"/>
            <a:r>
              <a:rPr lang="en-US" sz="3000" b="1" dirty="0">
                <a:solidFill>
                  <a:schemeClr val="tx1"/>
                </a:solidFill>
                <a:latin typeface="+mn-lt"/>
              </a:rPr>
              <a:t>Business plan:</a:t>
            </a:r>
          </a:p>
        </p:txBody>
      </p:sp>
      <p:pic>
        <p:nvPicPr>
          <p:cNvPr id="4" name="Picture 6" descr="Graph on document with pen">
            <a:extLst>
              <a:ext uri="{FF2B5EF4-FFF2-40B4-BE49-F238E27FC236}">
                <a16:creationId xmlns:a16="http://schemas.microsoft.com/office/drawing/2014/main" id="{173F3F2F-D301-404A-9CA4-1B299856A1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8" r="1" b="13149"/>
          <a:stretch>
            <a:fillRect/>
          </a:stretch>
        </p:blipFill>
        <p:spPr>
          <a:xfrm>
            <a:off x="648456" y="1970822"/>
            <a:ext cx="6144690" cy="3552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7D93DC68-046A-417F-BE57-88D2A061E111}"/>
              </a:ext>
            </a:extLst>
          </p:cNvPr>
          <p:cNvSpPr txBox="1"/>
          <p:nvPr/>
        </p:nvSpPr>
        <p:spPr>
          <a:xfrm>
            <a:off x="8029318" y="6535152"/>
            <a:ext cx="2154143" cy="274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53EDC5-FC35-48CB-87D2-215890F80315}" type="datetime1">
              <a:rPr lang="en-US" sz="105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050" b="0" i="0" u="none" strike="noStrike" kern="1200" cap="none" spc="0" baseline="0">
              <a:solidFill>
                <a:srgbClr val="7F7F7F"/>
              </a:solidFill>
              <a:uFillTx/>
              <a:latin typeface="Calibri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EF234A98-B488-4549-98CE-613454054502}"/>
              </a:ext>
            </a:extLst>
          </p:cNvPr>
          <p:cNvSpPr txBox="1"/>
          <p:nvPr/>
        </p:nvSpPr>
        <p:spPr>
          <a:xfrm>
            <a:off x="10480386" y="6535152"/>
            <a:ext cx="973671" cy="274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DF8C20F-FA9C-4199-99B4-C54200EC186B}" type="slidenum">
              <a:rPr lang="en-US" sz="105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</a:rPr>
              <a:t>10</a:t>
            </a:fld>
            <a:endParaRPr lang="en-US" sz="1050" b="0" i="0" u="none" strike="noStrike" kern="1200" cap="none" spc="0" baseline="0">
              <a:solidFill>
                <a:srgbClr val="7F7F7F"/>
              </a:solidFill>
              <a:uFillTx/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360B8B-BC66-4329-A731-7C9C53D76F84}"/>
              </a:ext>
            </a:extLst>
          </p:cNvPr>
          <p:cNvSpPr txBox="1"/>
          <p:nvPr/>
        </p:nvSpPr>
        <p:spPr>
          <a:xfrm>
            <a:off x="7516768" y="1909567"/>
            <a:ext cx="3663755" cy="3901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Who will be my business partners?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How is my enterprise different? 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Who is the desired customer for my product?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How are the costs structured?</a:t>
            </a:r>
          </a:p>
          <a:p>
            <a:pPr marL="342900" lvl="0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500" dirty="0"/>
              <a:t>How to minimize risk factors?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5E12E-7940-4DF4-A2EF-FA6AFE9659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5375" y="966428"/>
            <a:ext cx="10156826" cy="1369588"/>
          </a:xfrm>
        </p:spPr>
        <p:txBody>
          <a:bodyPr/>
          <a:lstStyle/>
          <a:p>
            <a:pPr lvl="0"/>
            <a:r>
              <a:rPr lang="en-US" sz="3000" b="1" dirty="0">
                <a:solidFill>
                  <a:schemeClr val="tx1"/>
                </a:solidFill>
                <a:latin typeface="+mn-lt"/>
              </a:rPr>
              <a:t>Summary:</a:t>
            </a:r>
          </a:p>
        </p:txBody>
      </p:sp>
      <p:graphicFrame>
        <p:nvGraphicFramePr>
          <p:cNvPr id="3" name="Table 23">
            <a:extLst>
              <a:ext uri="{FF2B5EF4-FFF2-40B4-BE49-F238E27FC236}">
                <a16:creationId xmlns:a16="http://schemas.microsoft.com/office/drawing/2014/main" id="{1CE8837C-43BD-49BD-BC9E-EE205BD1F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38576"/>
              </p:ext>
            </p:extLst>
          </p:nvPr>
        </p:nvGraphicFramePr>
        <p:xfrm>
          <a:off x="1171575" y="2336016"/>
          <a:ext cx="10134606" cy="32918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67303">
                  <a:extLst>
                    <a:ext uri="{9D8B030D-6E8A-4147-A177-3AD203B41FA5}">
                      <a16:colId xmlns:a16="http://schemas.microsoft.com/office/drawing/2014/main" val="2540083098"/>
                    </a:ext>
                  </a:extLst>
                </a:gridCol>
                <a:gridCol w="5067303">
                  <a:extLst>
                    <a:ext uri="{9D8B030D-6E8A-4147-A177-3AD203B41FA5}">
                      <a16:colId xmlns:a16="http://schemas.microsoft.com/office/drawing/2014/main" val="3501180699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Our business is making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Our target groups keep coming 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865508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We’re getting our work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We’re leaders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960503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We’re delivering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2000" b="1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cs typeface="Biome Light" pitchFamily="34"/>
                        </a:rPr>
                        <a:t>Our team is growing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451042"/>
                  </a:ext>
                </a:extLst>
              </a:tr>
            </a:tbl>
          </a:graphicData>
        </a:graphic>
      </p:graphicFrame>
      <p:sp>
        <p:nvSpPr>
          <p:cNvPr id="4" name="Date Placeholder 35">
            <a:extLst>
              <a:ext uri="{FF2B5EF4-FFF2-40B4-BE49-F238E27FC236}">
                <a16:creationId xmlns:a16="http://schemas.microsoft.com/office/drawing/2014/main" id="{8976A1E1-28CA-4408-B843-92C16E5CBB51}"/>
              </a:ext>
            </a:extLst>
          </p:cNvPr>
          <p:cNvSpPr txBox="1"/>
          <p:nvPr/>
        </p:nvSpPr>
        <p:spPr>
          <a:xfrm>
            <a:off x="133346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B9284CD-A17D-4CB5-B2D8-29951CE487D8}" type="datetime1">
              <a:rPr lang="en-US" sz="900" b="0" i="0" u="none" strike="noStrike" kern="1200" cap="none" spc="0" baseline="0">
                <a:solidFill>
                  <a:srgbClr val="FFFFFF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Biome Light"/>
            </a:endParaRPr>
          </a:p>
        </p:txBody>
      </p:sp>
      <p:sp>
        <p:nvSpPr>
          <p:cNvPr id="5" name="Slide Number Placeholder 36">
            <a:extLst>
              <a:ext uri="{FF2B5EF4-FFF2-40B4-BE49-F238E27FC236}">
                <a16:creationId xmlns:a16="http://schemas.microsoft.com/office/drawing/2014/main" id="{90373EEB-1E2C-464C-BD30-A49A356E2862}"/>
              </a:ext>
            </a:extLst>
          </p:cNvPr>
          <p:cNvSpPr txBox="1"/>
          <p:nvPr/>
        </p:nvSpPr>
        <p:spPr>
          <a:xfrm>
            <a:off x="9315450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180B613-F809-4F73-967E-1091DA9291D5}" type="slidenum">
              <a:rPr lang="en-US" sz="900" b="0" i="0" u="none" strike="noStrike" kern="1200" cap="none" spc="0" baseline="0">
                <a:solidFill>
                  <a:srgbClr val="FFFFFF"/>
                </a:solidFill>
                <a:uFillTx/>
                <a:latin typeface="Biome Light" pitchFamily="34"/>
                <a:cs typeface="Biome Light" pitchFamily="34"/>
              </a:rPr>
              <a:t>11</a:t>
            </a:fld>
            <a:endParaRPr lang="en-US" sz="900" b="0" i="0" u="none" strike="noStrike" kern="1200" cap="none" spc="0" baseline="0">
              <a:solidFill>
                <a:srgbClr val="FFFFFF"/>
              </a:solidFill>
              <a:uFillTx/>
              <a:latin typeface="Biome Light" pitchFamily="34"/>
              <a:cs typeface="Biome Light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532B-2797-424B-AAE6-8291B63E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7661" y="1279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+mn-lt"/>
              </a:rPr>
              <a:t>Steps for creating a social enterprise</a:t>
            </a:r>
            <a:endParaRPr lang="en-US" sz="3500" dirty="0">
              <a:latin typeface="+mn-lt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8EBF095-F098-4DAE-A3F6-4A3679E5F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2915" y="2605088"/>
            <a:ext cx="3239121" cy="323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E6F17-B0BB-4415-864E-7A484A597899}"/>
              </a:ext>
            </a:extLst>
          </p:cNvPr>
          <p:cNvSpPr txBox="1"/>
          <p:nvPr/>
        </p:nvSpPr>
        <p:spPr>
          <a:xfrm>
            <a:off x="133346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C59BB3-3386-4D0B-A35B-1629E898D4ED}" type="datetime1">
              <a:rPr lang="en-US" sz="900" b="0" i="0" u="none" strike="noStrike" kern="1200" cap="none" spc="0" baseline="0">
                <a:solidFill>
                  <a:srgbClr val="898989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900" b="0" i="0" u="none" strike="noStrike" kern="1200" cap="none" spc="0" baseline="0">
              <a:solidFill>
                <a:srgbClr val="898989"/>
              </a:solidFill>
              <a:uFillTx/>
              <a:latin typeface="Biome Ligh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919FCC-C46E-4089-80C7-E09C6B44576D}"/>
              </a:ext>
            </a:extLst>
          </p:cNvPr>
          <p:cNvSpPr txBox="1"/>
          <p:nvPr/>
        </p:nvSpPr>
        <p:spPr>
          <a:xfrm>
            <a:off x="9315450" y="6486982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8FE25F-2F40-4F3E-9395-558BD0DC97C9}" type="slidenum">
              <a:rPr lang="en-US" sz="900" b="0" i="0" u="none" strike="noStrike" kern="1200" cap="none" spc="0" baseline="0">
                <a:solidFill>
                  <a:srgbClr val="898989"/>
                </a:solidFill>
                <a:uFillTx/>
                <a:latin typeface="Biome Light" pitchFamily="34"/>
                <a:cs typeface="Biome Light" pitchFamily="34"/>
              </a:rPr>
              <a:t>3</a:t>
            </a:fld>
            <a:endParaRPr lang="en-US" sz="900" b="0" i="0" u="none" strike="noStrike" kern="1200" cap="none" spc="0" baseline="0">
              <a:solidFill>
                <a:srgbClr val="898989"/>
              </a:solidFill>
              <a:uFillTx/>
              <a:latin typeface="Biome Light" pitchFamily="34"/>
              <a:cs typeface="Biome Light" pitchFamily="34"/>
            </a:endParaRPr>
          </a:p>
        </p:txBody>
      </p:sp>
      <p:pic>
        <p:nvPicPr>
          <p:cNvPr id="4" name="Picture Placeholder 7" descr="Text&#10;&#10;Description automatically generated">
            <a:extLst>
              <a:ext uri="{FF2B5EF4-FFF2-40B4-BE49-F238E27FC236}">
                <a16:creationId xmlns:a16="http://schemas.microsoft.com/office/drawing/2014/main" id="{A2E7B711-BCC2-467D-8042-225181890942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/>
          <a:stretch>
            <a:fillRect/>
          </a:stretch>
        </p:blipFill>
        <p:spPr>
          <a:xfrm>
            <a:off x="3760842" y="2041358"/>
            <a:ext cx="5714462" cy="3542964"/>
          </a:xfr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0E1A05ED-AB8A-4930-BC32-79781FE925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04946" y="824601"/>
            <a:ext cx="10499726" cy="1355726"/>
          </a:xfrm>
        </p:spPr>
        <p:txBody>
          <a:bodyPr/>
          <a:lstStyle/>
          <a:p>
            <a:pPr lvl="0"/>
            <a:br>
              <a:rPr lang="en-US" sz="3600" b="1" dirty="0"/>
            </a:br>
            <a:r>
              <a:rPr lang="en-US" sz="3000" b="1" dirty="0">
                <a:solidFill>
                  <a:schemeClr val="tx1"/>
                </a:solidFill>
                <a:latin typeface="+mn-lt"/>
              </a:rPr>
              <a:t>Questions to take into consideration: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">
            <a:extLst>
              <a:ext uri="{FF2B5EF4-FFF2-40B4-BE49-F238E27FC236}">
                <a16:creationId xmlns:a16="http://schemas.microsoft.com/office/drawing/2014/main" id="{1B1F6910-6AFA-4313-B0E9-A2DE2F6A65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02113" y="1055300"/>
            <a:ext cx="9440329" cy="1325559"/>
          </a:xfrm>
        </p:spPr>
        <p:txBody>
          <a:bodyPr>
            <a:noAutofit/>
          </a:bodyPr>
          <a:lstStyle/>
          <a:p>
            <a:pPr lvl="0"/>
            <a:r>
              <a:rPr lang="en-US" sz="3000" b="1" dirty="0">
                <a:solidFill>
                  <a:srgbClr val="000000"/>
                </a:solidFill>
                <a:latin typeface="+mn-lt"/>
              </a:rPr>
              <a:t>1. Identify a problem-offer a solution</a:t>
            </a:r>
            <a:br>
              <a:rPr lang="en-US" sz="3000" b="1" dirty="0">
                <a:solidFill>
                  <a:srgbClr val="000000"/>
                </a:solidFill>
                <a:latin typeface="+mn-lt"/>
              </a:rPr>
            </a:br>
            <a:br>
              <a:rPr lang="en-US" sz="3000" b="1" dirty="0">
                <a:solidFill>
                  <a:srgbClr val="000000"/>
                </a:solidFill>
                <a:latin typeface="+mn-lt"/>
              </a:rPr>
            </a:br>
            <a:endParaRPr lang="en-US" sz="30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7">
            <a:extLst>
              <a:ext uri="{FF2B5EF4-FFF2-40B4-BE49-F238E27FC236}">
                <a16:creationId xmlns:a16="http://schemas.microsoft.com/office/drawing/2014/main" id="{0BCB2F68-098E-4AB8-825F-D347792574A2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B6B365-9D5E-4778-8355-F6349BD09703}" type="datetime1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Biome Light"/>
            </a:endParaRP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3E50C9CE-8237-49DA-BC1E-B1573CD0D3F6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8FEF02F-F4E4-42AC-95B3-F1B5E2CDDB75}" type="slidenum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Biome Light"/>
              </a:rPr>
              <a:t>4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Biome Light"/>
            </a:endParaRPr>
          </a:p>
        </p:txBody>
      </p:sp>
      <p:grpSp>
        <p:nvGrpSpPr>
          <p:cNvPr id="5" name="Text Placeholder 1">
            <a:extLst>
              <a:ext uri="{FF2B5EF4-FFF2-40B4-BE49-F238E27FC236}">
                <a16:creationId xmlns:a16="http://schemas.microsoft.com/office/drawing/2014/main" id="{4A69C3FD-D803-42E5-88FA-37ADA30B6AC7}"/>
              </a:ext>
            </a:extLst>
          </p:cNvPr>
          <p:cNvGrpSpPr/>
          <p:nvPr/>
        </p:nvGrpSpPr>
        <p:grpSpPr>
          <a:xfrm>
            <a:off x="1152528" y="1612105"/>
            <a:ext cx="10401300" cy="4345783"/>
            <a:chOff x="838203" y="1825627"/>
            <a:chExt cx="10515600" cy="43513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4B9AC00-653D-4B7C-B377-423ACAA82FA6}"/>
                </a:ext>
              </a:extLst>
            </p:cNvPr>
            <p:cNvSpPr/>
            <p:nvPr/>
          </p:nvSpPr>
          <p:spPr>
            <a:xfrm>
              <a:off x="838203" y="1825627"/>
              <a:ext cx="10515600" cy="4351336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CY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3BE2FC6-1F71-4E3A-B94E-D36F96CD2513}"/>
                </a:ext>
              </a:extLst>
            </p:cNvPr>
            <p:cNvSpPr/>
            <p:nvPr/>
          </p:nvSpPr>
          <p:spPr>
            <a:xfrm>
              <a:off x="1420840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0C9C2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Who and why will I help? 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1A1365-02D1-4897-9FE0-727CE6467C1F}"/>
                </a:ext>
              </a:extLst>
            </p:cNvPr>
            <p:cNvSpPr/>
            <p:nvPr/>
          </p:nvSpPr>
          <p:spPr>
            <a:xfrm>
              <a:off x="3812782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A5A5A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What is my motivation? 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04B9132-04A8-4CF0-B1A2-B497389BC5C4}"/>
                </a:ext>
              </a:extLst>
            </p:cNvPr>
            <p:cNvSpPr/>
            <p:nvPr/>
          </p:nvSpPr>
          <p:spPr>
            <a:xfrm>
              <a:off x="6204725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C000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 are my 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beliefs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DF6F0C6-C946-4DCB-B3E1-BC9DB41779EB}"/>
                </a:ext>
              </a:extLst>
            </p:cNvPr>
            <p:cNvSpPr/>
            <p:nvPr/>
          </p:nvSpPr>
          <p:spPr>
            <a:xfrm>
              <a:off x="8596667" y="1826806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How can I help? What specific actions am I going to take to realize my intention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772856E-7B58-4689-81A4-81CB0FF65B93}"/>
                </a:ext>
              </a:extLst>
            </p:cNvPr>
            <p:cNvSpPr/>
            <p:nvPr/>
          </p:nvSpPr>
          <p:spPr>
            <a:xfrm>
              <a:off x="1420840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70AD47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 results do I expect?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A31AD82-1125-4A7B-8BE5-21CE0BE4B0C1}"/>
                </a:ext>
              </a:extLst>
            </p:cNvPr>
            <p:cNvSpPr/>
            <p:nvPr/>
          </p:nvSpPr>
          <p:spPr>
            <a:xfrm>
              <a:off x="3812782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0C9C2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What is my understanding of the problem?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8AD8BA-20C8-4F90-AF6B-28544398448D}"/>
                </a:ext>
              </a:extLst>
            </p:cNvPr>
            <p:cNvSpPr/>
            <p:nvPr/>
          </p:nvSpPr>
          <p:spPr>
            <a:xfrm>
              <a:off x="6204725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A5A5A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 kind of experience do I have with the 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problem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 I am aiming to solve? 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CE50FE5-AD6F-4F70-AF63-DF3359EE521A}"/>
                </a:ext>
              </a:extLst>
            </p:cNvPr>
            <p:cNvSpPr/>
            <p:nvPr/>
          </p:nvSpPr>
          <p:spPr>
            <a:xfrm>
              <a:off x="8596667" y="3348944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C000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How can my experience help me to create specific results?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0386BA6-9DE4-4A10-96BC-A5EDF3D1E220}"/>
                </a:ext>
              </a:extLst>
            </p:cNvPr>
            <p:cNvSpPr/>
            <p:nvPr/>
          </p:nvSpPr>
          <p:spPr>
            <a:xfrm>
              <a:off x="5008754" y="4871091"/>
              <a:ext cx="2174488" cy="130469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74490"/>
                <a:gd name="f7" fmla="val 1304694"/>
                <a:gd name="f8" fmla="+- 0 0 -90"/>
                <a:gd name="f9" fmla="*/ f3 1 2174490"/>
                <a:gd name="f10" fmla="*/ f4 1 1304694"/>
                <a:gd name="f11" fmla="+- f7 0 f5"/>
                <a:gd name="f12" fmla="+- f6 0 f5"/>
                <a:gd name="f13" fmla="*/ f8 f0 1"/>
                <a:gd name="f14" fmla="*/ f12 1 2174490"/>
                <a:gd name="f15" fmla="*/ f11 1 1304694"/>
                <a:gd name="f16" fmla="*/ 0 f12 1"/>
                <a:gd name="f17" fmla="*/ 0 f11 1"/>
                <a:gd name="f18" fmla="*/ 2174490 f12 1"/>
                <a:gd name="f19" fmla="*/ 1304694 f11 1"/>
                <a:gd name="f20" fmla="*/ f13 1 f2"/>
                <a:gd name="f21" fmla="*/ f16 1 2174490"/>
                <a:gd name="f22" fmla="*/ f17 1 1304694"/>
                <a:gd name="f23" fmla="*/ f18 1 2174490"/>
                <a:gd name="f24" fmla="*/ f19 1 130469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174490" h="130469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What/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Who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 can help me to achieve better understanding and to have better insight into the problem?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3">
            <a:extLst>
              <a:ext uri="{FF2B5EF4-FFF2-40B4-BE49-F238E27FC236}">
                <a16:creationId xmlns:a16="http://schemas.microsoft.com/office/drawing/2014/main" id="{94433AA5-0224-4DDC-B8BD-69E4566280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97268" y="983449"/>
            <a:ext cx="10515600" cy="1325559"/>
          </a:xfrm>
        </p:spPr>
        <p:txBody>
          <a:bodyPr>
            <a:normAutofit/>
          </a:bodyPr>
          <a:lstStyle/>
          <a:p>
            <a:pPr lvl="0"/>
            <a:r>
              <a:rPr lang="en-US" sz="3000" b="1" dirty="0">
                <a:solidFill>
                  <a:srgbClr val="000000"/>
                </a:solidFill>
                <a:latin typeface="+mn-lt"/>
              </a:rPr>
              <a:t>2. Conceptualize your product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269D7AD0-B381-4498-AB07-D20B8DED669B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7A60C6F-04F8-4D7A-881E-B463C89B9C57}" type="datetime1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A8CD8A7-A2A0-4059-91CD-35B729D78135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2A7A92B-5166-4D71-9FF2-E72D9406D4D4}" type="slidenum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rPr>
              <a:t>5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grpSp>
        <p:nvGrpSpPr>
          <p:cNvPr id="7" name="Text Placeholder 1">
            <a:extLst>
              <a:ext uri="{FF2B5EF4-FFF2-40B4-BE49-F238E27FC236}">
                <a16:creationId xmlns:a16="http://schemas.microsoft.com/office/drawing/2014/main" id="{38C7AE3A-3941-4595-9342-856B4BFAAEF6}"/>
              </a:ext>
            </a:extLst>
          </p:cNvPr>
          <p:cNvGrpSpPr/>
          <p:nvPr/>
        </p:nvGrpSpPr>
        <p:grpSpPr>
          <a:xfrm>
            <a:off x="841275" y="2412653"/>
            <a:ext cx="10509446" cy="3177274"/>
            <a:chOff x="841275" y="2412653"/>
            <a:chExt cx="10509446" cy="3177274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5AA0174-C114-46CE-A326-D6801530C468}"/>
                </a:ext>
              </a:extLst>
            </p:cNvPr>
            <p:cNvSpPr/>
            <p:nvPr/>
          </p:nvSpPr>
          <p:spPr>
            <a:xfrm>
              <a:off x="841275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Where does my idea fit in? 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798C495-E6D3-4B45-93A2-7D8DF6745ECA}"/>
                </a:ext>
              </a:extLst>
            </p:cNvPr>
            <p:cNvSpPr/>
            <p:nvPr/>
          </p:nvSpPr>
          <p:spPr>
            <a:xfrm>
              <a:off x="3529739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6BCD0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Within which framework does my idea work?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2456E35-8CA1-481C-8273-8F695F0D669F}"/>
                </a:ext>
              </a:extLst>
            </p:cNvPr>
            <p:cNvSpPr/>
            <p:nvPr/>
          </p:nvSpPr>
          <p:spPr>
            <a:xfrm>
              <a:off x="6218203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2CAB8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Competitive advantage – What unique quality will my product bring compared to competition?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6227B3E-CECD-43DF-9E17-94F10054DFFA}"/>
                </a:ext>
              </a:extLst>
            </p:cNvPr>
            <p:cNvSpPr/>
            <p:nvPr/>
          </p:nvSpPr>
          <p:spPr>
            <a:xfrm>
              <a:off x="8906667" y="2412653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DC58D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>
                  <a:solidFill>
                    <a:srgbClr val="FFFFFF"/>
                  </a:solidFill>
                  <a:uFillTx/>
                </a:rPr>
                <a:t>Business alignment – How is my product related to my business social mission?</a:t>
              </a:r>
              <a:endParaRPr lang="en-US" sz="1500" b="0" i="0" u="none" strike="noStrike" kern="1200" cap="none" spc="0" baseline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00BF885-3F2C-4EFD-970F-0C172FF6039E}"/>
                </a:ext>
              </a:extLst>
            </p:cNvPr>
            <p:cNvSpPr/>
            <p:nvPr/>
          </p:nvSpPr>
          <p:spPr>
            <a:xfrm>
              <a:off x="2185507" y="4123495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49BF64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Customers – What are the wishes 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and</a:t>
              </a: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  <a:latin typeface="Biome Light"/>
                </a:rPr>
                <a:t> needs of my target customers?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  <a:latin typeface="Biome Light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E4C00EE-3104-4ABC-8D77-CFF6A1D7AFA5}"/>
                </a:ext>
              </a:extLst>
            </p:cNvPr>
            <p:cNvSpPr/>
            <p:nvPr/>
          </p:nvSpPr>
          <p:spPr>
            <a:xfrm>
              <a:off x="4873971" y="4123495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50B846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Execution – What resources, processes, risks, partners and suppliers in the market do I need?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986F1A-E5B5-4849-8A64-558907AECCFC}"/>
                </a:ext>
              </a:extLst>
            </p:cNvPr>
            <p:cNvSpPr/>
            <p:nvPr/>
          </p:nvSpPr>
          <p:spPr>
            <a:xfrm>
              <a:off x="7562435" y="4123495"/>
              <a:ext cx="2444054" cy="14664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44055"/>
                <a:gd name="f7" fmla="val 1466433"/>
                <a:gd name="f8" fmla="+- 0 0 -90"/>
                <a:gd name="f9" fmla="*/ f3 1 2444055"/>
                <a:gd name="f10" fmla="*/ f4 1 1466433"/>
                <a:gd name="f11" fmla="+- f7 0 f5"/>
                <a:gd name="f12" fmla="+- f6 0 f5"/>
                <a:gd name="f13" fmla="*/ f8 f0 1"/>
                <a:gd name="f14" fmla="*/ f12 1 2444055"/>
                <a:gd name="f15" fmla="*/ f11 1 1466433"/>
                <a:gd name="f16" fmla="*/ 0 f12 1"/>
                <a:gd name="f17" fmla="*/ 0 f11 1"/>
                <a:gd name="f18" fmla="*/ 2444055 f12 1"/>
                <a:gd name="f19" fmla="*/ 1466433 f11 1"/>
                <a:gd name="f20" fmla="*/ f13 1 f2"/>
                <a:gd name="f21" fmla="*/ f16 1 2444055"/>
                <a:gd name="f22" fmla="*/ f17 1 1466433"/>
                <a:gd name="f23" fmla="*/ f18 1 2444055"/>
                <a:gd name="f24" fmla="*/ f19 1 146643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444055" h="146643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70AD47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7150" tIns="57150" rIns="57150" bIns="57150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0" baseline="0" dirty="0">
                  <a:solidFill>
                    <a:srgbClr val="FFFFFF"/>
                  </a:solidFill>
                  <a:uFillTx/>
                </a:rPr>
                <a:t>Business value – What are the benefits of the realization of the idea?</a:t>
              </a:r>
              <a:endParaRPr lang="en-US" sz="1500" b="0" i="0" u="none" strike="noStrike" kern="1200" cap="none" spc="0" baseline="0" dirty="0">
                <a:solidFill>
                  <a:srgbClr val="FFFFFF"/>
                </a:solidFill>
                <a:uFillTx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5AB48FB8-6606-457C-B33B-5610016B82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065861"/>
            <a:ext cx="3313163" cy="4726277"/>
          </a:xfrm>
        </p:spPr>
        <p:txBody>
          <a:bodyPr anchorCtr="0"/>
          <a:lstStyle/>
          <a:p>
            <a:pPr lvl="0" algn="r"/>
            <a:r>
              <a:rPr lang="en-US" sz="4000">
                <a:solidFill>
                  <a:srgbClr val="FFFFFF"/>
                </a:solidFill>
              </a:rPr>
              <a:t>3. Gather a team</a:t>
            </a:r>
          </a:p>
        </p:txBody>
      </p:sp>
      <p:cxnSp>
        <p:nvCxnSpPr>
          <p:cNvPr id="5" name="Straight Connector 12">
            <a:extLst>
              <a:ext uri="{FF2B5EF4-FFF2-40B4-BE49-F238E27FC236}">
                <a16:creationId xmlns:a16="http://schemas.microsoft.com/office/drawing/2014/main" id="{026B04B5-6A3D-48C5-AB03-FD5019AE4119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3372" y="2286000"/>
            <a:ext cx="0" cy="2286000"/>
          </a:xfrm>
          <a:prstGeom prst="straightConnector1">
            <a:avLst/>
          </a:prstGeom>
          <a:noFill/>
          <a:ln w="15873" cap="flat">
            <a:solidFill>
              <a:srgbClr val="FFFFFF"/>
            </a:solidFill>
            <a:prstDash val="solid"/>
            <a:miter/>
          </a:ln>
        </p:spPr>
      </p:cxn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FD4FE0CE-F468-4B97-870C-5F32A6BC6B5C}"/>
              </a:ext>
            </a:extLst>
          </p:cNvPr>
          <p:cNvSpPr txBox="1"/>
          <p:nvPr/>
        </p:nvSpPr>
        <p:spPr>
          <a:xfrm>
            <a:off x="838203" y="6356351"/>
            <a:ext cx="3474034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6F9B30-FA1E-41FA-B40C-A3CF0478A1AF}" type="datetime1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3DF68E0A-731E-47AC-8D60-55F80BAD09F5}"/>
              </a:ext>
            </a:extLst>
          </p:cNvPr>
          <p:cNvSpPr txBox="1"/>
          <p:nvPr/>
        </p:nvSpPr>
        <p:spPr>
          <a:xfrm>
            <a:off x="10453256" y="6356351"/>
            <a:ext cx="90054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270BF8-F16C-4CDE-ABE6-0E3E4E2D8D88}" type="slidenum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6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FBD022-AE24-4725-83CA-99A19E06AD8F}"/>
              </a:ext>
            </a:extLst>
          </p:cNvPr>
          <p:cNvSpPr txBox="1"/>
          <p:nvPr/>
        </p:nvSpPr>
        <p:spPr>
          <a:xfrm>
            <a:off x="4489848" y="1462600"/>
            <a:ext cx="60936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3000" b="1" dirty="0"/>
              <a:t>3. Cather a team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1F392B-ABA6-466F-85D8-95EF49AC1435}"/>
              </a:ext>
            </a:extLst>
          </p:cNvPr>
          <p:cNvSpPr txBox="1"/>
          <p:nvPr/>
        </p:nvSpPr>
        <p:spPr>
          <a:xfrm>
            <a:off x="2300291" y="2801289"/>
            <a:ext cx="917257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What should guide you when you choose your co-workers?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How does the teamwork?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How to communicate within the team?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EE3DE0FC-638F-411E-9F03-09B018FCC1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25514" y="813609"/>
            <a:ext cx="5314538" cy="1325559"/>
          </a:xfrm>
        </p:spPr>
        <p:txBody>
          <a:bodyPr anchorCtr="0">
            <a:normAutofit/>
          </a:bodyPr>
          <a:lstStyle/>
          <a:p>
            <a:pPr lvl="0" algn="l"/>
            <a:r>
              <a:rPr lang="en-US" sz="3000" b="1" dirty="0">
                <a:solidFill>
                  <a:schemeClr val="tx1"/>
                </a:solidFill>
                <a:latin typeface="+mn-lt"/>
              </a:rPr>
              <a:t>4. Initial financing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C01333E8-8818-46BC-9784-AF962BF98C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61996" y="2266953"/>
            <a:ext cx="5400675" cy="3714749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What is your financial framework?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Local with small number of customers or do you want to achieve a greater impact? 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How much money do you need? 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What specific type of business model will you choose?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How will you get the initial funding?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Will you be looking for a business loan or can you afford self-financing?</a:t>
            </a:r>
          </a:p>
          <a:p>
            <a:pPr lvl="0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Have you provided a legal background and measurable indicators before starting?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216823EC-029B-4924-BD1D-AE14321A532E}"/>
              </a:ext>
            </a:extLst>
          </p:cNvPr>
          <p:cNvSpPr txBox="1"/>
          <p:nvPr/>
        </p:nvSpPr>
        <p:spPr>
          <a:xfrm>
            <a:off x="761996" y="6199632"/>
            <a:ext cx="3867500" cy="3108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00A4AA-4C44-43FA-8BC4-2D4F22D1A7EE}" type="datetime1">
              <a:rPr lang="en-US" sz="1100" b="0" i="0" u="none" strike="noStrike" kern="1200" cap="none" spc="0" baseline="0">
                <a:solidFill>
                  <a:srgbClr val="FFFFFF"/>
                </a:solidFill>
                <a:uFillTx/>
                <a:latin typeface="Biome Light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100" b="0" i="0" u="none" strike="noStrike" kern="1200" cap="none" spc="0" baseline="0">
              <a:solidFill>
                <a:srgbClr val="FFFFFF"/>
              </a:solidFill>
              <a:uFillTx/>
              <a:latin typeface="Biome Ligh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00A821-C122-40CF-9345-07C407D2FA30}"/>
              </a:ext>
            </a:extLst>
          </p:cNvPr>
          <p:cNvSpPr txBox="1"/>
          <p:nvPr/>
        </p:nvSpPr>
        <p:spPr>
          <a:xfrm>
            <a:off x="467504" y="2139168"/>
            <a:ext cx="113903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What is your financial framework?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Local with small number of customers or do you want to achieve a greater impact?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How much money do you need?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What specific type of business model will you choose?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How will you get the initial funding?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Will you be looking for a business loan or can you afford self-financing?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/>
              <a:t>Have you provided a legal background and measurable indicators before starting?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478EA539-D16E-4DCC-9C2C-3DB970F9E7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20604" y="602370"/>
            <a:ext cx="5868766" cy="2083680"/>
          </a:xfrm>
        </p:spPr>
        <p:txBody>
          <a:bodyPr anchorCtr="0">
            <a:normAutofit/>
          </a:bodyPr>
          <a:lstStyle/>
          <a:p>
            <a:pPr lvl="0"/>
            <a:r>
              <a:rPr lang="en-US" sz="3000" b="1" dirty="0">
                <a:solidFill>
                  <a:srgbClr val="0D0D0D"/>
                </a:solidFill>
                <a:latin typeface="+mn-lt"/>
              </a:rPr>
              <a:t>5. Legal framework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2162AE6-F444-4E58-836B-49BFAFAB1D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145" y="1644210"/>
            <a:ext cx="9841468" cy="4541129"/>
          </a:xfrm>
        </p:spPr>
        <p:txBody>
          <a:bodyPr anchor="ctr"/>
          <a:lstStyle/>
          <a:p>
            <a:pPr lvl="0">
              <a:lnSpc>
                <a:spcPct val="90000"/>
              </a:lnSpc>
            </a:pPr>
            <a:r>
              <a:rPr lang="en-US" dirty="0"/>
              <a:t>Is there a unique law for starting up and further organization of a social enterprise?</a:t>
            </a:r>
          </a:p>
          <a:p>
            <a:pPr lvl="0">
              <a:lnSpc>
                <a:spcPct val="90000"/>
              </a:lnSpc>
            </a:pPr>
            <a:r>
              <a:rPr lang="en-US" dirty="0"/>
              <a:t>Will I be able to realize my idea in the legal framework of my country?</a:t>
            </a:r>
          </a:p>
          <a:p>
            <a:pPr lvl="0">
              <a:lnSpc>
                <a:spcPct val="90000"/>
              </a:lnSpc>
            </a:pPr>
            <a:r>
              <a:rPr lang="en-US" dirty="0"/>
              <a:t>Taxes? </a:t>
            </a:r>
          </a:p>
          <a:p>
            <a:pPr lvl="0">
              <a:lnSpc>
                <a:spcPct val="90000"/>
              </a:lnSpc>
            </a:pPr>
            <a:r>
              <a:rPr lang="en-US" dirty="0"/>
              <a:t>Sources of financing? Private donations, public grants, shares or loans.</a:t>
            </a:r>
          </a:p>
          <a:p>
            <a:pPr lvl="0">
              <a:lnSpc>
                <a:spcPct val="90000"/>
              </a:lnSpc>
            </a:pPr>
            <a:endParaRPr lang="en-US" sz="1800" dirty="0">
              <a:solidFill>
                <a:srgbClr val="26262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4C88E037-8B63-4F78-AFCF-49B3DF886A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17240" y="873912"/>
            <a:ext cx="10515600" cy="1325559"/>
          </a:xfrm>
        </p:spPr>
        <p:txBody>
          <a:bodyPr anchorCtr="0">
            <a:normAutofit/>
          </a:bodyPr>
          <a:lstStyle/>
          <a:p>
            <a:pPr lvl="0" algn="l"/>
            <a:r>
              <a:rPr lang="en-US" sz="3000" b="1" dirty="0">
                <a:solidFill>
                  <a:schemeClr val="tx1"/>
                </a:solidFill>
                <a:latin typeface="+mn-lt"/>
              </a:rPr>
              <a:t>5. Be visible - promotion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EE39AAFF-12EF-451C-8C09-D489151C676A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2433C6-CF21-4E5B-AA0C-342028F281DF}" type="datetime1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9/25/2021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486A97F-DBA1-4EF8-A10B-0A8F5255B34E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97AF6C-967F-4B27-B1B1-EC9DB6437FC5}" type="slidenum"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9</a:t>
            </a:fld>
            <a:endParaRPr lang="en-US" sz="12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grpSp>
        <p:nvGrpSpPr>
          <p:cNvPr id="7" name="Content Placeholder 3">
            <a:extLst>
              <a:ext uri="{FF2B5EF4-FFF2-40B4-BE49-F238E27FC236}">
                <a16:creationId xmlns:a16="http://schemas.microsoft.com/office/drawing/2014/main" id="{9D4B768E-53E0-4E29-BD4D-CCCEBEB95944}"/>
              </a:ext>
            </a:extLst>
          </p:cNvPr>
          <p:cNvGrpSpPr/>
          <p:nvPr/>
        </p:nvGrpSpPr>
        <p:grpSpPr>
          <a:xfrm>
            <a:off x="1534238" y="1939701"/>
            <a:ext cx="10107301" cy="3765064"/>
            <a:chOff x="838203" y="1865311"/>
            <a:chExt cx="10515600" cy="427196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79917C3-2E25-40B3-BA41-C645E598294E}"/>
                </a:ext>
              </a:extLst>
            </p:cNvPr>
            <p:cNvSpPr/>
            <p:nvPr/>
          </p:nvSpPr>
          <p:spPr>
            <a:xfrm>
              <a:off x="838203" y="1865311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71A6DB"/>
                </a:gs>
                <a:gs pos="100000">
                  <a:srgbClr val="559BDB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  <a:latin typeface="+mj-lt"/>
                </a:rPr>
                <a:t>How to get people to support my enterprise?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A546668-2CAE-4BB4-83A5-0EEBAA21BE46}"/>
                </a:ext>
              </a:extLst>
            </p:cNvPr>
            <p:cNvSpPr/>
            <p:nvPr/>
          </p:nvSpPr>
          <p:spPr>
            <a:xfrm>
              <a:off x="4452935" y="1865311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6CD3D3"/>
                </a:gs>
                <a:gs pos="100000">
                  <a:srgbClr val="4ED2D3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Is there a target market? 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87FC48-963D-4A68-A3CB-AF6A56651174}"/>
                </a:ext>
              </a:extLst>
            </p:cNvPr>
            <p:cNvSpPr/>
            <p:nvPr/>
          </p:nvSpPr>
          <p:spPr>
            <a:xfrm>
              <a:off x="8067678" y="1865311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67CC9A"/>
                </a:gs>
                <a:gs pos="100000">
                  <a:srgbClr val="47CB8E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How should my advertisements work?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BBD5681-637B-4333-B6E3-6A868338CFF3}"/>
                </a:ext>
              </a:extLst>
            </p:cNvPr>
            <p:cNvSpPr/>
            <p:nvPr/>
          </p:nvSpPr>
          <p:spPr>
            <a:xfrm>
              <a:off x="2645569" y="4165604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63C368"/>
                </a:gs>
                <a:gs pos="100000">
                  <a:srgbClr val="42C14A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Do I know my customers?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6328F8D-D37C-43EA-B83A-5373995F6FD6}"/>
                </a:ext>
              </a:extLst>
            </p:cNvPr>
            <p:cNvSpPr/>
            <p:nvPr/>
          </p:nvSpPr>
          <p:spPr>
            <a:xfrm>
              <a:off x="6260302" y="4165604"/>
              <a:ext cx="3286125" cy="19716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86125"/>
                <a:gd name="f7" fmla="val 1971675"/>
                <a:gd name="f8" fmla="+- 0 0 -90"/>
                <a:gd name="f9" fmla="*/ f3 1 3286125"/>
                <a:gd name="f10" fmla="*/ f4 1 1971675"/>
                <a:gd name="f11" fmla="+- f7 0 f5"/>
                <a:gd name="f12" fmla="+- f6 0 f5"/>
                <a:gd name="f13" fmla="*/ f8 f0 1"/>
                <a:gd name="f14" fmla="*/ f12 1 3286125"/>
                <a:gd name="f15" fmla="*/ f11 1 1971675"/>
                <a:gd name="f16" fmla="*/ 0 f12 1"/>
                <a:gd name="f17" fmla="*/ 0 f11 1"/>
                <a:gd name="f18" fmla="*/ 3286125 f12 1"/>
                <a:gd name="f19" fmla="*/ 1971675 f11 1"/>
                <a:gd name="f20" fmla="*/ f13 1 f2"/>
                <a:gd name="f21" fmla="*/ f16 1 3286125"/>
                <a:gd name="f22" fmla="*/ f17 1 1971675"/>
                <a:gd name="f23" fmla="*/ f18 1 3286125"/>
                <a:gd name="f24" fmla="*/ f19 1 197167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286125" h="197167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gradFill>
              <a:gsLst>
                <a:gs pos="0">
                  <a:srgbClr val="81B861"/>
                </a:gs>
                <a:gs pos="100000">
                  <a:srgbClr val="6FB242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87626" tIns="87626" rIns="87626" bIns="87626" anchor="ctr" anchorCtr="1" compatLnSpc="1">
              <a:noAutofit/>
            </a:bodyPr>
            <a:lstStyle/>
            <a:p>
              <a:pPr marL="0" marR="0" lvl="0" indent="0" algn="ctr" defTabSz="102235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300" b="0" i="0" u="none" strike="noStrike" kern="1200" cap="none" spc="0" baseline="0" dirty="0">
                  <a:solidFill>
                    <a:srgbClr val="FFFFFF"/>
                  </a:solidFill>
                  <a:uFillTx/>
                </a:rPr>
                <a:t>Do I target the market via social media or prefer live contacts on seminars or meetings? 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592</Words>
  <Application>Microsoft Office PowerPoint</Application>
  <PresentationFormat>Widescreen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Biome Light</vt:lpstr>
      <vt:lpstr>Calibri</vt:lpstr>
      <vt:lpstr>Calibri Light</vt:lpstr>
      <vt:lpstr>Raleway ExtraBold</vt:lpstr>
      <vt:lpstr>Wingdings</vt:lpstr>
      <vt:lpstr>Office Theme</vt:lpstr>
      <vt:lpstr>PowerPoint Presentation</vt:lpstr>
      <vt:lpstr>Steps for creating a social enterprise</vt:lpstr>
      <vt:lpstr> Questions to take into consideration:</vt:lpstr>
      <vt:lpstr>1. Identify a problem-offer a solution  </vt:lpstr>
      <vt:lpstr>2. Conceptualize your product</vt:lpstr>
      <vt:lpstr>3. Gather a team</vt:lpstr>
      <vt:lpstr>4. Initial financing</vt:lpstr>
      <vt:lpstr>5. Legal framework</vt:lpstr>
      <vt:lpstr>5. Be visible - promotion</vt:lpstr>
      <vt:lpstr>Business plan:</vt:lpstr>
      <vt:lpstr>Summary: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Alexandar Todov</dc:creator>
  <cp:lastModifiedBy>Dejan Zafirovski</cp:lastModifiedBy>
  <cp:revision>34</cp:revision>
  <dcterms:created xsi:type="dcterms:W3CDTF">2021-06-26T00:11:23Z</dcterms:created>
  <dcterms:modified xsi:type="dcterms:W3CDTF">2021-09-25T07:38:30Z</dcterms:modified>
</cp:coreProperties>
</file>