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200"/>
    <a:srgbClr val="3AB4EB"/>
    <a:srgbClr val="B1DC52"/>
    <a:srgbClr val="FEC13C"/>
    <a:srgbClr val="DA7171"/>
    <a:srgbClr val="AAD84A"/>
    <a:srgbClr val="C4E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965CF-FE5B-42ED-9652-980228FA7A09}" type="datetimeFigureOut">
              <a:rPr lang="en-US" smtClean="0"/>
              <a:t>9/25/2021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06A67-EA04-4F0F-AF3A-C4D47A76DE79}" type="slidenum">
              <a:rPr lang="en-US" smtClean="0"/>
              <a:t>‹#›</a:t>
            </a:fld>
            <a:endParaRPr lang="en-US"/>
          </a:p>
        </p:txBody>
      </p:sp>
    </p:spTree>
    <p:extLst>
      <p:ext uri="{BB962C8B-B14F-4D97-AF65-F5344CB8AC3E}">
        <p14:creationId xmlns:p14="http://schemas.microsoft.com/office/powerpoint/2010/main" val="361270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203-F8FB-4D34-827B-23768A396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2910AE-6F07-4052-B13D-5226B5B32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D84ED-61A6-4EFB-89D8-67583F5EE6A8}"/>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223FF579-4EF4-413D-BE15-5D84EF1DE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409B1-364B-4C0A-B9BD-0FF87AD107D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4275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DAF3-C523-4A93-94D6-2BD3A543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728FC-DA4D-4CD3-9698-3F3D198C6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1D0EB-CD46-4130-8DEC-4DE444DFAD47}"/>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8B83AA31-00FF-499A-8415-8EF2FE5D4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B5E97-F02B-41FF-879E-14AA74D0C85F}"/>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2411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DFCB2-BD41-4AEF-BBC8-60031010B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229FA7-5113-4394-88BF-2DA110F2D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BC9B1-41A1-4387-8CDF-9101F30E43E6}"/>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346FBD09-B4FE-4D78-A5FB-59A1810F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36B64-D13A-4C02-93B9-AC1E4E14BDB5}"/>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3273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5A4-AC9E-4C7B-AFB7-4B2BF8A00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84841-C866-4F87-AE6E-56579EE3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A0008-960F-4072-92FD-0271BD22DFF4}"/>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60478B1E-1690-415A-A856-FC6303A1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C451A-7A98-48CD-B19C-C5B87D2DC5C4}"/>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06769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22C0-285E-415D-8887-335025642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36797E-48CF-4DC4-A988-7ADF88D6A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3B034-359F-4BC4-B1B1-AF8E972CFE4F}"/>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D47BA720-8F5A-4A1F-8CBA-CE8080E22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94FB1-9CEF-4DD1-941B-34FD1F8D9F0D}"/>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7569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3C21-2B4E-4D93-BDB1-D6D040D67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89A2D-7C08-45EF-A756-08CAC502E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98592-DEF9-4ACB-BDBB-D861861C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217C5-5A66-4373-809A-03F6BF360EE4}"/>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4155EAD8-163B-4676-9E33-77AE893E3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F5D78-EB6C-4509-91F2-3D84ED769027}"/>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97679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F926-2342-4F92-912D-B46D5565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9E021-576B-408D-99AB-9B4153A1A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65B6E-82D2-4BE6-B930-64A66477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0ED466-5BBB-455C-9F06-4E154EEF8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9742F-98D5-497B-8FB6-6DB87B935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8A472-39B1-4709-BB36-18CDF4BD5C20}"/>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8" name="Footer Placeholder 7">
            <a:extLst>
              <a:ext uri="{FF2B5EF4-FFF2-40B4-BE49-F238E27FC236}">
                <a16:creationId xmlns:a16="http://schemas.microsoft.com/office/drawing/2014/main" id="{6F5FD0A0-6BC3-48DF-91A8-F549B3D0D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9782F-E436-4DA4-8127-FE22CAE1F65B}"/>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1915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47B3-A3A1-4431-8C8A-71141B303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DF8CC-1CBF-487A-86B9-E24638CB1816}"/>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4" name="Footer Placeholder 3">
            <a:extLst>
              <a:ext uri="{FF2B5EF4-FFF2-40B4-BE49-F238E27FC236}">
                <a16:creationId xmlns:a16="http://schemas.microsoft.com/office/drawing/2014/main" id="{24A0DEBB-714F-49B7-9A97-8C63FDE3F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5F6A2-56E7-43B1-8B37-5585002D086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7698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90AED-2299-4F2A-8B74-BAF463BFC4AD}"/>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3" name="Footer Placeholder 2">
            <a:extLst>
              <a:ext uri="{FF2B5EF4-FFF2-40B4-BE49-F238E27FC236}">
                <a16:creationId xmlns:a16="http://schemas.microsoft.com/office/drawing/2014/main" id="{285A83E6-EB69-4C87-A294-5EBF02A2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91496-D58D-46A4-8CBC-148676A1AD7E}"/>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034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4589-75BA-4BCB-BA37-0C8148AB9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0A438-48C7-4BE5-B4F8-A273270A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AF38-EB94-49AA-ACD5-8AEA793A6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46A1-6B4F-4BB4-A2CC-F2FF833366E5}"/>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607F038A-3C43-4C97-891F-6687B83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11B84-A8EB-476E-914C-ED6C206C8EB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373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7ED8-AA04-46A2-97ED-D2BD70951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D669F-9C21-4758-9807-0B1C67F7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A6544D-DA8F-4CCE-9FDC-12DB5A28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DDF0-415A-45BB-8448-6E6A6DD9870C}"/>
              </a:ext>
            </a:extLst>
          </p:cNvPr>
          <p:cNvSpPr>
            <a:spLocks noGrp="1"/>
          </p:cNvSpPr>
          <p:nvPr>
            <p:ph type="dt" sz="half" idx="10"/>
          </p:nvPr>
        </p:nvSpPr>
        <p:spPr/>
        <p:txBody>
          <a:bodyPr/>
          <a:lstStyle/>
          <a:p>
            <a:fld id="{225339CE-CED6-410D-ADE7-BDF7AB6257EC}" type="datetimeFigureOut">
              <a:rPr lang="en-US" smtClean="0"/>
              <a:t>9/25/2021</a:t>
            </a:fld>
            <a:endParaRPr lang="en-US"/>
          </a:p>
        </p:txBody>
      </p:sp>
      <p:sp>
        <p:nvSpPr>
          <p:cNvPr id="6" name="Footer Placeholder 5">
            <a:extLst>
              <a:ext uri="{FF2B5EF4-FFF2-40B4-BE49-F238E27FC236}">
                <a16:creationId xmlns:a16="http://schemas.microsoft.com/office/drawing/2014/main" id="{D2E256D2-77D4-4911-93A3-7DAF95ECB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DE05B-F806-400F-974B-E04F6924977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6496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8483C-A748-4E3D-8B74-B0D11DB5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2D31E-7305-4EBC-A125-74CA82274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44AAD-556C-416E-BEC0-6C2CF22D5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39CE-CED6-410D-ADE7-BDF7AB6257EC}" type="datetimeFigureOut">
              <a:rPr lang="en-US" smtClean="0"/>
              <a:t>9/25/2021</a:t>
            </a:fld>
            <a:endParaRPr lang="en-US"/>
          </a:p>
        </p:txBody>
      </p:sp>
      <p:sp>
        <p:nvSpPr>
          <p:cNvPr id="5" name="Footer Placeholder 4">
            <a:extLst>
              <a:ext uri="{FF2B5EF4-FFF2-40B4-BE49-F238E27FC236}">
                <a16:creationId xmlns:a16="http://schemas.microsoft.com/office/drawing/2014/main" id="{315AF656-6529-4540-81BF-1B27A8C0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EF486-8284-4561-91B6-3219EC14A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DFDF-FA6A-4247-8377-9C6615273675}" type="slidenum">
              <a:rPr lang="en-US" smtClean="0"/>
              <a:t>‹#›</a:t>
            </a:fld>
            <a:endParaRPr lang="en-US"/>
          </a:p>
        </p:txBody>
      </p:sp>
    </p:spTree>
    <p:extLst>
      <p:ext uri="{BB962C8B-B14F-4D97-AF65-F5344CB8AC3E}">
        <p14:creationId xmlns:p14="http://schemas.microsoft.com/office/powerpoint/2010/main" val="36256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ntrepreneur.com/article/228578"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3.wipo.int/wipogreen/en/news/2021/news_0002.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AFC51-8729-4210-9D78-4949CE5C9A17}"/>
              </a:ext>
            </a:extLst>
          </p:cNvPr>
          <p:cNvSpPr txBox="1"/>
          <p:nvPr/>
        </p:nvSpPr>
        <p:spPr>
          <a:xfrm>
            <a:off x="769678" y="1313289"/>
            <a:ext cx="9626082" cy="2554545"/>
          </a:xfrm>
          <a:prstGeom prst="rect">
            <a:avLst/>
          </a:prstGeom>
          <a:noFill/>
        </p:spPr>
        <p:txBody>
          <a:bodyPr wrap="square" rtlCol="0">
            <a:spAutoFit/>
          </a:bodyPr>
          <a:lstStyle/>
          <a:p>
            <a:r>
              <a:rPr lang="en-US" sz="4000" b="1" i="0" dirty="0">
                <a:solidFill>
                  <a:srgbClr val="222222"/>
                </a:solidFill>
                <a:effectLst/>
              </a:rPr>
              <a:t>Module</a:t>
            </a:r>
            <a:r>
              <a:rPr lang="en-US" sz="4000" b="1" dirty="0">
                <a:solidFill>
                  <a:srgbClr val="222222"/>
                </a:solidFill>
              </a:rPr>
              <a:t>: </a:t>
            </a:r>
            <a:r>
              <a:rPr lang="en-US" sz="4000" b="1" i="0" dirty="0">
                <a:solidFill>
                  <a:srgbClr val="222222"/>
                </a:solidFill>
                <a:effectLst/>
              </a:rPr>
              <a:t>Social entrepreneurship and social enterprises (including green entrepreneurship)</a:t>
            </a:r>
          </a:p>
          <a:p>
            <a:pPr algn="l"/>
            <a:endParaRPr lang="ru-RU" sz="4000" b="0" i="0" dirty="0">
              <a:solidFill>
                <a:srgbClr val="222222"/>
              </a:solidFill>
              <a:effectLst/>
              <a:latin typeface="Raleway ExtraBold" panose="020B0903030101060003" pitchFamily="34" charset="0"/>
            </a:endParaRPr>
          </a:p>
        </p:txBody>
      </p:sp>
    </p:spTree>
    <p:extLst>
      <p:ext uri="{BB962C8B-B14F-4D97-AF65-F5344CB8AC3E}">
        <p14:creationId xmlns:p14="http://schemas.microsoft.com/office/powerpoint/2010/main" val="8240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6" descr="Deciduous tree">
            <a:extLst>
              <a:ext uri="{FF2B5EF4-FFF2-40B4-BE49-F238E27FC236}">
                <a16:creationId xmlns:a16="http://schemas.microsoft.com/office/drawing/2014/main" id="{58D7661D-085B-4357-BC38-D8FE58EE4C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273" y="1263015"/>
            <a:ext cx="4331979" cy="4331979"/>
          </a:xfrm>
          <a:prstGeom prst="rect">
            <a:avLst/>
          </a:prstGeom>
          <a:noFill/>
          <a:ln cap="flat">
            <a:noFill/>
          </a:ln>
        </p:spPr>
      </p:pic>
      <p:sp>
        <p:nvSpPr>
          <p:cNvPr id="4" name="Freeform 6">
            <a:extLst>
              <a:ext uri="{FF2B5EF4-FFF2-40B4-BE49-F238E27FC236}">
                <a16:creationId xmlns:a16="http://schemas.microsoft.com/office/drawing/2014/main" id="{AC3DFAF6-8290-4C92-9FFD-657896702C63}"/>
              </a:ext>
            </a:extLst>
          </p:cNvPr>
          <p:cNvSpPr>
            <a:spLocks noMove="1" noResize="1"/>
          </p:cNvSpPr>
          <p:nvPr/>
        </p:nvSpPr>
        <p:spPr>
          <a:xfrm flipH="1" flipV="1">
            <a:off x="5412342" y="744467"/>
            <a:ext cx="3275664" cy="4408486"/>
          </a:xfrm>
          <a:custGeom>
            <a:avLst/>
            <a:gdLst>
              <a:gd name="f0" fmla="val w"/>
              <a:gd name="f1" fmla="val h"/>
              <a:gd name="f2" fmla="val 0"/>
              <a:gd name="f3" fmla="val 10002"/>
              <a:gd name="f4" fmla="val 10000"/>
              <a:gd name="f5" fmla="val 8763"/>
              <a:gd name="f6" fmla="val 2"/>
              <a:gd name="f7" fmla="+- 0 0 2"/>
              <a:gd name="f8" fmla="val 9698"/>
              <a:gd name="f9" fmla="val 4"/>
              <a:gd name="f10" fmla="val 9427"/>
              <a:gd name="f11" fmla="val 9125"/>
              <a:gd name="f12" fmla="val 9128"/>
              <a:gd name="f13" fmla="*/ f0 1 10002"/>
              <a:gd name="f14" fmla="*/ f1 1 10000"/>
              <a:gd name="f15" fmla="+- f4 0 f2"/>
              <a:gd name="f16" fmla="+- f3 0 f2"/>
              <a:gd name="f17" fmla="*/ f16 1 10002"/>
              <a:gd name="f18" fmla="*/ f15 1 1000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0002" h="10000">
                <a:moveTo>
                  <a:pt x="f5" y="f2"/>
                </a:moveTo>
                <a:lnTo>
                  <a:pt x="f3" y="f2"/>
                </a:lnTo>
                <a:lnTo>
                  <a:pt x="f3" y="f4"/>
                </a:lnTo>
                <a:lnTo>
                  <a:pt x="f6" y="f4"/>
                </a:lnTo>
                <a:cubicBezTo>
                  <a:pt x="f7" y="f8"/>
                  <a:pt x="f9" y="f10"/>
                  <a:pt x="f2" y="f11"/>
                </a:cubicBezTo>
                <a:lnTo>
                  <a:pt x="f5" y="f12"/>
                </a:lnTo>
                <a:lnTo>
                  <a:pt x="f5" y="f2"/>
                </a:lnTo>
                <a:close/>
              </a:path>
            </a:pathLst>
          </a:custGeom>
          <a:solidFill>
            <a:srgbClr val="EFEDE3"/>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Y" sz="1800" b="0" i="0" u="none" strike="noStrike" kern="1200" cap="none" spc="0" baseline="0">
              <a:solidFill>
                <a:srgbClr val="000000"/>
              </a:solidFill>
              <a:uFillTx/>
              <a:latin typeface="Calibri"/>
            </a:endParaRPr>
          </a:p>
        </p:txBody>
      </p:sp>
      <p:sp>
        <p:nvSpPr>
          <p:cNvPr id="5" name="Title 1">
            <a:extLst>
              <a:ext uri="{FF2B5EF4-FFF2-40B4-BE49-F238E27FC236}">
                <a16:creationId xmlns:a16="http://schemas.microsoft.com/office/drawing/2014/main" id="{7C98EB29-93D0-450B-8CC1-DD1FD417D89E}"/>
              </a:ext>
            </a:extLst>
          </p:cNvPr>
          <p:cNvSpPr txBox="1">
            <a:spLocks noGrp="1"/>
          </p:cNvSpPr>
          <p:nvPr>
            <p:ph type="ctrTitle"/>
          </p:nvPr>
        </p:nvSpPr>
        <p:spPr>
          <a:xfrm>
            <a:off x="6138001" y="1480925"/>
            <a:ext cx="5607905" cy="3254322"/>
          </a:xfrm>
        </p:spPr>
        <p:txBody>
          <a:bodyPr anchorCtr="0">
            <a:normAutofit/>
          </a:bodyPr>
          <a:lstStyle/>
          <a:p>
            <a:pPr lvl="0" algn="l"/>
            <a:r>
              <a:rPr lang="en-US" sz="5000" b="1" dirty="0"/>
              <a:t>GREEN ENTREPRENEURS</a:t>
            </a:r>
            <a:endParaRPr lang="en-CY" sz="5000" b="1" dirty="0"/>
          </a:p>
        </p:txBody>
      </p:sp>
      <p:sp>
        <p:nvSpPr>
          <p:cNvPr id="6" name="Subtitle 2">
            <a:extLst>
              <a:ext uri="{FF2B5EF4-FFF2-40B4-BE49-F238E27FC236}">
                <a16:creationId xmlns:a16="http://schemas.microsoft.com/office/drawing/2014/main" id="{B18A8355-B7D3-44F4-884A-FC74D6359ED0}"/>
              </a:ext>
            </a:extLst>
          </p:cNvPr>
          <p:cNvSpPr txBox="1">
            <a:spLocks noGrp="1"/>
          </p:cNvSpPr>
          <p:nvPr>
            <p:ph type="subTitle" idx="1"/>
          </p:nvPr>
        </p:nvSpPr>
        <p:spPr>
          <a:xfrm>
            <a:off x="6138001" y="4804851"/>
            <a:ext cx="5607905" cy="1086234"/>
          </a:xfrm>
        </p:spPr>
        <p:txBody>
          <a:bodyPr anchorCtr="0">
            <a:normAutofit/>
          </a:bodyPr>
          <a:lstStyle/>
          <a:p>
            <a:pPr lvl="0" algn="l">
              <a:spcAft>
                <a:spcPts val="600"/>
              </a:spcAft>
            </a:pPr>
            <a:r>
              <a:rPr lang="en-US" sz="2000" b="1" dirty="0"/>
              <a:t>REAL STORIES TO INSPIRE YOU </a:t>
            </a:r>
            <a:endParaRPr lang="en-CY"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61B0BC-BD51-4E57-B7A9-48B84E0B051D}"/>
              </a:ext>
            </a:extLst>
          </p:cNvPr>
          <p:cNvSpPr txBox="1">
            <a:spLocks noGrp="1"/>
          </p:cNvSpPr>
          <p:nvPr>
            <p:ph idx="1"/>
          </p:nvPr>
        </p:nvSpPr>
        <p:spPr>
          <a:xfrm>
            <a:off x="834883" y="1523671"/>
            <a:ext cx="9639869" cy="3516754"/>
          </a:xfrm>
        </p:spPr>
        <p:txBody>
          <a:bodyPr anchor="ctr">
            <a:normAutofit fontScale="92500" lnSpcReduction="10000"/>
          </a:bodyPr>
          <a:lstStyle/>
          <a:p>
            <a:pPr marL="0" lvl="0" indent="0" algn="just">
              <a:buNone/>
            </a:pPr>
            <a:r>
              <a:rPr lang="en-US" dirty="0"/>
              <a:t>While </a:t>
            </a:r>
            <a:r>
              <a:rPr lang="en-US" b="1" dirty="0"/>
              <a:t>Blake Mycoskie </a:t>
            </a:r>
            <a:r>
              <a:rPr lang="en-US" dirty="0"/>
              <a:t>may not be a name you are familiar with, the company name </a:t>
            </a:r>
            <a:r>
              <a:rPr lang="en-US" b="1" dirty="0"/>
              <a:t>TOMS </a:t>
            </a:r>
            <a:r>
              <a:rPr lang="en-US" dirty="0"/>
              <a:t>will certainly ring a bell.</a:t>
            </a:r>
          </a:p>
          <a:p>
            <a:pPr marL="0" lvl="0" indent="0" algn="just">
              <a:buNone/>
            </a:pPr>
            <a:r>
              <a:rPr lang="en-US" dirty="0"/>
              <a:t>Born out of a trip to Argentina where he witnessed the issues children without shoes were facing, Mycoskie formed </a:t>
            </a:r>
            <a:r>
              <a:rPr lang="en-US" b="1" dirty="0"/>
              <a:t>TOMS</a:t>
            </a:r>
            <a:r>
              <a:rPr lang="en-US" dirty="0"/>
              <a:t> with the intention of donating a pair of shoes to a child in need for every pair that was purchased from his company. Over the years, the company has expanded to areas such as eyewear, water, safe births, and anti-bullying programs. To date, Tom’s has managed to donate over 60 million pairs of shoes, restore eyesight to over 400,000 people, and give over 335,000 weeks of safe water.</a:t>
            </a:r>
          </a:p>
          <a:p>
            <a:pPr marL="0" lvl="0" indent="0">
              <a:buNone/>
            </a:pPr>
            <a:endParaRPr lang="en-CY" sz="1700" dirty="0"/>
          </a:p>
        </p:txBody>
      </p:sp>
      <p:sp>
        <p:nvSpPr>
          <p:cNvPr id="7" name="Rectangle 13">
            <a:extLst>
              <a:ext uri="{FF2B5EF4-FFF2-40B4-BE49-F238E27FC236}">
                <a16:creationId xmlns:a16="http://schemas.microsoft.com/office/drawing/2014/main" id="{61CC850B-FA05-4185-ABA6-DA749A99BDEA}"/>
              </a:ext>
            </a:extLst>
          </p:cNvPr>
          <p:cNvSpPr>
            <a:spLocks noMove="1" noResize="1"/>
          </p:cNvSpPr>
          <p:nvPr/>
        </p:nvSpPr>
        <p:spPr>
          <a:xfrm>
            <a:off x="0" y="6453387"/>
            <a:ext cx="12191996" cy="404612"/>
          </a:xfrm>
          <a:prstGeom prst="rect">
            <a:avLst/>
          </a:prstGeom>
          <a:solidFill>
            <a:srgbClr val="191B0E"/>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0155BF-A977-4BAB-85C9-C5E25F56FD60}"/>
              </a:ext>
            </a:extLst>
          </p:cNvPr>
          <p:cNvSpPr txBox="1">
            <a:spLocks noGrp="1"/>
          </p:cNvSpPr>
          <p:nvPr>
            <p:ph type="title"/>
          </p:nvPr>
        </p:nvSpPr>
        <p:spPr>
          <a:xfrm>
            <a:off x="4697080" y="4974534"/>
            <a:ext cx="6176772" cy="1485900"/>
          </a:xfrm>
        </p:spPr>
        <p:txBody>
          <a:bodyPr>
            <a:normAutofit fontScale="90000"/>
          </a:bodyPr>
          <a:lstStyle/>
          <a:p>
            <a:pPr lvl="0"/>
            <a:r>
              <a:rPr lang="en-US" sz="1600" u="sng" dirty="0">
                <a:latin typeface="Calibri" pitchFamily="34"/>
                <a:cs typeface="Times New Roman" pitchFamily="18"/>
                <a:hlinkClick r:id="rId2"/>
              </a:rPr>
              <a:t>https://www.entrepreneur.com/article/228578</a:t>
            </a:r>
            <a:br>
              <a:rPr lang="en-US" sz="1600" u="sng" dirty="0">
                <a:latin typeface="Calibri" pitchFamily="34"/>
                <a:cs typeface="Times New Roman" pitchFamily="18"/>
              </a:rPr>
            </a:br>
            <a:br>
              <a:rPr lang="en-US" sz="1600" u="sng" dirty="0">
                <a:latin typeface="Calibri" pitchFamily="34"/>
                <a:cs typeface="Times New Roman" pitchFamily="18"/>
              </a:rPr>
            </a:br>
            <a:r>
              <a:rPr lang="en-US" sz="2500" b="1" dirty="0">
                <a:latin typeface="Calibri" pitchFamily="34"/>
                <a:cs typeface="Times New Roman" pitchFamily="18"/>
              </a:rPr>
              <a:t>Blake Mycoskie</a:t>
            </a:r>
            <a:br>
              <a:rPr lang="en-CY" sz="1600" dirty="0">
                <a:latin typeface="Calibri" pitchFamily="34"/>
                <a:cs typeface="Times New Roman" pitchFamily="18"/>
              </a:rPr>
            </a:br>
            <a:br>
              <a:rPr lang="en-CY" sz="1600" dirty="0">
                <a:latin typeface="Calibri" pitchFamily="34"/>
                <a:cs typeface="Times New Roman" pitchFamily="18"/>
              </a:rPr>
            </a:br>
            <a:br>
              <a:rPr lang="en-US" sz="1600" dirty="0">
                <a:latin typeface="Calibri" pitchFamily="34"/>
                <a:cs typeface="Times New Roman" pitchFamily="18"/>
              </a:rPr>
            </a:br>
            <a:endParaRPr lang="en-CY" sz="1600" dirty="0"/>
          </a:p>
        </p:txBody>
      </p:sp>
      <p:pic>
        <p:nvPicPr>
          <p:cNvPr id="4" name="Content Placeholder 3" descr="A person holding a red bow&#10;&#10;Description automatically generated with low confidence">
            <a:extLst>
              <a:ext uri="{FF2B5EF4-FFF2-40B4-BE49-F238E27FC236}">
                <a16:creationId xmlns:a16="http://schemas.microsoft.com/office/drawing/2014/main" id="{2D4B3434-C018-4D69-AC04-429990558539}"/>
              </a:ext>
            </a:extLst>
          </p:cNvPr>
          <p:cNvPicPr>
            <a:picLocks noChangeAspect="1"/>
          </p:cNvPicPr>
          <p:nvPr/>
        </p:nvPicPr>
        <p:blipFill>
          <a:blip r:embed="rId3"/>
          <a:srcRect l="51439" r="12689"/>
          <a:stretch>
            <a:fillRect/>
          </a:stretch>
        </p:blipFill>
        <p:spPr>
          <a:xfrm>
            <a:off x="185532" y="1757575"/>
            <a:ext cx="2858486" cy="3834842"/>
          </a:xfrm>
          <a:prstGeom prst="rect">
            <a:avLst/>
          </a:prstGeom>
          <a:noFill/>
          <a:ln cap="flat">
            <a:noFill/>
          </a:ln>
        </p:spPr>
      </p:pic>
      <p:sp>
        <p:nvSpPr>
          <p:cNvPr id="6" name="Content Placeholder 7">
            <a:extLst>
              <a:ext uri="{FF2B5EF4-FFF2-40B4-BE49-F238E27FC236}">
                <a16:creationId xmlns:a16="http://schemas.microsoft.com/office/drawing/2014/main" id="{79108F32-7CFB-437A-B039-DA281B6D56A3}"/>
              </a:ext>
            </a:extLst>
          </p:cNvPr>
          <p:cNvSpPr txBox="1">
            <a:spLocks noGrp="1"/>
          </p:cNvSpPr>
          <p:nvPr>
            <p:ph idx="1"/>
          </p:nvPr>
        </p:nvSpPr>
        <p:spPr>
          <a:xfrm>
            <a:off x="4093659" y="1757575"/>
            <a:ext cx="6176772" cy="3581403"/>
          </a:xfrm>
        </p:spPr>
        <p:txBody>
          <a:bodyPr>
            <a:normAutofit fontScale="92500" lnSpcReduction="20000"/>
          </a:bodyPr>
          <a:lstStyle/>
          <a:p>
            <a:pPr lvl="0" algn="just"/>
            <a:r>
              <a:rPr lang="en-US" dirty="0"/>
              <a:t>“Everyone focuses on the startup phase and the advice -focus, focus, focus- which is important. But what’s not talked about a lot is the very thing that gets you success can be your falling point, too, if you don’t evolve and change. That involves risk, and something we’re going through right now. In the true sense of the word it allows me to be an entrepreneur again -and not just a company founder and owner of a service, and a marketing firm”.</a:t>
            </a:r>
          </a:p>
        </p:txBody>
      </p:sp>
      <p:pic>
        <p:nvPicPr>
          <p:cNvPr id="7" name="Picture 8">
            <a:extLst>
              <a:ext uri="{FF2B5EF4-FFF2-40B4-BE49-F238E27FC236}">
                <a16:creationId xmlns:a16="http://schemas.microsoft.com/office/drawing/2014/main" id="{06D98A63-5596-4068-B3B8-056E2AAADF09}"/>
              </a:ext>
            </a:extLst>
          </p:cNvPr>
          <p:cNvPicPr>
            <a:picLocks noChangeAspect="1"/>
          </p:cNvPicPr>
          <p:nvPr/>
        </p:nvPicPr>
        <p:blipFill>
          <a:blip r:embed="rId4"/>
          <a:stretch>
            <a:fillRect/>
          </a:stretch>
        </p:blipFill>
        <p:spPr>
          <a:xfrm>
            <a:off x="10157630" y="571500"/>
            <a:ext cx="1432444" cy="408398"/>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A89437-8DF0-46A2-BC6A-E2D20B74230F}"/>
              </a:ext>
            </a:extLst>
          </p:cNvPr>
          <p:cNvSpPr txBox="1">
            <a:spLocks noGrp="1"/>
          </p:cNvSpPr>
          <p:nvPr>
            <p:ph type="title"/>
          </p:nvPr>
        </p:nvSpPr>
        <p:spPr>
          <a:xfrm>
            <a:off x="1821090" y="5179036"/>
            <a:ext cx="9867326" cy="868076"/>
          </a:xfrm>
        </p:spPr>
        <p:txBody>
          <a:bodyPr anchor="ctr"/>
          <a:lstStyle/>
          <a:p>
            <a:pPr lvl="0"/>
            <a:r>
              <a:rPr lang="en-US" sz="3100" b="1" dirty="0"/>
              <a:t>Jeffrey </a:t>
            </a:r>
            <a:r>
              <a:rPr lang="en-US" sz="3100" b="1" dirty="0" err="1"/>
              <a:t>Hollender</a:t>
            </a:r>
            <a:r>
              <a:rPr lang="en-US" sz="3100" b="1" dirty="0"/>
              <a:t> </a:t>
            </a:r>
            <a:r>
              <a:rPr lang="en-US" sz="3100" dirty="0"/>
              <a:t>and his company </a:t>
            </a:r>
            <a:r>
              <a:rPr lang="en-US" sz="3100" b="1" dirty="0"/>
              <a:t>Seventh Generation </a:t>
            </a:r>
            <a:endParaRPr lang="en-CY" sz="3100" b="1" dirty="0"/>
          </a:p>
        </p:txBody>
      </p:sp>
      <p:sp>
        <p:nvSpPr>
          <p:cNvPr id="6" name="Content Placeholder 2">
            <a:extLst>
              <a:ext uri="{FF2B5EF4-FFF2-40B4-BE49-F238E27FC236}">
                <a16:creationId xmlns:a16="http://schemas.microsoft.com/office/drawing/2014/main" id="{8531C686-13B3-4C78-B5A3-19CE093FC683}"/>
              </a:ext>
            </a:extLst>
          </p:cNvPr>
          <p:cNvSpPr txBox="1">
            <a:spLocks noGrp="1"/>
          </p:cNvSpPr>
          <p:nvPr>
            <p:ph idx="1"/>
          </p:nvPr>
        </p:nvSpPr>
        <p:spPr>
          <a:xfrm>
            <a:off x="763086" y="1841937"/>
            <a:ext cx="10698616" cy="3604706"/>
          </a:xfrm>
        </p:spPr>
        <p:txBody>
          <a:bodyPr anchor="ctr">
            <a:normAutofit lnSpcReduction="10000"/>
          </a:bodyPr>
          <a:lstStyle/>
          <a:p>
            <a:pPr lvl="0"/>
            <a:r>
              <a:rPr lang="en-US" sz="2400" dirty="0"/>
              <a:t>Jeffrey </a:t>
            </a:r>
            <a:r>
              <a:rPr lang="en-US" sz="2400" dirty="0" err="1"/>
              <a:t>Hollender</a:t>
            </a:r>
            <a:r>
              <a:rPr lang="en-US" sz="2400" dirty="0"/>
              <a:t> and his company Seventh Generation are perfect examples of corporate social responsibility and how much a socially responsible company can grow.</a:t>
            </a:r>
          </a:p>
          <a:p>
            <a:pPr lvl="0"/>
            <a:r>
              <a:rPr lang="en-US" sz="2400" dirty="0"/>
              <a:t>Jeffrey </a:t>
            </a:r>
            <a:r>
              <a:rPr lang="en-US" sz="2400" dirty="0" err="1"/>
              <a:t>Hollender</a:t>
            </a:r>
            <a:r>
              <a:rPr lang="en-US" sz="2400" dirty="0"/>
              <a:t> founded Seventh Generation, a company specializing in the production of eco-friendly household cleaning products and personal hygiene products, in the late 80’s. Along with developing products that were free of harsh chemicals, the company also decided to donate 10 percent of its profits to non-profit organizations and businesses that are dedicated to social and environmental causes.</a:t>
            </a:r>
          </a:p>
          <a:p>
            <a:pPr lvl="0"/>
            <a:r>
              <a:rPr lang="en-US" sz="2400" dirty="0" err="1"/>
              <a:t>Hollender’s</a:t>
            </a:r>
            <a:r>
              <a:rPr lang="en-US" sz="2400" dirty="0"/>
              <a:t> company was built on morals and systems that were perceived to be unprofitable and limiting.</a:t>
            </a:r>
          </a:p>
          <a:p>
            <a:pPr lvl="0"/>
            <a:endParaRPr lang="en-CY" sz="1900" dirty="0"/>
          </a:p>
        </p:txBody>
      </p:sp>
      <p:pic>
        <p:nvPicPr>
          <p:cNvPr id="8" name="Picture 8">
            <a:extLst>
              <a:ext uri="{FF2B5EF4-FFF2-40B4-BE49-F238E27FC236}">
                <a16:creationId xmlns:a16="http://schemas.microsoft.com/office/drawing/2014/main" id="{9C0171D8-2B0C-4743-AEC3-6A13418FBBB0}"/>
              </a:ext>
            </a:extLst>
          </p:cNvPr>
          <p:cNvPicPr>
            <a:picLocks noChangeAspect="1"/>
          </p:cNvPicPr>
          <p:nvPr/>
        </p:nvPicPr>
        <p:blipFill>
          <a:blip r:embed="rId2"/>
          <a:stretch>
            <a:fillRect/>
          </a:stretch>
        </p:blipFill>
        <p:spPr>
          <a:xfrm>
            <a:off x="10029258" y="566388"/>
            <a:ext cx="1432444" cy="408398"/>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C4F7067-08E4-42C4-A60F-68962B3358A8}"/>
              </a:ext>
            </a:extLst>
          </p:cNvPr>
          <p:cNvSpPr txBox="1">
            <a:spLocks noGrp="1"/>
          </p:cNvSpPr>
          <p:nvPr>
            <p:ph type="title"/>
          </p:nvPr>
        </p:nvSpPr>
        <p:spPr>
          <a:xfrm>
            <a:off x="752862" y="4736957"/>
            <a:ext cx="10674120" cy="1266398"/>
          </a:xfrm>
        </p:spPr>
        <p:txBody>
          <a:bodyPr anchor="b" anchorCtr="1"/>
          <a:lstStyle/>
          <a:p>
            <a:pPr lvl="0" algn="ctr"/>
            <a:r>
              <a:rPr lang="en-US" sz="1400" b="1" cap="all" dirty="0"/>
              <a:t>“</a:t>
            </a:r>
            <a:r>
              <a:rPr lang="en-US" sz="1400" b="1" cap="all" dirty="0">
                <a:latin typeface="+mn-lt"/>
              </a:rPr>
              <a:t>What does the world need that you can provide?” Express your social mission, whether it’s cause marketing, volunteering, culture, environmental initiatives, sustainable products, or corporate philanthropy. Start before scale: make a commitment, take small steps and then scale when you’re ready. Internalize and share your social mission. Be unfailingly transparent – “If you’re not scared by what you’re saying, you’re not sharing enough“</a:t>
            </a:r>
            <a:br>
              <a:rPr lang="en-US" sz="1000" cap="all" dirty="0">
                <a:latin typeface="+mn-lt"/>
              </a:rPr>
            </a:br>
            <a:endParaRPr lang="en-US" sz="1000" cap="all" dirty="0">
              <a:latin typeface="+mn-lt"/>
            </a:endParaRPr>
          </a:p>
        </p:txBody>
      </p:sp>
      <p:pic>
        <p:nvPicPr>
          <p:cNvPr id="7" name="Content Placeholder 3">
            <a:extLst>
              <a:ext uri="{FF2B5EF4-FFF2-40B4-BE49-F238E27FC236}">
                <a16:creationId xmlns:a16="http://schemas.microsoft.com/office/drawing/2014/main" id="{FF407427-17F0-450A-942A-CBB1BD144289}"/>
              </a:ext>
            </a:extLst>
          </p:cNvPr>
          <p:cNvPicPr>
            <a:picLocks noGrp="1" noChangeAspect="1"/>
          </p:cNvPicPr>
          <p:nvPr>
            <p:ph idx="1"/>
          </p:nvPr>
        </p:nvPicPr>
        <p:blipFill>
          <a:blip r:embed="rId2"/>
          <a:stretch>
            <a:fillRect/>
          </a:stretch>
        </p:blipFill>
        <p:spPr>
          <a:xfrm>
            <a:off x="2319193" y="1125315"/>
            <a:ext cx="2362443" cy="3543665"/>
          </a:xfrm>
        </p:spPr>
      </p:pic>
      <p:pic>
        <p:nvPicPr>
          <p:cNvPr id="8" name="Picture 4">
            <a:extLst>
              <a:ext uri="{FF2B5EF4-FFF2-40B4-BE49-F238E27FC236}">
                <a16:creationId xmlns:a16="http://schemas.microsoft.com/office/drawing/2014/main" id="{560834FD-51DB-403E-BF5F-A7F04DF2F13B}"/>
              </a:ext>
            </a:extLst>
          </p:cNvPr>
          <p:cNvPicPr>
            <a:picLocks noChangeAspect="1"/>
          </p:cNvPicPr>
          <p:nvPr/>
        </p:nvPicPr>
        <p:blipFill>
          <a:blip r:embed="rId3"/>
          <a:stretch>
            <a:fillRect/>
          </a:stretch>
        </p:blipFill>
        <p:spPr>
          <a:xfrm>
            <a:off x="5794882" y="1332253"/>
            <a:ext cx="5130798" cy="3129790"/>
          </a:xfrm>
          <a:prstGeom prst="rect">
            <a:avLst/>
          </a:prstGeom>
          <a:noFill/>
          <a:ln cap="flat">
            <a:noFill/>
          </a:ln>
        </p:spPr>
      </p:pic>
      <p:pic>
        <p:nvPicPr>
          <p:cNvPr id="11" name="Picture 8">
            <a:extLst>
              <a:ext uri="{FF2B5EF4-FFF2-40B4-BE49-F238E27FC236}">
                <a16:creationId xmlns:a16="http://schemas.microsoft.com/office/drawing/2014/main" id="{B285B86B-98D2-4839-A0E4-DD06E606229E}"/>
              </a:ext>
            </a:extLst>
          </p:cNvPr>
          <p:cNvPicPr>
            <a:picLocks noChangeAspect="1"/>
          </p:cNvPicPr>
          <p:nvPr/>
        </p:nvPicPr>
        <p:blipFill>
          <a:blip r:embed="rId4"/>
          <a:stretch>
            <a:fillRect/>
          </a:stretch>
        </p:blipFill>
        <p:spPr>
          <a:xfrm>
            <a:off x="10006690" y="296805"/>
            <a:ext cx="1432444" cy="408398"/>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F2374F-5750-4532-8421-BAA02330AC69}"/>
              </a:ext>
            </a:extLst>
          </p:cNvPr>
          <p:cNvSpPr txBox="1">
            <a:spLocks noGrp="1"/>
          </p:cNvSpPr>
          <p:nvPr>
            <p:ph type="title"/>
          </p:nvPr>
        </p:nvSpPr>
        <p:spPr>
          <a:xfrm>
            <a:off x="958245" y="1164133"/>
            <a:ext cx="6197929" cy="3474128"/>
          </a:xfrm>
        </p:spPr>
        <p:txBody>
          <a:bodyPr anchor="b">
            <a:noAutofit/>
          </a:bodyPr>
          <a:lstStyle/>
          <a:p>
            <a:pPr lvl="0"/>
            <a:r>
              <a:rPr lang="en-US" sz="2400" cap="all" dirty="0">
                <a:latin typeface="+mn-lt"/>
              </a:rPr>
              <a:t>Prof. </a:t>
            </a:r>
            <a:r>
              <a:rPr lang="en-US" sz="2400" cap="all" dirty="0" err="1">
                <a:latin typeface="+mn-lt"/>
              </a:rPr>
              <a:t>Merlinda</a:t>
            </a:r>
            <a:r>
              <a:rPr lang="en-US" sz="2400" cap="all" dirty="0">
                <a:latin typeface="+mn-lt"/>
              </a:rPr>
              <a:t> A. Palencia, a researcher at Adamson University in the Philippines, invented an organic process to turn wastewater into clean water that can be used for irrigation purposes, and launched a start-up company to make the treatment accessible to everyone.</a:t>
            </a:r>
            <a:br>
              <a:rPr lang="en-US" sz="2400" cap="all" dirty="0">
                <a:latin typeface="+mn-lt"/>
              </a:rPr>
            </a:br>
            <a:br>
              <a:rPr lang="en-US" sz="2400" cap="all" dirty="0">
                <a:latin typeface="+mn-lt"/>
              </a:rPr>
            </a:br>
            <a:r>
              <a:rPr lang="en-US" sz="1200" dirty="0">
                <a:solidFill>
                  <a:srgbClr val="EFEDE3"/>
                </a:solidFill>
                <a:hlinkClick r:id="rId2"/>
              </a:rPr>
              <a:t>Women in Green: Inclusivity in Treating Wastewater (wipo.int)</a:t>
            </a:r>
            <a:endParaRPr lang="en-US" sz="1200" b="1" cap="all" dirty="0">
              <a:solidFill>
                <a:srgbClr val="EFEDE3"/>
              </a:solidFill>
            </a:endParaRPr>
          </a:p>
        </p:txBody>
      </p:sp>
      <p:pic>
        <p:nvPicPr>
          <p:cNvPr id="8" name="Content Placeholder 4" descr="Graphical user interface, website&#10;&#10;Description automatically generated">
            <a:extLst>
              <a:ext uri="{FF2B5EF4-FFF2-40B4-BE49-F238E27FC236}">
                <a16:creationId xmlns:a16="http://schemas.microsoft.com/office/drawing/2014/main" id="{79E66429-C4EF-490A-B597-0992B2B235EF}"/>
              </a:ext>
            </a:extLst>
          </p:cNvPr>
          <p:cNvPicPr>
            <a:picLocks noGrp="1" noChangeAspect="1"/>
          </p:cNvPicPr>
          <p:nvPr>
            <p:ph idx="1"/>
          </p:nvPr>
        </p:nvPicPr>
        <p:blipFill>
          <a:blip r:embed="rId3"/>
          <a:srcRect l="5658" r="40030"/>
          <a:stretch>
            <a:fillRect/>
          </a:stretch>
        </p:blipFill>
        <p:spPr>
          <a:xfrm>
            <a:off x="8680178" y="1004230"/>
            <a:ext cx="3511822" cy="4849540"/>
          </a:xfrm>
        </p:spPr>
      </p:pic>
      <p:pic>
        <p:nvPicPr>
          <p:cNvPr id="9" name="Picture 8">
            <a:extLst>
              <a:ext uri="{FF2B5EF4-FFF2-40B4-BE49-F238E27FC236}">
                <a16:creationId xmlns:a16="http://schemas.microsoft.com/office/drawing/2014/main" id="{D1147E3C-1539-4326-8F5A-70C8964E1134}"/>
              </a:ext>
            </a:extLst>
          </p:cNvPr>
          <p:cNvPicPr>
            <a:picLocks noChangeAspect="1"/>
          </p:cNvPicPr>
          <p:nvPr/>
        </p:nvPicPr>
        <p:blipFill>
          <a:blip r:embed="rId4"/>
          <a:stretch>
            <a:fillRect/>
          </a:stretch>
        </p:blipFill>
        <p:spPr>
          <a:xfrm>
            <a:off x="958245" y="6147227"/>
            <a:ext cx="1432444" cy="408398"/>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ight bulb on green grass">
            <a:extLst>
              <a:ext uri="{FF2B5EF4-FFF2-40B4-BE49-F238E27FC236}">
                <a16:creationId xmlns:a16="http://schemas.microsoft.com/office/drawing/2014/main" id="{31E79BCD-5C3F-49F6-84D7-78B16BE640D1}"/>
              </a:ext>
            </a:extLst>
          </p:cNvPr>
          <p:cNvPicPr>
            <a:picLocks noChangeAspect="1"/>
          </p:cNvPicPr>
          <p:nvPr/>
        </p:nvPicPr>
        <p:blipFill>
          <a:blip r:embed="rId2"/>
          <a:srcRect t="1709" b="14021"/>
          <a:stretch>
            <a:fillRect/>
          </a:stretch>
        </p:blipFill>
        <p:spPr>
          <a:xfrm>
            <a:off x="987576" y="1040040"/>
            <a:ext cx="10435797" cy="4777920"/>
          </a:xfrm>
          <a:prstGeom prst="rect">
            <a:avLst/>
          </a:prstGeom>
          <a:noFill/>
          <a:ln cap="flat">
            <a:noFill/>
          </a:ln>
        </p:spPr>
      </p:pic>
      <p:sp>
        <p:nvSpPr>
          <p:cNvPr id="3" name="Rectangle 15">
            <a:extLst>
              <a:ext uri="{FF2B5EF4-FFF2-40B4-BE49-F238E27FC236}">
                <a16:creationId xmlns:a16="http://schemas.microsoft.com/office/drawing/2014/main" id="{17D1AC8F-341F-48C3-A8E3-D33FDEB4E3CB}"/>
              </a:ext>
            </a:extLst>
          </p:cNvPr>
          <p:cNvSpPr>
            <a:spLocks noMove="1" noResize="1"/>
          </p:cNvSpPr>
          <p:nvPr/>
        </p:nvSpPr>
        <p:spPr>
          <a:xfrm>
            <a:off x="1527944" y="1838154"/>
            <a:ext cx="5607905" cy="3724451"/>
          </a:xfrm>
          <a:prstGeom prst="rect">
            <a:avLst/>
          </a:prstGeom>
          <a:solidFill>
            <a:srgbClr val="000000">
              <a:alpha val="80000"/>
            </a:srgbClr>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5" name="Title 1">
            <a:extLst>
              <a:ext uri="{FF2B5EF4-FFF2-40B4-BE49-F238E27FC236}">
                <a16:creationId xmlns:a16="http://schemas.microsoft.com/office/drawing/2014/main" id="{AFC18832-631E-4E95-ACD8-01C0861A133C}"/>
              </a:ext>
            </a:extLst>
          </p:cNvPr>
          <p:cNvSpPr txBox="1">
            <a:spLocks noGrp="1"/>
          </p:cNvSpPr>
          <p:nvPr>
            <p:ph type="title"/>
          </p:nvPr>
        </p:nvSpPr>
        <p:spPr>
          <a:xfrm>
            <a:off x="1885959" y="2185351"/>
            <a:ext cx="4891884" cy="1025938"/>
          </a:xfrm>
        </p:spPr>
        <p:txBody>
          <a:bodyPr anchor="ctr"/>
          <a:lstStyle/>
          <a:p>
            <a:pPr lvl="0"/>
            <a:r>
              <a:rPr lang="en-US" sz="3300" b="1">
                <a:solidFill>
                  <a:srgbClr val="EFEDE3"/>
                </a:solidFill>
              </a:rPr>
              <a:t>GREEN ENTREPRENEURSHIP</a:t>
            </a:r>
            <a:endParaRPr lang="en-CY" sz="3300" b="1">
              <a:solidFill>
                <a:srgbClr val="EFEDE3"/>
              </a:solidFill>
            </a:endParaRPr>
          </a:p>
        </p:txBody>
      </p:sp>
      <p:sp>
        <p:nvSpPr>
          <p:cNvPr id="6" name="Content Placeholder 2">
            <a:extLst>
              <a:ext uri="{FF2B5EF4-FFF2-40B4-BE49-F238E27FC236}">
                <a16:creationId xmlns:a16="http://schemas.microsoft.com/office/drawing/2014/main" id="{AF15CC1C-8FD7-4C4E-A577-D275C2177A03}"/>
              </a:ext>
            </a:extLst>
          </p:cNvPr>
          <p:cNvSpPr txBox="1">
            <a:spLocks noGrp="1"/>
          </p:cNvSpPr>
          <p:nvPr>
            <p:ph idx="1"/>
          </p:nvPr>
        </p:nvSpPr>
        <p:spPr>
          <a:xfrm>
            <a:off x="1885959" y="3211290"/>
            <a:ext cx="4891884" cy="2068281"/>
          </a:xfrm>
        </p:spPr>
        <p:txBody>
          <a:bodyPr/>
          <a:lstStyle/>
          <a:p>
            <a:pPr lvl="0" algn="just"/>
            <a:r>
              <a:rPr lang="en-US" sz="1700" b="1" dirty="0">
                <a:solidFill>
                  <a:srgbClr val="EFEDE3"/>
                </a:solidFill>
              </a:rPr>
              <a:t>Successful sustainable development meets the needs of the present without compromising those of future generations. </a:t>
            </a:r>
          </a:p>
          <a:p>
            <a:pPr lvl="0" algn="just"/>
            <a:r>
              <a:rPr lang="en-US" sz="1700" b="1" dirty="0">
                <a:solidFill>
                  <a:srgbClr val="EFEDE3"/>
                </a:solidFill>
              </a:rPr>
              <a:t>Traditional conceptions of sustainability are typically rooted in the triple bottom line, which includes three major dimensions: social, economic, and environmental.</a:t>
            </a:r>
            <a:endParaRPr lang="en-CY" sz="1700" b="1" dirty="0">
              <a:solidFill>
                <a:srgbClr val="EFEDE3"/>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551</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Franklin Gothic Book</vt:lpstr>
      <vt:lpstr>Raleway ExtraBold</vt:lpstr>
      <vt:lpstr>Office Theme</vt:lpstr>
      <vt:lpstr>PowerPoint Presentation</vt:lpstr>
      <vt:lpstr>GREEN ENTREPRENEURS</vt:lpstr>
      <vt:lpstr>PowerPoint Presentation</vt:lpstr>
      <vt:lpstr>https://www.entrepreneur.com/article/228578  Blake Mycoskie   </vt:lpstr>
      <vt:lpstr>Jeffrey Hollender and his company Seventh Generation </vt:lpstr>
      <vt:lpstr>“What does the world need that you can provide?” Express your social mission, whether it’s cause marketing, volunteering, culture, environmental initiatives, sustainable products, or corporate philanthropy. Start before scale: make a commitment, take small steps and then scale when you’re ready. Internalize and share your social mission. Be unfailingly transparent – “If you’re not scared by what you’re saying, you’re not sharing enough“ </vt:lpstr>
      <vt:lpstr>Prof. Merlinda A. Palencia, a researcher at Adamson University in the Philippines, invented an organic process to turn wastewater into clean water that can be used for irrigation purposes, and launched a start-up company to make the treatment accessible to everyone.  Women in Green: Inclusivity in Treating Wastewater (wipo.int)</vt:lpstr>
      <vt:lpstr>GREEN ENTREPRENEURSHIP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Alexandar Todov</dc:creator>
  <cp:lastModifiedBy>Dejan Zafirovski</cp:lastModifiedBy>
  <cp:revision>32</cp:revision>
  <dcterms:created xsi:type="dcterms:W3CDTF">2021-06-26T00:11:23Z</dcterms:created>
  <dcterms:modified xsi:type="dcterms:W3CDTF">2021-09-25T07:40:43Z</dcterms:modified>
</cp:coreProperties>
</file>