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62" r:id="rId4"/>
    <p:sldId id="263" r:id="rId5"/>
    <p:sldId id="261" r:id="rId6"/>
    <p:sldId id="264" r:id="rId7"/>
    <p:sldId id="260" r:id="rId8"/>
    <p:sldId id="265" r:id="rId9"/>
    <p:sldId id="267"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200"/>
    <a:srgbClr val="3AB4EB"/>
    <a:srgbClr val="B1DC52"/>
    <a:srgbClr val="FEC13C"/>
    <a:srgbClr val="DA7171"/>
    <a:srgbClr val="AAD84A"/>
    <a:srgbClr val="C4E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965CF-FE5B-42ED-9652-980228FA7A09}" type="datetimeFigureOut">
              <a:rPr lang="en-US" smtClean="0"/>
              <a:t>9/25/2021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06A67-EA04-4F0F-AF3A-C4D47A76DE79}" type="slidenum">
              <a:rPr lang="en-US" smtClean="0"/>
              <a:t>‹#›</a:t>
            </a:fld>
            <a:endParaRPr lang="en-US"/>
          </a:p>
        </p:txBody>
      </p:sp>
    </p:spTree>
    <p:extLst>
      <p:ext uri="{BB962C8B-B14F-4D97-AF65-F5344CB8AC3E}">
        <p14:creationId xmlns:p14="http://schemas.microsoft.com/office/powerpoint/2010/main" val="361270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659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019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https://www.nerdwallet.com/article/small-business/what-is-a-business-model</a:t>
            </a:r>
            <a:endParaRPr/>
          </a:p>
        </p:txBody>
      </p:sp>
      <p:sp>
        <p:nvSpPr>
          <p:cNvPr id="176" name="Google Shape;17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310029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https://www.slideshare.net/KevinCruz1/introduction-to-social-entrepreneurship-14679171</a:t>
            </a:r>
            <a:endParaRPr/>
          </a:p>
        </p:txBody>
      </p:sp>
      <p:sp>
        <p:nvSpPr>
          <p:cNvPr id="182" name="Google Shape;1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02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https://www.slideshare.net/KevinCruz1/introduction-to-social-entrepreneurship-14679171</a:t>
            </a:r>
            <a:endParaRPr/>
          </a:p>
        </p:txBody>
      </p:sp>
      <p:sp>
        <p:nvSpPr>
          <p:cNvPr id="189" name="Google Shape;1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433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383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076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192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713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8342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073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https://quotefancy.com/quote/1516465/Paul-Hawken-Business-is-the-only-mechanism-on-the-planet-today-powerful-enough-to-produce</a:t>
            </a: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67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3967253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385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249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381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Tell the students that there are companies that are interested not only in climate change or environmental issues, but also in social change. Introduce the term social entrepreneurship. </a:t>
            </a:r>
            <a:endParaRPr/>
          </a:p>
          <a:p>
            <a:pPr marL="0" lvl="0" indent="0" algn="l" rtl="0">
              <a:spcBef>
                <a:spcPts val="0"/>
              </a:spcBef>
              <a:spcAft>
                <a:spcPts val="0"/>
              </a:spcAft>
              <a:buNone/>
            </a:pPr>
            <a:r>
              <a:rPr lang="en-US"/>
              <a:t>If you compare this definition to the definition of green entrepreneurship, what do you notice?</a:t>
            </a:r>
            <a:endParaRPr/>
          </a:p>
          <a:p>
            <a:pPr marL="0" lvl="0" indent="0" algn="l" rtl="0">
              <a:spcBef>
                <a:spcPts val="0"/>
              </a:spcBef>
              <a:spcAft>
                <a:spcPts val="0"/>
              </a:spcAft>
              <a:buNone/>
            </a:pPr>
            <a:r>
              <a:rPr lang="en-US"/>
              <a:t>Students will probably notice that in both cases we are talking about solving environmental AND social problems, so they might get confused what the difference between green and social entrepreneurship is. It is important that you emphasize the point that these are very new domains and definitions are still being debated.</a:t>
            </a:r>
            <a:endParaRPr/>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21073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https://www.slideshare.net/tribhuvansaini3/social-entrepreneurship-68254189</a:t>
            </a:r>
            <a:endParaRPr/>
          </a:p>
        </p:txBody>
      </p:sp>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7782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90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121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https://www.slideshare.net/KevinCruz1/introduction-to-social-entrepreneurship-14679171</a:t>
            </a:r>
            <a:endParaRPr/>
          </a:p>
        </p:txBody>
      </p:sp>
      <p:sp>
        <p:nvSpPr>
          <p:cNvPr id="155" name="Google Shape;1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92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https://www.slideshare.net/KevinCruz1/introduction-to-social-entrepreneurship-14679171</a:t>
            </a:r>
            <a:endParaRPr/>
          </a:p>
        </p:txBody>
      </p:sp>
      <p:sp>
        <p:nvSpPr>
          <p:cNvPr id="162" name="Google Shape;1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1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8203-F8FB-4D34-827B-23768A396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2910AE-6F07-4052-B13D-5226B5B32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BD84ED-61A6-4EFB-89D8-67583F5EE6A8}"/>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223FF579-4EF4-413D-BE15-5D84EF1DE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409B1-364B-4C0A-B9BD-0FF87AD107D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4275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DAF3-C523-4A93-94D6-2BD3A5431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728FC-DA4D-4CD3-9698-3F3D198C6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1D0EB-CD46-4130-8DEC-4DE444DFAD47}"/>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8B83AA31-00FF-499A-8415-8EF2FE5D4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B5E97-F02B-41FF-879E-14AA74D0C85F}"/>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24112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5DFCB2-BD41-4AEF-BBC8-60031010B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229FA7-5113-4394-88BF-2DA110F2D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BC9B1-41A1-4387-8CDF-9101F30E43E6}"/>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346FBD09-B4FE-4D78-A5FB-59A1810F8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36B64-D13A-4C02-93B9-AC1E4E14BDB5}"/>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3273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05A4-AC9E-4C7B-AFB7-4B2BF8A00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84841-C866-4F87-AE6E-56579EE31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A0008-960F-4072-92FD-0271BD22DFF4}"/>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60478B1E-1690-415A-A856-FC6303A1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C451A-7A98-48CD-B19C-C5B87D2DC5C4}"/>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06769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22C0-285E-415D-8887-335025642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36797E-48CF-4DC4-A988-7ADF88D6A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3B034-359F-4BC4-B1B1-AF8E972CFE4F}"/>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D47BA720-8F5A-4A1F-8CBA-CE8080E22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94FB1-9CEF-4DD1-941B-34FD1F8D9F0D}"/>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75699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3C21-2B4E-4D93-BDB1-D6D040D67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89A2D-7C08-45EF-A756-08CAC502E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B98592-DEF9-4ACB-BDBB-D861861C8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217C5-5A66-4373-809A-03F6BF360EE4}"/>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4155EAD8-163B-4676-9E33-77AE893E3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F5D78-EB6C-4509-91F2-3D84ED769027}"/>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97679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F926-2342-4F92-912D-B46D5565D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9E021-576B-408D-99AB-9B4153A1A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65B6E-82D2-4BE6-B930-64A66477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0ED466-5BBB-455C-9F06-4E154EEF8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9742F-98D5-497B-8FB6-6DB87B935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8A472-39B1-4709-BB36-18CDF4BD5C20}"/>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8" name="Footer Placeholder 7">
            <a:extLst>
              <a:ext uri="{FF2B5EF4-FFF2-40B4-BE49-F238E27FC236}">
                <a16:creationId xmlns:a16="http://schemas.microsoft.com/office/drawing/2014/main" id="{6F5FD0A0-6BC3-48DF-91A8-F549B3D0D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19782F-E436-4DA4-8127-FE22CAE1F65B}"/>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1915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47B3-A3A1-4431-8C8A-71141B303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DF8CC-1CBF-487A-86B9-E24638CB1816}"/>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4" name="Footer Placeholder 3">
            <a:extLst>
              <a:ext uri="{FF2B5EF4-FFF2-40B4-BE49-F238E27FC236}">
                <a16:creationId xmlns:a16="http://schemas.microsoft.com/office/drawing/2014/main" id="{24A0DEBB-714F-49B7-9A97-8C63FDE3F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D5F6A2-56E7-43B1-8B37-5585002D086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76984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90AED-2299-4F2A-8B74-BAF463BFC4AD}"/>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3" name="Footer Placeholder 2">
            <a:extLst>
              <a:ext uri="{FF2B5EF4-FFF2-40B4-BE49-F238E27FC236}">
                <a16:creationId xmlns:a16="http://schemas.microsoft.com/office/drawing/2014/main" id="{285A83E6-EB69-4C87-A294-5EBF02A24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91496-D58D-46A4-8CBC-148676A1AD7E}"/>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0349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4589-75BA-4BCB-BA37-0C8148AB9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0A438-48C7-4BE5-B4F8-A273270AF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AF38-EB94-49AA-ACD5-8AEA793A6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046A1-6B4F-4BB4-A2CC-F2FF833366E5}"/>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607F038A-3C43-4C97-891F-6687B831D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311B84-A8EB-476E-914C-ED6C206C8EB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3735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7ED8-AA04-46A2-97ED-D2BD70951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D669F-9C21-4758-9807-0B1C67F7F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A6544D-DA8F-4CCE-9FDC-12DB5A28D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CDDF0-415A-45BB-8448-6E6A6DD9870C}"/>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D2E256D2-77D4-4911-93A3-7DAF95ECB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DE05B-F806-400F-974B-E04F6924977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6496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8483C-A748-4E3D-8B74-B0D11DB51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2D31E-7305-4EBC-A125-74CA82274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44AAD-556C-416E-BEC0-6C2CF22D5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315AF656-6529-4540-81BF-1B27A8C08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0EF486-8284-4561-91B6-3219EC14A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9DFDF-FA6A-4247-8377-9C6615273675}" type="slidenum">
              <a:rPr lang="en-US" smtClean="0"/>
              <a:t>‹#›</a:t>
            </a:fld>
            <a:endParaRPr lang="en-US"/>
          </a:p>
        </p:txBody>
      </p:sp>
    </p:spTree>
    <p:extLst>
      <p:ext uri="{BB962C8B-B14F-4D97-AF65-F5344CB8AC3E}">
        <p14:creationId xmlns:p14="http://schemas.microsoft.com/office/powerpoint/2010/main" val="362560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hesedge.org/socent-spotlights/22-awesome-social-enterprise-business-idea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ted.com/talks/ray_anderson_on_the_business_logic_of_sustainability" TargetMode="External"/><Relationship Id="rId4" Type="http://schemas.openxmlformats.org/officeDocument/2006/relationships/hyperlink" Target="https://www.businessnewsdaily.com/5102-green-business-ideas.html#sthash.B26NlEvr.dpufhttp://www.businessnewsdaily.com/5102-green-business-idea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AFC51-8729-4210-9D78-4949CE5C9A17}"/>
              </a:ext>
            </a:extLst>
          </p:cNvPr>
          <p:cNvSpPr txBox="1"/>
          <p:nvPr/>
        </p:nvSpPr>
        <p:spPr>
          <a:xfrm>
            <a:off x="706068" y="1294736"/>
            <a:ext cx="10129970" cy="2554545"/>
          </a:xfrm>
          <a:prstGeom prst="rect">
            <a:avLst/>
          </a:prstGeom>
          <a:noFill/>
        </p:spPr>
        <p:txBody>
          <a:bodyPr wrap="square" rtlCol="0">
            <a:spAutoFit/>
          </a:bodyPr>
          <a:lstStyle/>
          <a:p>
            <a:r>
              <a:rPr lang="en-US" sz="4000" b="1" i="0" dirty="0">
                <a:solidFill>
                  <a:srgbClr val="222222"/>
                </a:solidFill>
                <a:effectLst/>
              </a:rPr>
              <a:t>Module</a:t>
            </a:r>
            <a:r>
              <a:rPr lang="en-US" sz="4000" b="1" dirty="0">
                <a:solidFill>
                  <a:srgbClr val="222222"/>
                </a:solidFill>
              </a:rPr>
              <a:t>: </a:t>
            </a:r>
            <a:r>
              <a:rPr lang="en-US" sz="4000" b="1" i="0" dirty="0">
                <a:solidFill>
                  <a:srgbClr val="222222"/>
                </a:solidFill>
                <a:effectLst/>
              </a:rPr>
              <a:t>Social entrepreneurship and </a:t>
            </a:r>
            <a:r>
              <a:rPr lang="en-US" sz="4000" b="1" i="0">
                <a:solidFill>
                  <a:srgbClr val="222222"/>
                </a:solidFill>
                <a:effectLst/>
              </a:rPr>
              <a:t>social enterprises</a:t>
            </a:r>
          </a:p>
          <a:p>
            <a:r>
              <a:rPr lang="en-US" sz="4000" b="1" i="0">
                <a:solidFill>
                  <a:srgbClr val="222222"/>
                </a:solidFill>
                <a:effectLst/>
              </a:rPr>
              <a:t> </a:t>
            </a:r>
            <a:r>
              <a:rPr lang="en-US" sz="4000" b="1" i="0" dirty="0">
                <a:solidFill>
                  <a:srgbClr val="222222"/>
                </a:solidFill>
                <a:effectLst/>
              </a:rPr>
              <a:t>(including green entrepreneurship)</a:t>
            </a:r>
          </a:p>
          <a:p>
            <a:pPr algn="l"/>
            <a:endParaRPr lang="ru-RU" sz="4000" b="0" i="0" dirty="0">
              <a:solidFill>
                <a:srgbClr val="222222"/>
              </a:solidFill>
              <a:effectLst/>
              <a:latin typeface="Raleway ExtraBold" panose="020B0903030101060003" pitchFamily="34" charset="0"/>
            </a:endParaRPr>
          </a:p>
        </p:txBody>
      </p:sp>
    </p:spTree>
    <p:extLst>
      <p:ext uri="{BB962C8B-B14F-4D97-AF65-F5344CB8AC3E}">
        <p14:creationId xmlns:p14="http://schemas.microsoft.com/office/powerpoint/2010/main" val="82403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spcBef>
                <a:spcPts val="0"/>
              </a:spcBef>
              <a:buClr>
                <a:schemeClr val="dk1"/>
              </a:buClr>
              <a:buSzPts val="2800"/>
            </a:pPr>
            <a:r>
              <a:rPr lang="en-US" dirty="0"/>
              <a:t>A social entrepreneur is someone who starts a business as a way to create a positive impact on a social issue. </a:t>
            </a:r>
          </a:p>
          <a:p>
            <a:pPr lvl="0">
              <a:buClr>
                <a:schemeClr val="dk1"/>
              </a:buClr>
              <a:buSzPts val="2800"/>
            </a:pPr>
            <a:r>
              <a:rPr lang="en-US" dirty="0"/>
              <a:t>The person who coined the term “social entrepreneur,” Bill Drayton, said, “The life purpose of the true social entrepreneur is to change the world.” However, social entrepreneurs often measure their success based on a triple-bottom-line: social, environmental, and economical.</a:t>
            </a:r>
          </a:p>
          <a:p>
            <a:pPr lvl="1">
              <a:buClr>
                <a:schemeClr val="dk1"/>
              </a:buClr>
              <a:buSzPts val="2400"/>
            </a:pPr>
            <a:r>
              <a:rPr lang="en-US" sz="2600" dirty="0"/>
              <a:t>Social: The business’s ability to create positive change, and its impact on social issues.</a:t>
            </a:r>
          </a:p>
          <a:p>
            <a:pPr lvl="1">
              <a:buClr>
                <a:schemeClr val="dk1"/>
              </a:buClr>
              <a:buSzPts val="2400"/>
            </a:pPr>
            <a:r>
              <a:rPr lang="en-US" sz="2600" dirty="0"/>
              <a:t>Environmental: The business’s environmental impact and carbon footprint.</a:t>
            </a:r>
          </a:p>
          <a:p>
            <a:pPr lvl="1">
              <a:buClr>
                <a:schemeClr val="dk1"/>
              </a:buClr>
              <a:buSzPts val="2400"/>
            </a:pPr>
            <a:r>
              <a:rPr lang="en-US" sz="2600" dirty="0"/>
              <a:t>Economic: Social enterprises need to turn a profit to continue to operate and grow.</a:t>
            </a:r>
          </a:p>
          <a:p>
            <a:pPr marL="0" indent="0">
              <a:buNone/>
            </a:pPr>
            <a:endParaRPr lang="en-US" dirty="0"/>
          </a:p>
        </p:txBody>
      </p:sp>
      <p:sp>
        <p:nvSpPr>
          <p:cNvPr id="4" name="Google Shape;139;p9"/>
          <p:cNvSpPr txBox="1">
            <a:spLocks noGrp="1"/>
          </p:cNvSpPr>
          <p:nvPr>
            <p:ph type="title"/>
          </p:nvPr>
        </p:nvSpPr>
        <p:spPr>
          <a:xfrm>
            <a:off x="838200" y="62859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dirty="0">
                <a:latin typeface="+mn-lt"/>
              </a:rPr>
              <a:t>What Is a Social Entrepreneur?</a:t>
            </a:r>
            <a:endParaRPr sz="3000" dirty="0">
              <a:latin typeface="+mn-lt"/>
            </a:endParaRPr>
          </a:p>
        </p:txBody>
      </p:sp>
    </p:spTree>
    <p:extLst>
      <p:ext uri="{BB962C8B-B14F-4D97-AF65-F5344CB8AC3E}">
        <p14:creationId xmlns:p14="http://schemas.microsoft.com/office/powerpoint/2010/main" val="1534217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title"/>
          </p:nvPr>
        </p:nvSpPr>
        <p:spPr>
          <a:xfrm>
            <a:off x="838200" y="7680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Characteristics of a Social Entrepreneur</a:t>
            </a:r>
            <a:endParaRPr sz="3000" b="1" dirty="0">
              <a:latin typeface="+mn-lt"/>
            </a:endParaRPr>
          </a:p>
        </p:txBody>
      </p:sp>
      <p:sp>
        <p:nvSpPr>
          <p:cNvPr id="146" name="Google Shape;14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Social entrepreneurs are individuals who start businesses to help a particular social cause. </a:t>
            </a:r>
            <a:endParaRPr dirty="0"/>
          </a:p>
          <a:p>
            <a:pPr marL="228600" lvl="0" indent="-228600" algn="l" rtl="0">
              <a:lnSpc>
                <a:spcPct val="90000"/>
              </a:lnSpc>
              <a:spcBef>
                <a:spcPts val="1000"/>
              </a:spcBef>
              <a:spcAft>
                <a:spcPts val="0"/>
              </a:spcAft>
              <a:buClr>
                <a:schemeClr val="dk1"/>
              </a:buClr>
              <a:buSzPts val="2800"/>
              <a:buChar char="•"/>
            </a:pPr>
            <a:r>
              <a:rPr lang="en-US" dirty="0"/>
              <a:t>According to the Schwab Foundation for Social Entrepreneurship, social entrepreneurs share several characteristics. They:</a:t>
            </a:r>
            <a:endParaRPr dirty="0"/>
          </a:p>
          <a:p>
            <a:pPr marL="685800" lvl="1" indent="-228600" algn="l" rtl="0">
              <a:lnSpc>
                <a:spcPct val="90000"/>
              </a:lnSpc>
              <a:spcBef>
                <a:spcPts val="500"/>
              </a:spcBef>
              <a:spcAft>
                <a:spcPts val="0"/>
              </a:spcAft>
              <a:buClr>
                <a:schemeClr val="dk1"/>
              </a:buClr>
              <a:buSzPts val="2400"/>
              <a:buChar char="•"/>
            </a:pPr>
            <a:r>
              <a:rPr lang="en-US" dirty="0"/>
              <a:t>Achieve large scale social change.</a:t>
            </a:r>
            <a:endParaRPr dirty="0"/>
          </a:p>
          <a:p>
            <a:pPr marL="685800" lvl="1" indent="-228600" algn="l" rtl="0">
              <a:lnSpc>
                <a:spcPct val="90000"/>
              </a:lnSpc>
              <a:spcBef>
                <a:spcPts val="500"/>
              </a:spcBef>
              <a:spcAft>
                <a:spcPts val="0"/>
              </a:spcAft>
              <a:buClr>
                <a:schemeClr val="dk1"/>
              </a:buClr>
              <a:buSzPts val="2400"/>
              <a:buChar char="•"/>
            </a:pPr>
            <a:r>
              <a:rPr lang="en-US" dirty="0"/>
              <a:t>Focus on the social or ecological change they want to make while earning money to support the change.</a:t>
            </a:r>
            <a:endParaRPr dirty="0"/>
          </a:p>
          <a:p>
            <a:pPr marL="685800" lvl="1" indent="-228600" algn="l" rtl="0">
              <a:lnSpc>
                <a:spcPct val="90000"/>
              </a:lnSpc>
              <a:spcBef>
                <a:spcPts val="500"/>
              </a:spcBef>
              <a:spcAft>
                <a:spcPts val="0"/>
              </a:spcAft>
              <a:buClr>
                <a:schemeClr val="dk1"/>
              </a:buClr>
              <a:buSzPts val="2400"/>
              <a:buChar char="•"/>
            </a:pPr>
            <a:r>
              <a:rPr lang="en-US" dirty="0"/>
              <a:t>Innovate when looking for a solution to a social problem.</a:t>
            </a:r>
            <a:endParaRPr dirty="0"/>
          </a:p>
          <a:p>
            <a:pPr marL="685800" lvl="1" indent="-228600" algn="l" rtl="0">
              <a:lnSpc>
                <a:spcPct val="90000"/>
              </a:lnSpc>
              <a:spcBef>
                <a:spcPts val="500"/>
              </a:spcBef>
              <a:spcAft>
                <a:spcPts val="0"/>
              </a:spcAft>
              <a:buClr>
                <a:schemeClr val="dk1"/>
              </a:buClr>
              <a:buSzPts val="2400"/>
              <a:buChar char="•"/>
            </a:pPr>
            <a:r>
              <a:rPr lang="en-US" dirty="0"/>
              <a:t>Use feedback to adapt and refine.</a:t>
            </a:r>
            <a:endParaRPr dirty="0"/>
          </a:p>
        </p:txBody>
      </p:sp>
    </p:spTree>
    <p:extLst>
      <p:ext uri="{BB962C8B-B14F-4D97-AF65-F5344CB8AC3E}">
        <p14:creationId xmlns:p14="http://schemas.microsoft.com/office/powerpoint/2010/main" val="854843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a:spLocks noGrp="1"/>
          </p:cNvSpPr>
          <p:nvPr>
            <p:ph type="title"/>
          </p:nvPr>
        </p:nvSpPr>
        <p:spPr>
          <a:xfrm>
            <a:off x="838200" y="86107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The Process of Social Entrepreneurship</a:t>
            </a:r>
            <a:endParaRPr sz="3000" b="1" dirty="0">
              <a:latin typeface="+mn-lt"/>
            </a:endParaRPr>
          </a:p>
        </p:txBody>
      </p:sp>
      <p:sp>
        <p:nvSpPr>
          <p:cNvPr id="152" name="Google Shape;152;p11"/>
          <p:cNvSpPr txBox="1">
            <a:spLocks noGrp="1"/>
          </p:cNvSpPr>
          <p:nvPr>
            <p:ph type="body" idx="1"/>
          </p:nvPr>
        </p:nvSpPr>
        <p:spPr>
          <a:xfrm>
            <a:off x="946688" y="218663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1. Find an opportunity</a:t>
            </a:r>
            <a:endParaRPr dirty="0"/>
          </a:p>
          <a:p>
            <a:pPr marL="0" lvl="0" indent="0" algn="l" rtl="0">
              <a:lnSpc>
                <a:spcPct val="90000"/>
              </a:lnSpc>
              <a:spcBef>
                <a:spcPts val="1000"/>
              </a:spcBef>
              <a:spcAft>
                <a:spcPts val="0"/>
              </a:spcAft>
              <a:buClr>
                <a:schemeClr val="dk1"/>
              </a:buClr>
              <a:buSzPts val="2800"/>
              <a:buNone/>
            </a:pPr>
            <a:r>
              <a:rPr lang="en-US" dirty="0"/>
              <a:t>2. Develop a business concept</a:t>
            </a:r>
            <a:endParaRPr dirty="0"/>
          </a:p>
          <a:p>
            <a:pPr marL="0" lvl="0" indent="0" algn="l" rtl="0">
              <a:lnSpc>
                <a:spcPct val="90000"/>
              </a:lnSpc>
              <a:spcBef>
                <a:spcPts val="1000"/>
              </a:spcBef>
              <a:spcAft>
                <a:spcPts val="0"/>
              </a:spcAft>
              <a:buClr>
                <a:schemeClr val="dk1"/>
              </a:buClr>
              <a:buSzPts val="2800"/>
              <a:buNone/>
            </a:pPr>
            <a:r>
              <a:rPr lang="en-US" dirty="0"/>
              <a:t>3. Figure out what success means and how to measure it</a:t>
            </a:r>
            <a:endParaRPr dirty="0"/>
          </a:p>
          <a:p>
            <a:pPr marL="0" lvl="0" indent="0" algn="l" rtl="0">
              <a:lnSpc>
                <a:spcPct val="90000"/>
              </a:lnSpc>
              <a:spcBef>
                <a:spcPts val="1000"/>
              </a:spcBef>
              <a:spcAft>
                <a:spcPts val="0"/>
              </a:spcAft>
              <a:buClr>
                <a:schemeClr val="dk1"/>
              </a:buClr>
              <a:buSzPts val="2800"/>
              <a:buNone/>
            </a:pPr>
            <a:r>
              <a:rPr lang="en-US" dirty="0"/>
              <a:t>4. Acquire the right resources</a:t>
            </a:r>
            <a:endParaRPr dirty="0"/>
          </a:p>
          <a:p>
            <a:pPr marL="0" lvl="0" indent="0" algn="l" rtl="0">
              <a:lnSpc>
                <a:spcPct val="90000"/>
              </a:lnSpc>
              <a:spcBef>
                <a:spcPts val="1000"/>
              </a:spcBef>
              <a:spcAft>
                <a:spcPts val="0"/>
              </a:spcAft>
              <a:buClr>
                <a:schemeClr val="dk1"/>
              </a:buClr>
              <a:buSzPts val="2800"/>
              <a:buNone/>
            </a:pPr>
            <a:r>
              <a:rPr lang="en-US" dirty="0"/>
              <a:t>5. Launch and grow</a:t>
            </a:r>
            <a:endParaRPr dirty="0"/>
          </a:p>
          <a:p>
            <a:pPr marL="0" lvl="0" indent="0" algn="l" rtl="0">
              <a:lnSpc>
                <a:spcPct val="90000"/>
              </a:lnSpc>
              <a:spcBef>
                <a:spcPts val="1000"/>
              </a:spcBef>
              <a:spcAft>
                <a:spcPts val="0"/>
              </a:spcAft>
              <a:buClr>
                <a:schemeClr val="dk1"/>
              </a:buClr>
              <a:buSzPts val="2800"/>
              <a:buNone/>
            </a:pPr>
            <a:r>
              <a:rPr lang="en-US" dirty="0"/>
              <a:t>6. Attain goals</a:t>
            </a:r>
            <a:endParaRPr dirty="0"/>
          </a:p>
        </p:txBody>
      </p:sp>
    </p:spTree>
    <p:extLst>
      <p:ext uri="{BB962C8B-B14F-4D97-AF65-F5344CB8AC3E}">
        <p14:creationId xmlns:p14="http://schemas.microsoft.com/office/powerpoint/2010/main" val="169388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2"/>
          <p:cNvSpPr txBox="1">
            <a:spLocks noGrp="1"/>
          </p:cNvSpPr>
          <p:nvPr>
            <p:ph type="body" idx="1"/>
          </p:nvPr>
        </p:nvSpPr>
        <p:spPr>
          <a:xfrm>
            <a:off x="838200" y="1424763"/>
            <a:ext cx="10515600" cy="4752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3000" b="1" dirty="0"/>
              <a:t>What challenge do you badly want to solve?</a:t>
            </a:r>
            <a:endParaRPr sz="3000" b="1" dirty="0"/>
          </a:p>
        </p:txBody>
      </p:sp>
      <p:pic>
        <p:nvPicPr>
          <p:cNvPr id="158" name="Google Shape;158;p12"/>
          <p:cNvPicPr preferRelativeResize="0"/>
          <p:nvPr/>
        </p:nvPicPr>
        <p:blipFill rotWithShape="1">
          <a:blip r:embed="rId3">
            <a:alphaModFix/>
          </a:blip>
          <a:srcRect/>
          <a:stretch/>
        </p:blipFill>
        <p:spPr>
          <a:xfrm>
            <a:off x="1146874" y="1890792"/>
            <a:ext cx="7315201" cy="3936571"/>
          </a:xfrm>
          <a:prstGeom prst="rect">
            <a:avLst/>
          </a:prstGeom>
          <a:noFill/>
          <a:ln>
            <a:noFill/>
          </a:ln>
        </p:spPr>
      </p:pic>
    </p:spTree>
    <p:extLst>
      <p:ext uri="{BB962C8B-B14F-4D97-AF65-F5344CB8AC3E}">
        <p14:creationId xmlns:p14="http://schemas.microsoft.com/office/powerpoint/2010/main" val="5997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6" name="Google Shape;166;p13"/>
          <p:cNvPicPr preferRelativeResize="0"/>
          <p:nvPr/>
        </p:nvPicPr>
        <p:blipFill rotWithShape="1">
          <a:blip r:embed="rId3">
            <a:alphaModFix/>
          </a:blip>
          <a:srcRect/>
          <a:stretch/>
        </p:blipFill>
        <p:spPr>
          <a:xfrm>
            <a:off x="2192869" y="1023790"/>
            <a:ext cx="5769835" cy="4950318"/>
          </a:xfrm>
          <a:prstGeom prst="rect">
            <a:avLst/>
          </a:prstGeom>
          <a:noFill/>
          <a:ln>
            <a:noFill/>
          </a:ln>
        </p:spPr>
      </p:pic>
    </p:spTree>
    <p:extLst>
      <p:ext uri="{BB962C8B-B14F-4D97-AF65-F5344CB8AC3E}">
        <p14:creationId xmlns:p14="http://schemas.microsoft.com/office/powerpoint/2010/main" val="611243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4"/>
          <p:cNvSpPr txBox="1">
            <a:spLocks noGrp="1"/>
          </p:cNvSpPr>
          <p:nvPr>
            <p:ph type="title"/>
          </p:nvPr>
        </p:nvSpPr>
        <p:spPr>
          <a:xfrm>
            <a:off x="838200" y="9385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3000" b="1" dirty="0">
                <a:latin typeface="+mn-lt"/>
              </a:rPr>
              <a:t>Business concept (business model)</a:t>
            </a:r>
            <a:endParaRPr sz="3000" b="1" dirty="0">
              <a:latin typeface="+mn-lt"/>
            </a:endParaRPr>
          </a:p>
        </p:txBody>
      </p:sp>
      <p:sp>
        <p:nvSpPr>
          <p:cNvPr id="172" name="Google Shape;172;p14"/>
          <p:cNvSpPr txBox="1">
            <a:spLocks noGrp="1"/>
          </p:cNvSpPr>
          <p:nvPr>
            <p:ph type="body" idx="1"/>
          </p:nvPr>
        </p:nvSpPr>
        <p:spPr>
          <a:xfrm>
            <a:off x="838200" y="22641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A business model is an outline of how a company plans to make money with its product and customer base in a specific market. At its core, a business model explains four things:</a:t>
            </a:r>
            <a:endParaRPr dirty="0"/>
          </a:p>
          <a:p>
            <a:pPr marL="228600" lvl="0" indent="-228600" algn="l" rtl="0">
              <a:lnSpc>
                <a:spcPct val="90000"/>
              </a:lnSpc>
              <a:spcBef>
                <a:spcPts val="1000"/>
              </a:spcBef>
              <a:spcAft>
                <a:spcPts val="0"/>
              </a:spcAft>
              <a:buClr>
                <a:schemeClr val="dk1"/>
              </a:buClr>
              <a:buSzPts val="2800"/>
              <a:buChar char="•"/>
            </a:pPr>
            <a:r>
              <a:rPr lang="en-US" dirty="0"/>
              <a:t>What product or service a company will sell</a:t>
            </a:r>
            <a:endParaRPr dirty="0"/>
          </a:p>
          <a:p>
            <a:pPr marL="228600" lvl="0" indent="-228600" algn="l" rtl="0">
              <a:lnSpc>
                <a:spcPct val="90000"/>
              </a:lnSpc>
              <a:spcBef>
                <a:spcPts val="1000"/>
              </a:spcBef>
              <a:spcAft>
                <a:spcPts val="0"/>
              </a:spcAft>
              <a:buClr>
                <a:schemeClr val="dk1"/>
              </a:buClr>
              <a:buSzPts val="2800"/>
              <a:buChar char="•"/>
            </a:pPr>
            <a:r>
              <a:rPr lang="en-US" dirty="0"/>
              <a:t>How it intends to market that product or service</a:t>
            </a:r>
            <a:endParaRPr dirty="0"/>
          </a:p>
          <a:p>
            <a:pPr marL="228600" lvl="0" indent="-228600" algn="l" rtl="0">
              <a:lnSpc>
                <a:spcPct val="90000"/>
              </a:lnSpc>
              <a:spcBef>
                <a:spcPts val="1000"/>
              </a:spcBef>
              <a:spcAft>
                <a:spcPts val="0"/>
              </a:spcAft>
              <a:buClr>
                <a:schemeClr val="dk1"/>
              </a:buClr>
              <a:buSzPts val="2800"/>
              <a:buChar char="•"/>
            </a:pPr>
            <a:r>
              <a:rPr lang="en-US" dirty="0"/>
              <a:t>What kind of expenses it will face</a:t>
            </a:r>
            <a:endParaRPr dirty="0"/>
          </a:p>
          <a:p>
            <a:pPr marL="228600" lvl="0" indent="-228600" algn="l" rtl="0">
              <a:lnSpc>
                <a:spcPct val="90000"/>
              </a:lnSpc>
              <a:spcBef>
                <a:spcPts val="1000"/>
              </a:spcBef>
              <a:spcAft>
                <a:spcPts val="0"/>
              </a:spcAft>
              <a:buClr>
                <a:schemeClr val="dk1"/>
              </a:buClr>
              <a:buSzPts val="2800"/>
              <a:buChar char="•"/>
            </a:pPr>
            <a:r>
              <a:rPr lang="en-US" dirty="0"/>
              <a:t>How it expects to turn a profit</a:t>
            </a:r>
            <a:endParaRPr dirty="0"/>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295595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5"/>
          <p:cNvSpPr txBox="1">
            <a:spLocks noGrp="1"/>
          </p:cNvSpPr>
          <p:nvPr>
            <p:ph type="title"/>
          </p:nvPr>
        </p:nvSpPr>
        <p:spPr>
          <a:xfrm>
            <a:off x="838200" y="8300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Types of business models</a:t>
            </a:r>
            <a:endParaRPr sz="3000" b="1" dirty="0">
              <a:latin typeface="+mn-lt"/>
            </a:endParaRPr>
          </a:p>
        </p:txBody>
      </p:sp>
      <p:sp>
        <p:nvSpPr>
          <p:cNvPr id="179" name="Google Shape;17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dirty="0"/>
              <a:t>Most common types of business models</a:t>
            </a:r>
            <a:endParaRPr dirty="0"/>
          </a:p>
          <a:p>
            <a:pPr marL="0" lvl="0" indent="0" algn="l" rtl="0">
              <a:lnSpc>
                <a:spcPct val="90000"/>
              </a:lnSpc>
              <a:spcBef>
                <a:spcPts val="1000"/>
              </a:spcBef>
              <a:spcAft>
                <a:spcPts val="0"/>
              </a:spcAft>
              <a:buClr>
                <a:schemeClr val="dk1"/>
              </a:buClr>
              <a:buSzPct val="100000"/>
              <a:buNone/>
            </a:pPr>
            <a:r>
              <a:rPr lang="en-US" dirty="0"/>
              <a:t>1. Subscription model</a:t>
            </a:r>
            <a:endParaRPr dirty="0"/>
          </a:p>
          <a:p>
            <a:pPr marL="0" lvl="0" indent="0" algn="l" rtl="0">
              <a:lnSpc>
                <a:spcPct val="90000"/>
              </a:lnSpc>
              <a:spcBef>
                <a:spcPts val="1000"/>
              </a:spcBef>
              <a:spcAft>
                <a:spcPts val="0"/>
              </a:spcAft>
              <a:buClr>
                <a:schemeClr val="dk1"/>
              </a:buClr>
              <a:buSzPct val="100000"/>
              <a:buNone/>
            </a:pPr>
            <a:r>
              <a:rPr lang="en-US" dirty="0"/>
              <a:t>2. Bundling model</a:t>
            </a:r>
            <a:endParaRPr dirty="0"/>
          </a:p>
          <a:p>
            <a:pPr marL="0" lvl="0" indent="0" algn="l" rtl="0">
              <a:lnSpc>
                <a:spcPct val="90000"/>
              </a:lnSpc>
              <a:spcBef>
                <a:spcPts val="1000"/>
              </a:spcBef>
              <a:spcAft>
                <a:spcPts val="0"/>
              </a:spcAft>
              <a:buClr>
                <a:schemeClr val="dk1"/>
              </a:buClr>
              <a:buSzPct val="100000"/>
              <a:buNone/>
            </a:pPr>
            <a:r>
              <a:rPr lang="en-US" dirty="0"/>
              <a:t>3. Freemium model</a:t>
            </a:r>
            <a:endParaRPr dirty="0"/>
          </a:p>
          <a:p>
            <a:pPr marL="0" lvl="0" indent="0" algn="l" rtl="0">
              <a:lnSpc>
                <a:spcPct val="90000"/>
              </a:lnSpc>
              <a:spcBef>
                <a:spcPts val="1000"/>
              </a:spcBef>
              <a:spcAft>
                <a:spcPts val="0"/>
              </a:spcAft>
              <a:buClr>
                <a:schemeClr val="dk1"/>
              </a:buClr>
              <a:buSzPct val="100000"/>
              <a:buNone/>
            </a:pPr>
            <a:r>
              <a:rPr lang="en-US" dirty="0"/>
              <a:t>4. Product to service model</a:t>
            </a:r>
            <a:endParaRPr dirty="0"/>
          </a:p>
          <a:p>
            <a:pPr marL="0" lvl="0" indent="0" algn="l" rtl="0">
              <a:lnSpc>
                <a:spcPct val="90000"/>
              </a:lnSpc>
              <a:spcBef>
                <a:spcPts val="1000"/>
              </a:spcBef>
              <a:spcAft>
                <a:spcPts val="0"/>
              </a:spcAft>
              <a:buClr>
                <a:schemeClr val="dk1"/>
              </a:buClr>
              <a:buSzPct val="100000"/>
              <a:buNone/>
            </a:pPr>
            <a:r>
              <a:rPr lang="en-US" dirty="0"/>
              <a:t>5. Leasing model </a:t>
            </a:r>
            <a:endParaRPr dirty="0"/>
          </a:p>
          <a:p>
            <a:pPr marL="0" lvl="0" indent="0" algn="l" rtl="0">
              <a:lnSpc>
                <a:spcPct val="90000"/>
              </a:lnSpc>
              <a:spcBef>
                <a:spcPts val="1000"/>
              </a:spcBef>
              <a:spcAft>
                <a:spcPts val="0"/>
              </a:spcAft>
              <a:buClr>
                <a:schemeClr val="dk1"/>
              </a:buClr>
              <a:buSzPct val="100000"/>
              <a:buNone/>
            </a:pPr>
            <a:r>
              <a:rPr lang="en-US" dirty="0"/>
              <a:t>6. Crowdsourcing model</a:t>
            </a:r>
            <a:endParaRPr dirty="0"/>
          </a:p>
          <a:p>
            <a:pPr marL="0" lvl="0" indent="0" algn="l" rtl="0">
              <a:lnSpc>
                <a:spcPct val="90000"/>
              </a:lnSpc>
              <a:spcBef>
                <a:spcPts val="1000"/>
              </a:spcBef>
              <a:spcAft>
                <a:spcPts val="0"/>
              </a:spcAft>
              <a:buClr>
                <a:schemeClr val="dk1"/>
              </a:buClr>
              <a:buSzPct val="100000"/>
              <a:buNone/>
            </a:pPr>
            <a:r>
              <a:rPr lang="en-US" dirty="0"/>
              <a:t>7. Retailer model </a:t>
            </a:r>
            <a:endParaRPr dirty="0"/>
          </a:p>
          <a:p>
            <a:pPr marL="0" lvl="0" indent="0" algn="l" rtl="0">
              <a:lnSpc>
                <a:spcPct val="90000"/>
              </a:lnSpc>
              <a:spcBef>
                <a:spcPts val="1000"/>
              </a:spcBef>
              <a:spcAft>
                <a:spcPts val="0"/>
              </a:spcAft>
              <a:buClr>
                <a:schemeClr val="dk1"/>
              </a:buClr>
              <a:buSzPct val="100000"/>
              <a:buNone/>
            </a:pPr>
            <a:r>
              <a:rPr lang="en-US" dirty="0"/>
              <a:t>8. One-for-one model</a:t>
            </a:r>
            <a:endParaRPr dirty="0"/>
          </a:p>
          <a:p>
            <a:pPr marL="0" lvl="0" indent="0" algn="l" rtl="0">
              <a:lnSpc>
                <a:spcPct val="90000"/>
              </a:lnSpc>
              <a:spcBef>
                <a:spcPts val="1000"/>
              </a:spcBef>
              <a:spcAft>
                <a:spcPts val="0"/>
              </a:spcAft>
              <a:buClr>
                <a:schemeClr val="dk1"/>
              </a:buClr>
              <a:buSzPct val="100000"/>
              <a:buNone/>
            </a:pPr>
            <a:r>
              <a:rPr lang="en-US" dirty="0"/>
              <a:t>9. Franchise model </a:t>
            </a:r>
            <a:endParaRPr dirty="0"/>
          </a:p>
          <a:p>
            <a:pPr marL="0" lvl="0" indent="0" algn="l" rtl="0">
              <a:lnSpc>
                <a:spcPct val="90000"/>
              </a:lnSpc>
              <a:spcBef>
                <a:spcPts val="1000"/>
              </a:spcBef>
              <a:spcAft>
                <a:spcPts val="0"/>
              </a:spcAft>
              <a:buClr>
                <a:schemeClr val="dk1"/>
              </a:buClr>
              <a:buSzPct val="100000"/>
              <a:buNone/>
            </a:pPr>
            <a:r>
              <a:rPr lang="en-US" dirty="0"/>
              <a:t>10. Distribution model</a:t>
            </a:r>
            <a:endParaRPr dirty="0"/>
          </a:p>
          <a:p>
            <a:pPr marL="228600" lvl="0" indent="-77470" algn="l" rtl="0">
              <a:lnSpc>
                <a:spcPct val="90000"/>
              </a:lnSpc>
              <a:spcBef>
                <a:spcPts val="1000"/>
              </a:spcBef>
              <a:spcAft>
                <a:spcPts val="0"/>
              </a:spcAft>
              <a:buClr>
                <a:schemeClr val="dk1"/>
              </a:buClr>
              <a:buSzPct val="100000"/>
              <a:buNone/>
            </a:pPr>
            <a:endParaRPr dirty="0"/>
          </a:p>
        </p:txBody>
      </p:sp>
    </p:spTree>
    <p:extLst>
      <p:ext uri="{BB962C8B-B14F-4D97-AF65-F5344CB8AC3E}">
        <p14:creationId xmlns:p14="http://schemas.microsoft.com/office/powerpoint/2010/main" val="92820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838200" y="79470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Social enterprise model</a:t>
            </a:r>
            <a:endParaRPr sz="3000" b="1" dirty="0">
              <a:latin typeface="+mn-lt"/>
            </a:endParaRPr>
          </a:p>
        </p:txBody>
      </p:sp>
      <p:pic>
        <p:nvPicPr>
          <p:cNvPr id="186" name="Google Shape;186;p16"/>
          <p:cNvPicPr preferRelativeResize="0"/>
          <p:nvPr/>
        </p:nvPicPr>
        <p:blipFill rotWithShape="1">
          <a:blip r:embed="rId3">
            <a:alphaModFix/>
          </a:blip>
          <a:srcRect l="16463" t="10531" r="10821"/>
          <a:stretch/>
        </p:blipFill>
        <p:spPr>
          <a:xfrm>
            <a:off x="2386739" y="1890793"/>
            <a:ext cx="5253925" cy="3843580"/>
          </a:xfrm>
          <a:prstGeom prst="rect">
            <a:avLst/>
          </a:prstGeom>
          <a:noFill/>
          <a:ln>
            <a:noFill/>
          </a:ln>
        </p:spPr>
      </p:pic>
    </p:spTree>
    <p:extLst>
      <p:ext uri="{BB962C8B-B14F-4D97-AF65-F5344CB8AC3E}">
        <p14:creationId xmlns:p14="http://schemas.microsoft.com/office/powerpoint/2010/main" val="324303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body" idx="1"/>
          </p:nvPr>
        </p:nvSpPr>
        <p:spPr>
          <a:xfrm>
            <a:off x="3174270" y="446732"/>
            <a:ext cx="9154632" cy="574057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US" dirty="0"/>
              <a:t>POINTS TO PONDER</a:t>
            </a:r>
            <a:endParaRPr dirty="0"/>
          </a:p>
          <a:p>
            <a:pPr marL="228600" lvl="0" indent="-228600" algn="l" rtl="0">
              <a:lnSpc>
                <a:spcPct val="90000"/>
              </a:lnSpc>
              <a:spcBef>
                <a:spcPts val="1000"/>
              </a:spcBef>
              <a:spcAft>
                <a:spcPts val="0"/>
              </a:spcAft>
              <a:buClr>
                <a:schemeClr val="dk1"/>
              </a:buClr>
              <a:buSzPct val="100000"/>
              <a:buChar char="•"/>
            </a:pPr>
            <a:r>
              <a:rPr lang="en-US" dirty="0"/>
              <a:t>The profit of social enterprises is its level of social impact.</a:t>
            </a:r>
            <a:endParaRPr dirty="0"/>
          </a:p>
          <a:p>
            <a:pPr marL="228600" lvl="0" indent="-228600" algn="l" rtl="0">
              <a:lnSpc>
                <a:spcPct val="90000"/>
              </a:lnSpc>
              <a:spcBef>
                <a:spcPts val="1000"/>
              </a:spcBef>
              <a:spcAft>
                <a:spcPts val="0"/>
              </a:spcAft>
              <a:buClr>
                <a:schemeClr val="dk1"/>
              </a:buClr>
              <a:buSzPct val="100000"/>
              <a:buChar char="•"/>
            </a:pPr>
            <a:r>
              <a:rPr lang="en-US" dirty="0"/>
              <a:t>Good business now is all about being in the business of doing good.</a:t>
            </a:r>
            <a:endParaRPr dirty="0"/>
          </a:p>
          <a:p>
            <a:pPr marL="228600" lvl="0" indent="-64135"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en-US" dirty="0"/>
              <a:t>What do you see happening in your community in the future?</a:t>
            </a:r>
            <a:endParaRPr dirty="0"/>
          </a:p>
          <a:p>
            <a:pPr marL="228600" lvl="0" indent="-228600" algn="l" rtl="0">
              <a:lnSpc>
                <a:spcPct val="90000"/>
              </a:lnSpc>
              <a:spcBef>
                <a:spcPts val="1000"/>
              </a:spcBef>
              <a:spcAft>
                <a:spcPts val="0"/>
              </a:spcAft>
              <a:buClr>
                <a:schemeClr val="dk1"/>
              </a:buClr>
              <a:buSzPct val="100000"/>
              <a:buChar char="•"/>
            </a:pPr>
            <a:r>
              <a:rPr lang="en-US" dirty="0"/>
              <a:t>What is your big idea? What do you specifically offer?</a:t>
            </a: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en-US" dirty="0"/>
              <a:t>How will your business earn?</a:t>
            </a:r>
            <a:endParaRPr dirty="0"/>
          </a:p>
          <a:p>
            <a:pPr marL="228600" lvl="0" indent="-228600" algn="l" rtl="0">
              <a:lnSpc>
                <a:spcPct val="90000"/>
              </a:lnSpc>
              <a:spcBef>
                <a:spcPts val="1000"/>
              </a:spcBef>
              <a:spcAft>
                <a:spcPts val="0"/>
              </a:spcAft>
              <a:buClr>
                <a:schemeClr val="dk1"/>
              </a:buClr>
              <a:buSzPct val="100000"/>
              <a:buChar char="•"/>
            </a:pPr>
            <a:r>
              <a:rPr lang="en-US" dirty="0"/>
              <a:t>What makes you unique?</a:t>
            </a:r>
            <a:endParaRPr dirty="0"/>
          </a:p>
          <a:p>
            <a:pPr marL="228600" lvl="0" indent="-64135"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en-US" dirty="0"/>
              <a:t>What is your target market?</a:t>
            </a:r>
            <a:endParaRPr dirty="0"/>
          </a:p>
        </p:txBody>
      </p:sp>
      <p:pic>
        <p:nvPicPr>
          <p:cNvPr id="192" name="Google Shape;192;p17"/>
          <p:cNvPicPr preferRelativeResize="0"/>
          <p:nvPr/>
        </p:nvPicPr>
        <p:blipFill rotWithShape="1">
          <a:blip r:embed="rId3">
            <a:alphaModFix/>
          </a:blip>
          <a:srcRect/>
          <a:stretch/>
        </p:blipFill>
        <p:spPr>
          <a:xfrm>
            <a:off x="258142" y="227601"/>
            <a:ext cx="2704122" cy="1580633"/>
          </a:xfrm>
          <a:prstGeom prst="rect">
            <a:avLst/>
          </a:prstGeom>
          <a:noFill/>
          <a:ln>
            <a:noFill/>
          </a:ln>
        </p:spPr>
      </p:pic>
      <p:pic>
        <p:nvPicPr>
          <p:cNvPr id="193" name="Google Shape;193;p17"/>
          <p:cNvPicPr preferRelativeResize="0"/>
          <p:nvPr/>
        </p:nvPicPr>
        <p:blipFill rotWithShape="1">
          <a:blip r:embed="rId4">
            <a:alphaModFix/>
          </a:blip>
          <a:srcRect/>
          <a:stretch/>
        </p:blipFill>
        <p:spPr>
          <a:xfrm>
            <a:off x="258141" y="1825625"/>
            <a:ext cx="2704123" cy="1632961"/>
          </a:xfrm>
          <a:prstGeom prst="rect">
            <a:avLst/>
          </a:prstGeom>
          <a:noFill/>
          <a:ln>
            <a:noFill/>
          </a:ln>
        </p:spPr>
      </p:pic>
      <p:pic>
        <p:nvPicPr>
          <p:cNvPr id="194" name="Google Shape;194;p17"/>
          <p:cNvPicPr preferRelativeResize="0"/>
          <p:nvPr/>
        </p:nvPicPr>
        <p:blipFill rotWithShape="1">
          <a:blip r:embed="rId5">
            <a:alphaModFix/>
          </a:blip>
          <a:srcRect/>
          <a:stretch/>
        </p:blipFill>
        <p:spPr>
          <a:xfrm>
            <a:off x="248687" y="3475977"/>
            <a:ext cx="2708741" cy="1570614"/>
          </a:xfrm>
          <a:prstGeom prst="rect">
            <a:avLst/>
          </a:prstGeom>
          <a:noFill/>
          <a:ln>
            <a:noFill/>
          </a:ln>
        </p:spPr>
      </p:pic>
      <p:pic>
        <p:nvPicPr>
          <p:cNvPr id="195" name="Google Shape;195;p17"/>
          <p:cNvPicPr preferRelativeResize="0"/>
          <p:nvPr/>
        </p:nvPicPr>
        <p:blipFill rotWithShape="1">
          <a:blip r:embed="rId6">
            <a:alphaModFix/>
          </a:blip>
          <a:srcRect/>
          <a:stretch/>
        </p:blipFill>
        <p:spPr>
          <a:xfrm>
            <a:off x="261723" y="5076967"/>
            <a:ext cx="2724730" cy="1525545"/>
          </a:xfrm>
          <a:prstGeom prst="rect">
            <a:avLst/>
          </a:prstGeom>
          <a:noFill/>
          <a:ln>
            <a:noFill/>
          </a:ln>
        </p:spPr>
      </p:pic>
      <p:pic>
        <p:nvPicPr>
          <p:cNvPr id="196" name="Google Shape;196;p17"/>
          <p:cNvPicPr preferRelativeResize="0"/>
          <p:nvPr/>
        </p:nvPicPr>
        <p:blipFill rotWithShape="1">
          <a:blip r:embed="rId7">
            <a:alphaModFix/>
          </a:blip>
          <a:srcRect l="22143" t="13485" r="7880"/>
          <a:stretch/>
        </p:blipFill>
        <p:spPr>
          <a:xfrm>
            <a:off x="8358614" y="3317021"/>
            <a:ext cx="3683786" cy="3540979"/>
          </a:xfrm>
          <a:prstGeom prst="rect">
            <a:avLst/>
          </a:prstGeom>
          <a:noFill/>
          <a:ln>
            <a:noFill/>
          </a:ln>
        </p:spPr>
      </p:pic>
    </p:spTree>
    <p:extLst>
      <p:ext uri="{BB962C8B-B14F-4D97-AF65-F5344CB8AC3E}">
        <p14:creationId xmlns:p14="http://schemas.microsoft.com/office/powerpoint/2010/main" val="372001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xfrm>
            <a:off x="838200" y="7060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Why does social entrepreneurship matter?</a:t>
            </a:r>
            <a:endParaRPr sz="3000" b="1" dirty="0">
              <a:latin typeface="+mn-lt"/>
            </a:endParaRPr>
          </a:p>
        </p:txBody>
      </p:sp>
      <p:sp>
        <p:nvSpPr>
          <p:cNvPr id="202" name="Google Shape;20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just" rtl="0">
              <a:lnSpc>
                <a:spcPct val="90000"/>
              </a:lnSpc>
              <a:spcBef>
                <a:spcPts val="0"/>
              </a:spcBef>
              <a:spcAft>
                <a:spcPts val="0"/>
              </a:spcAft>
              <a:buClr>
                <a:schemeClr val="dk1"/>
              </a:buClr>
              <a:buSzPct val="100000"/>
              <a:buChar char="•"/>
            </a:pPr>
            <a:r>
              <a:rPr lang="en-US" b="1" dirty="0"/>
              <a:t>Employment development: </a:t>
            </a:r>
            <a:r>
              <a:rPr lang="en-US" dirty="0"/>
              <a:t>The first major economic value that social entrepreneurship creates is the job and employment. Estimates ranges from one to seven percent of people employed in the social entrepreneurship sector.</a:t>
            </a:r>
            <a:endParaRPr dirty="0"/>
          </a:p>
          <a:p>
            <a:pPr marL="228600" lvl="0" indent="-77470" algn="just" rtl="0">
              <a:lnSpc>
                <a:spcPct val="90000"/>
              </a:lnSpc>
              <a:spcBef>
                <a:spcPts val="1000"/>
              </a:spcBef>
              <a:spcAft>
                <a:spcPts val="0"/>
              </a:spcAft>
              <a:buClr>
                <a:schemeClr val="dk1"/>
              </a:buClr>
              <a:buSzPct val="100000"/>
              <a:buNone/>
            </a:pPr>
            <a:endParaRPr dirty="0"/>
          </a:p>
          <a:p>
            <a:pPr marL="228600" lvl="0" indent="-228600" algn="just" rtl="0">
              <a:lnSpc>
                <a:spcPct val="90000"/>
              </a:lnSpc>
              <a:spcBef>
                <a:spcPts val="1000"/>
              </a:spcBef>
              <a:spcAft>
                <a:spcPts val="0"/>
              </a:spcAft>
              <a:buClr>
                <a:schemeClr val="dk1"/>
              </a:buClr>
              <a:buSzPct val="100000"/>
              <a:buChar char="•"/>
            </a:pPr>
            <a:r>
              <a:rPr lang="en-US" b="1" dirty="0"/>
              <a:t>Innovation/New Goods and Services: </a:t>
            </a:r>
            <a:r>
              <a:rPr lang="en-US" dirty="0"/>
              <a:t>Social entrepreneurs develop and apply innovation important to social and economic development and develop new goods and services. Issues addressed include some of the biggest  societal problems such as HIV, mental ill-health, illiteracy, crime and drug abuse which, importantly are confronted in innovative ways.</a:t>
            </a:r>
            <a:endParaRPr dirty="0"/>
          </a:p>
          <a:p>
            <a:pPr marL="228600" lvl="0" indent="-77470" algn="just" rtl="0">
              <a:lnSpc>
                <a:spcPct val="90000"/>
              </a:lnSpc>
              <a:spcBef>
                <a:spcPts val="1000"/>
              </a:spcBef>
              <a:spcAft>
                <a:spcPts val="0"/>
              </a:spcAft>
              <a:buClr>
                <a:schemeClr val="dk1"/>
              </a:buClr>
              <a:buSzPct val="100000"/>
              <a:buNone/>
            </a:pPr>
            <a:endParaRPr dirty="0"/>
          </a:p>
          <a:p>
            <a:pPr marL="228600" lvl="0" indent="-228600" algn="just" rtl="0">
              <a:lnSpc>
                <a:spcPct val="90000"/>
              </a:lnSpc>
              <a:spcBef>
                <a:spcPts val="1000"/>
              </a:spcBef>
              <a:spcAft>
                <a:spcPts val="0"/>
              </a:spcAft>
              <a:buClr>
                <a:schemeClr val="dk1"/>
              </a:buClr>
              <a:buSzPct val="100000"/>
              <a:buChar char="•"/>
            </a:pPr>
            <a:r>
              <a:rPr lang="en-US" b="1" dirty="0"/>
              <a:t>Equity Promotion: </a:t>
            </a:r>
            <a:r>
              <a:rPr lang="en-US" dirty="0"/>
              <a:t>Social entrepreneurship fosters a more equitable society by addressing social issues and trying to achieve ongoing sustainable impact through their social mission rather than purely profit-maximization. </a:t>
            </a:r>
            <a:endParaRPr dirty="0"/>
          </a:p>
        </p:txBody>
      </p:sp>
    </p:spTree>
    <p:extLst>
      <p:ext uri="{BB962C8B-B14F-4D97-AF65-F5344CB8AC3E}">
        <p14:creationId xmlns:p14="http://schemas.microsoft.com/office/powerpoint/2010/main" val="362256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82880" y="-398620"/>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en-US" sz="3000" b="1" dirty="0">
                <a:latin typeface="+mn-lt"/>
              </a:rPr>
              <a:t>        Introduction to Social Entrepreneurship,</a:t>
            </a:r>
            <a:br>
              <a:rPr lang="en-US" sz="3000" b="1" dirty="0">
                <a:latin typeface="+mn-lt"/>
              </a:rPr>
            </a:br>
            <a:r>
              <a:rPr lang="en-US" sz="3000" b="1" dirty="0">
                <a:latin typeface="+mn-lt"/>
              </a:rPr>
              <a:t> Business Models and Local Examples</a:t>
            </a:r>
            <a:endParaRPr sz="3000" b="1" dirty="0">
              <a:latin typeface="+mn-lt"/>
            </a:endParaRPr>
          </a:p>
        </p:txBody>
      </p:sp>
      <p:pic>
        <p:nvPicPr>
          <p:cNvPr id="4" name="Picture 3">
            <a:extLst>
              <a:ext uri="{FF2B5EF4-FFF2-40B4-BE49-F238E27FC236}">
                <a16:creationId xmlns:a16="http://schemas.microsoft.com/office/drawing/2014/main" id="{BCD795EA-95B9-44AC-A957-8E0EC9CB5E0D}"/>
              </a:ext>
            </a:extLst>
          </p:cNvPr>
          <p:cNvPicPr>
            <a:picLocks noChangeAspect="1"/>
          </p:cNvPicPr>
          <p:nvPr/>
        </p:nvPicPr>
        <p:blipFill>
          <a:blip r:embed="rId3"/>
          <a:stretch>
            <a:fillRect/>
          </a:stretch>
        </p:blipFill>
        <p:spPr>
          <a:xfrm>
            <a:off x="2725268" y="2338180"/>
            <a:ext cx="5910263" cy="321051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9"/>
          <p:cNvSpPr txBox="1">
            <a:spLocks noGrp="1"/>
          </p:cNvSpPr>
          <p:nvPr>
            <p:ph type="title"/>
          </p:nvPr>
        </p:nvSpPr>
        <p:spPr>
          <a:xfrm>
            <a:off x="838200" y="8300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How to measure the success?</a:t>
            </a:r>
            <a:endParaRPr sz="3000" b="1" dirty="0">
              <a:latin typeface="+mn-lt"/>
            </a:endParaRPr>
          </a:p>
        </p:txBody>
      </p:sp>
      <p:sp>
        <p:nvSpPr>
          <p:cNvPr id="208" name="Google Shape;208;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just" rtl="0">
              <a:lnSpc>
                <a:spcPct val="90000"/>
              </a:lnSpc>
              <a:spcBef>
                <a:spcPts val="0"/>
              </a:spcBef>
              <a:spcAft>
                <a:spcPts val="0"/>
              </a:spcAft>
              <a:buClr>
                <a:schemeClr val="dk1"/>
              </a:buClr>
              <a:buSzPct val="100000"/>
              <a:buChar char="•"/>
            </a:pPr>
            <a:r>
              <a:rPr lang="en-US" dirty="0"/>
              <a:t>For-profit entrepreneurs typically measure performance using business metrics like profit, revenues and increases in stock prices. Social entrepreneurs, however, are either non-profits, or they blend for-profit goals with generating a positive "return to society". Therefore, they use different metrics. Social entrepreneurship typically attempts to further broad social, cultural, and environmental goals often associated with the voluntary sector in areas such as poverty alleviation, health care and community development.</a:t>
            </a:r>
            <a:endParaRPr dirty="0"/>
          </a:p>
          <a:p>
            <a:pPr marL="228600" lvl="0" indent="-228600" algn="l" rtl="0">
              <a:lnSpc>
                <a:spcPct val="90000"/>
              </a:lnSpc>
              <a:spcBef>
                <a:spcPts val="1000"/>
              </a:spcBef>
              <a:spcAft>
                <a:spcPts val="0"/>
              </a:spcAft>
              <a:buClr>
                <a:schemeClr val="dk1"/>
              </a:buClr>
              <a:buSzPct val="100000"/>
              <a:buChar char="•"/>
            </a:pPr>
            <a:r>
              <a:rPr lang="en-US" dirty="0"/>
              <a:t>What is profit?</a:t>
            </a:r>
            <a:endParaRPr dirty="0"/>
          </a:p>
          <a:p>
            <a:pPr marL="228600" lvl="0" indent="-228600" algn="l" rtl="0">
              <a:lnSpc>
                <a:spcPct val="90000"/>
              </a:lnSpc>
              <a:spcBef>
                <a:spcPts val="1000"/>
              </a:spcBef>
              <a:spcAft>
                <a:spcPts val="0"/>
              </a:spcAft>
              <a:buClr>
                <a:schemeClr val="dk1"/>
              </a:buClr>
              <a:buSzPct val="100000"/>
              <a:buChar char="•"/>
            </a:pPr>
            <a:r>
              <a:rPr lang="en-US" dirty="0"/>
              <a:t>How do we count it?</a:t>
            </a:r>
            <a:endParaRPr dirty="0"/>
          </a:p>
          <a:p>
            <a:pPr marL="228600" lvl="0" indent="-228600" algn="l" rtl="0">
              <a:lnSpc>
                <a:spcPct val="90000"/>
              </a:lnSpc>
              <a:spcBef>
                <a:spcPts val="1000"/>
              </a:spcBef>
              <a:spcAft>
                <a:spcPts val="0"/>
              </a:spcAft>
              <a:buClr>
                <a:schemeClr val="dk1"/>
              </a:buClr>
              <a:buSzPct val="100000"/>
              <a:buChar char="•"/>
            </a:pPr>
            <a:r>
              <a:rPr lang="en-US" dirty="0"/>
              <a:t>What is “social return on investment” for venture philanthropists?</a:t>
            </a:r>
            <a:endParaRPr dirty="0"/>
          </a:p>
          <a:p>
            <a:pPr marL="228600" lvl="0" indent="-228600" algn="l" rtl="0">
              <a:lnSpc>
                <a:spcPct val="90000"/>
              </a:lnSpc>
              <a:spcBef>
                <a:spcPts val="1000"/>
              </a:spcBef>
              <a:spcAft>
                <a:spcPts val="0"/>
              </a:spcAft>
              <a:buClr>
                <a:schemeClr val="dk1"/>
              </a:buClr>
              <a:buSzPct val="100000"/>
              <a:buChar char="•"/>
            </a:pPr>
            <a:r>
              <a:rPr lang="en-US" dirty="0"/>
              <a:t>Can we compare investments?</a:t>
            </a:r>
            <a:endParaRPr dirty="0"/>
          </a:p>
        </p:txBody>
      </p:sp>
    </p:spTree>
    <p:extLst>
      <p:ext uri="{BB962C8B-B14F-4D97-AF65-F5344CB8AC3E}">
        <p14:creationId xmlns:p14="http://schemas.microsoft.com/office/powerpoint/2010/main" val="2638529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a:spLocks noGrp="1"/>
          </p:cNvSpPr>
          <p:nvPr>
            <p:ph type="title"/>
          </p:nvPr>
        </p:nvSpPr>
        <p:spPr>
          <a:xfrm>
            <a:off x="655674" y="876569"/>
            <a:ext cx="113839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Challenges, opportunities, trends and risks of social entrepreneurship</a:t>
            </a:r>
            <a:endParaRPr sz="3000" b="1" dirty="0">
              <a:latin typeface="+mn-lt"/>
            </a:endParaRPr>
          </a:p>
        </p:txBody>
      </p:sp>
      <p:sp>
        <p:nvSpPr>
          <p:cNvPr id="214" name="Google Shape;214;p20"/>
          <p:cNvSpPr txBox="1">
            <a:spLocks noGrp="1"/>
          </p:cNvSpPr>
          <p:nvPr>
            <p:ph type="body" idx="1"/>
          </p:nvPr>
        </p:nvSpPr>
        <p:spPr>
          <a:xfrm>
            <a:off x="495947" y="1791451"/>
            <a:ext cx="5625884" cy="451635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ct val="100000"/>
              <a:buChar char="•"/>
            </a:pPr>
            <a:r>
              <a:rPr lang="en-US" sz="1800" b="1" u="sng" dirty="0"/>
              <a:t>Main Challenges at Present:</a:t>
            </a:r>
            <a:endParaRPr sz="1800" b="1" u="sng" dirty="0"/>
          </a:p>
          <a:p>
            <a:pPr marL="685800" lvl="1" indent="-228600" algn="l" rtl="0">
              <a:lnSpc>
                <a:spcPct val="90000"/>
              </a:lnSpc>
              <a:spcBef>
                <a:spcPts val="500"/>
              </a:spcBef>
              <a:spcAft>
                <a:spcPts val="0"/>
              </a:spcAft>
              <a:buClr>
                <a:schemeClr val="dk1"/>
              </a:buClr>
              <a:buSzPct val="100000"/>
              <a:buChar char="•"/>
            </a:pPr>
            <a:r>
              <a:rPr lang="en-US" sz="1800" dirty="0"/>
              <a:t>Money</a:t>
            </a:r>
            <a:endParaRPr sz="1800" dirty="0"/>
          </a:p>
          <a:p>
            <a:pPr marL="685800" lvl="1" indent="-228600" algn="l" rtl="0">
              <a:lnSpc>
                <a:spcPct val="90000"/>
              </a:lnSpc>
              <a:spcBef>
                <a:spcPts val="500"/>
              </a:spcBef>
              <a:spcAft>
                <a:spcPts val="0"/>
              </a:spcAft>
              <a:buClr>
                <a:schemeClr val="dk1"/>
              </a:buClr>
              <a:buSzPct val="100000"/>
              <a:buChar char="•"/>
            </a:pPr>
            <a:r>
              <a:rPr lang="en-US" sz="1800" dirty="0"/>
              <a:t>Competition</a:t>
            </a:r>
            <a:endParaRPr sz="1800" dirty="0"/>
          </a:p>
          <a:p>
            <a:pPr marL="685800" lvl="1" indent="-228600" algn="l" rtl="0">
              <a:lnSpc>
                <a:spcPct val="90000"/>
              </a:lnSpc>
              <a:spcBef>
                <a:spcPts val="500"/>
              </a:spcBef>
              <a:spcAft>
                <a:spcPts val="0"/>
              </a:spcAft>
              <a:buClr>
                <a:schemeClr val="dk1"/>
              </a:buClr>
              <a:buSzPct val="100000"/>
              <a:buChar char="•"/>
            </a:pPr>
            <a:r>
              <a:rPr lang="en-US" sz="1800" dirty="0"/>
              <a:t>Demonstrating effectiveness</a:t>
            </a:r>
            <a:endParaRPr sz="1800" dirty="0"/>
          </a:p>
          <a:p>
            <a:pPr marL="685800" lvl="1" indent="-228600" algn="l" rtl="0">
              <a:lnSpc>
                <a:spcPct val="90000"/>
              </a:lnSpc>
              <a:spcBef>
                <a:spcPts val="500"/>
              </a:spcBef>
              <a:spcAft>
                <a:spcPts val="0"/>
              </a:spcAft>
              <a:buClr>
                <a:schemeClr val="dk1"/>
              </a:buClr>
              <a:buSzPct val="100000"/>
              <a:buChar char="•"/>
            </a:pPr>
            <a:r>
              <a:rPr lang="en-US" sz="1800" dirty="0"/>
              <a:t>Technology</a:t>
            </a:r>
            <a:endParaRPr sz="1800" dirty="0"/>
          </a:p>
          <a:p>
            <a:pPr marL="685800" lvl="1" indent="-228600" algn="l" rtl="0">
              <a:lnSpc>
                <a:spcPct val="90000"/>
              </a:lnSpc>
              <a:spcBef>
                <a:spcPts val="500"/>
              </a:spcBef>
              <a:spcAft>
                <a:spcPts val="0"/>
              </a:spcAft>
              <a:buClr>
                <a:schemeClr val="dk1"/>
              </a:buClr>
              <a:buSzPct val="100000"/>
              <a:buChar char="•"/>
            </a:pPr>
            <a:r>
              <a:rPr lang="en-US" sz="1800" dirty="0"/>
              <a:t>Trust</a:t>
            </a:r>
            <a:endParaRPr sz="1800" dirty="0"/>
          </a:p>
          <a:p>
            <a:pPr marL="685800" lvl="1" indent="-228600" algn="l" rtl="0">
              <a:lnSpc>
                <a:spcPct val="90000"/>
              </a:lnSpc>
              <a:spcBef>
                <a:spcPts val="500"/>
              </a:spcBef>
              <a:spcAft>
                <a:spcPts val="0"/>
              </a:spcAft>
              <a:buClr>
                <a:schemeClr val="dk1"/>
              </a:buClr>
              <a:buSzPct val="100000"/>
              <a:buChar char="•"/>
            </a:pPr>
            <a:r>
              <a:rPr lang="en-US" sz="1800" dirty="0"/>
              <a:t>Human resources</a:t>
            </a:r>
            <a:endParaRPr sz="1800" dirty="0"/>
          </a:p>
          <a:p>
            <a:pPr marL="685800" lvl="1" indent="-228600" algn="l" rtl="0">
              <a:lnSpc>
                <a:spcPct val="90000"/>
              </a:lnSpc>
              <a:spcBef>
                <a:spcPts val="500"/>
              </a:spcBef>
              <a:spcAft>
                <a:spcPts val="0"/>
              </a:spcAft>
              <a:buClr>
                <a:schemeClr val="dk1"/>
              </a:buClr>
              <a:buSzPct val="100000"/>
              <a:buChar char="•"/>
            </a:pPr>
            <a:r>
              <a:rPr lang="en-US" sz="1800" dirty="0"/>
              <a:t>Public-sector relations</a:t>
            </a:r>
            <a:endParaRPr sz="1800" dirty="0"/>
          </a:p>
          <a:p>
            <a:pPr marL="228600" lvl="0" indent="-228600" algn="l" rtl="0">
              <a:lnSpc>
                <a:spcPct val="90000"/>
              </a:lnSpc>
              <a:spcBef>
                <a:spcPts val="1000"/>
              </a:spcBef>
              <a:spcAft>
                <a:spcPts val="0"/>
              </a:spcAft>
              <a:buClr>
                <a:schemeClr val="dk1"/>
              </a:buClr>
              <a:buSzPct val="100000"/>
              <a:buChar char="•"/>
            </a:pPr>
            <a:r>
              <a:rPr lang="en-US" sz="1800" b="1" u="sng" dirty="0"/>
              <a:t>Main Opportunities at Present</a:t>
            </a:r>
            <a:r>
              <a:rPr lang="en-US" sz="1800" dirty="0"/>
              <a:t>:</a:t>
            </a:r>
            <a:endParaRPr sz="1800" dirty="0"/>
          </a:p>
          <a:p>
            <a:pPr marL="685800" lvl="1" indent="-228600" algn="l" rtl="0">
              <a:lnSpc>
                <a:spcPct val="90000"/>
              </a:lnSpc>
              <a:spcBef>
                <a:spcPts val="500"/>
              </a:spcBef>
              <a:spcAft>
                <a:spcPts val="0"/>
              </a:spcAft>
              <a:buClr>
                <a:schemeClr val="dk1"/>
              </a:buClr>
              <a:buSzPct val="100000"/>
              <a:buChar char="•"/>
            </a:pPr>
            <a:r>
              <a:rPr lang="en-US" sz="1800" dirty="0"/>
              <a:t>Demographic shifts</a:t>
            </a:r>
            <a:endParaRPr sz="1800" dirty="0"/>
          </a:p>
          <a:p>
            <a:pPr marL="685800" lvl="1" indent="-228600" algn="l" rtl="0">
              <a:lnSpc>
                <a:spcPct val="90000"/>
              </a:lnSpc>
              <a:spcBef>
                <a:spcPts val="500"/>
              </a:spcBef>
              <a:spcAft>
                <a:spcPts val="0"/>
              </a:spcAft>
              <a:buClr>
                <a:schemeClr val="dk1"/>
              </a:buClr>
              <a:buSzPct val="100000"/>
              <a:buChar char="•"/>
            </a:pPr>
            <a:r>
              <a:rPr lang="en-US" sz="1800" dirty="0"/>
              <a:t>New philanthropy</a:t>
            </a:r>
            <a:endParaRPr sz="1800" dirty="0"/>
          </a:p>
          <a:p>
            <a:pPr marL="685800" lvl="1" indent="-228600" algn="l" rtl="0">
              <a:lnSpc>
                <a:spcPct val="90000"/>
              </a:lnSpc>
              <a:spcBef>
                <a:spcPts val="500"/>
              </a:spcBef>
              <a:spcAft>
                <a:spcPts val="0"/>
              </a:spcAft>
              <a:buClr>
                <a:schemeClr val="dk1"/>
              </a:buClr>
              <a:buSzPct val="100000"/>
              <a:buChar char="•"/>
            </a:pPr>
            <a:r>
              <a:rPr lang="en-US" sz="1800" dirty="0"/>
              <a:t>Heightened awareness of sector</a:t>
            </a:r>
            <a:endParaRPr sz="1800" dirty="0"/>
          </a:p>
          <a:p>
            <a:pPr marL="685800" lvl="1" indent="-228600" algn="l" rtl="0">
              <a:lnSpc>
                <a:spcPct val="90000"/>
              </a:lnSpc>
              <a:spcBef>
                <a:spcPts val="500"/>
              </a:spcBef>
              <a:spcAft>
                <a:spcPts val="0"/>
              </a:spcAft>
              <a:buClr>
                <a:schemeClr val="dk1"/>
              </a:buClr>
              <a:buSzPct val="100000"/>
              <a:buChar char="•"/>
            </a:pPr>
            <a:r>
              <a:rPr lang="en-US" sz="1800" dirty="0"/>
              <a:t>Increased social welfare spending through sector (entitlement expansion, welfare reform)</a:t>
            </a:r>
            <a:endParaRPr sz="1800" dirty="0"/>
          </a:p>
        </p:txBody>
      </p:sp>
      <p:sp>
        <p:nvSpPr>
          <p:cNvPr id="215" name="Google Shape;215;p20"/>
          <p:cNvSpPr txBox="1"/>
          <p:nvPr/>
        </p:nvSpPr>
        <p:spPr>
          <a:xfrm>
            <a:off x="6363135" y="1738604"/>
            <a:ext cx="5006163" cy="4724031"/>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ct val="100000"/>
              <a:buFont typeface="Arial"/>
              <a:buChar char="•"/>
            </a:pPr>
            <a:r>
              <a:rPr lang="en-US" b="1" i="0" u="sng" strike="noStrike" cap="none" dirty="0">
                <a:solidFill>
                  <a:schemeClr val="dk1"/>
                </a:solidFill>
                <a:ea typeface="Calibri"/>
                <a:cs typeface="Calibri"/>
                <a:sym typeface="Calibri"/>
              </a:rPr>
              <a:t>Main Trends at Present: </a:t>
            </a:r>
            <a:endParaRPr b="1" u="sng" dirty="0"/>
          </a:p>
          <a:p>
            <a:pPr marL="685800" marR="0" lvl="1" indent="-228600" algn="l" rtl="0">
              <a:lnSpc>
                <a:spcPct val="90000"/>
              </a:lnSpc>
              <a:spcBef>
                <a:spcPts val="500"/>
              </a:spcBef>
              <a:spcAft>
                <a:spcPts val="0"/>
              </a:spcAft>
              <a:buClr>
                <a:schemeClr val="dk1"/>
              </a:buClr>
              <a:buSzPct val="100000"/>
              <a:buFont typeface="Arial"/>
              <a:buChar char="•"/>
            </a:pPr>
            <a:r>
              <a:rPr lang="en-US" b="0" i="0" u="none" strike="noStrike" cap="none" dirty="0">
                <a:solidFill>
                  <a:schemeClr val="dk1"/>
                </a:solidFill>
                <a:ea typeface="Calibri"/>
                <a:cs typeface="Calibri"/>
                <a:sym typeface="Calibri"/>
              </a:rPr>
              <a:t>Explosive growth</a:t>
            </a:r>
            <a:endParaRPr dirty="0"/>
          </a:p>
          <a:p>
            <a:pPr marL="685800" marR="0" lvl="1" indent="-228600" algn="l" rtl="0">
              <a:lnSpc>
                <a:spcPct val="90000"/>
              </a:lnSpc>
              <a:spcBef>
                <a:spcPts val="500"/>
              </a:spcBef>
              <a:spcAft>
                <a:spcPts val="0"/>
              </a:spcAft>
              <a:buClr>
                <a:schemeClr val="dk1"/>
              </a:buClr>
              <a:buSzPct val="100000"/>
              <a:buFont typeface="Arial"/>
              <a:buChar char="•"/>
            </a:pPr>
            <a:r>
              <a:rPr lang="en-US" b="0" i="0" u="none" strike="noStrike" cap="none" dirty="0">
                <a:solidFill>
                  <a:schemeClr val="dk1"/>
                </a:solidFill>
                <a:ea typeface="Calibri"/>
                <a:cs typeface="Calibri"/>
                <a:sym typeface="Calibri"/>
              </a:rPr>
              <a:t>Attention to marketing and management movements</a:t>
            </a:r>
            <a:endParaRPr dirty="0"/>
          </a:p>
          <a:p>
            <a:pPr marL="685800" marR="0" lvl="1" indent="-228600" algn="l" rtl="0">
              <a:lnSpc>
                <a:spcPct val="90000"/>
              </a:lnSpc>
              <a:spcBef>
                <a:spcPts val="500"/>
              </a:spcBef>
              <a:spcAft>
                <a:spcPts val="0"/>
              </a:spcAft>
              <a:buClr>
                <a:schemeClr val="dk1"/>
              </a:buClr>
              <a:buSzPct val="100000"/>
              <a:buFont typeface="Arial"/>
              <a:buChar char="•"/>
            </a:pPr>
            <a:r>
              <a:rPr lang="en-US" b="0" i="0" u="none" strike="noStrike" cap="none" dirty="0">
                <a:solidFill>
                  <a:schemeClr val="dk1"/>
                </a:solidFill>
                <a:ea typeface="Calibri"/>
                <a:cs typeface="Calibri"/>
                <a:sym typeface="Calibri"/>
              </a:rPr>
              <a:t>Commercial ventures</a:t>
            </a:r>
            <a:endParaRPr dirty="0"/>
          </a:p>
          <a:p>
            <a:pPr marL="685800" marR="0" lvl="1" indent="-228600" algn="l" rtl="0">
              <a:lnSpc>
                <a:spcPct val="90000"/>
              </a:lnSpc>
              <a:spcBef>
                <a:spcPts val="500"/>
              </a:spcBef>
              <a:spcAft>
                <a:spcPts val="0"/>
              </a:spcAft>
              <a:buClr>
                <a:schemeClr val="dk1"/>
              </a:buClr>
              <a:buSzPct val="100000"/>
              <a:buFont typeface="Arial"/>
              <a:buChar char="•"/>
            </a:pPr>
            <a:r>
              <a:rPr lang="en-US" b="0" i="0" u="none" strike="noStrike" cap="none" dirty="0">
                <a:solidFill>
                  <a:schemeClr val="dk1"/>
                </a:solidFill>
                <a:ea typeface="Calibri"/>
                <a:cs typeface="Calibri"/>
                <a:sym typeface="Calibri"/>
              </a:rPr>
              <a:t>Development of umbrella organizations and formal education</a:t>
            </a:r>
            <a:endParaRPr dirty="0"/>
          </a:p>
          <a:p>
            <a:pPr marL="685800" marR="0" lvl="1" indent="-228600" algn="l" rtl="0">
              <a:lnSpc>
                <a:spcPct val="90000"/>
              </a:lnSpc>
              <a:spcBef>
                <a:spcPts val="500"/>
              </a:spcBef>
              <a:spcAft>
                <a:spcPts val="0"/>
              </a:spcAft>
              <a:buClr>
                <a:schemeClr val="dk1"/>
              </a:buClr>
              <a:buSzPct val="100000"/>
              <a:buFont typeface="Arial"/>
              <a:buChar char="•"/>
            </a:pPr>
            <a:r>
              <a:rPr lang="en-US" b="0" i="0" u="none" strike="noStrike" cap="none" dirty="0">
                <a:solidFill>
                  <a:schemeClr val="dk1"/>
                </a:solidFill>
                <a:ea typeface="Calibri"/>
                <a:cs typeface="Calibri"/>
                <a:sym typeface="Calibri"/>
              </a:rPr>
              <a:t>Effectiveness in competing economically and politically</a:t>
            </a:r>
            <a:endParaRPr b="0" i="0" u="none" strike="noStrike" cap="none" dirty="0">
              <a:solidFill>
                <a:schemeClr val="dk1"/>
              </a:solidFill>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b="1" i="0" u="sng" strike="noStrike" cap="none" dirty="0">
                <a:solidFill>
                  <a:schemeClr val="dk1"/>
                </a:solidFill>
                <a:ea typeface="Calibri"/>
                <a:cs typeface="Calibri"/>
                <a:sym typeface="Calibri"/>
              </a:rPr>
              <a:t>Main Risks at Present:</a:t>
            </a:r>
            <a:endParaRPr b="1" u="sng" dirty="0"/>
          </a:p>
          <a:p>
            <a:pPr marL="685800" marR="0" lvl="1" indent="-228600" algn="l" rtl="0">
              <a:lnSpc>
                <a:spcPct val="90000"/>
              </a:lnSpc>
              <a:spcBef>
                <a:spcPts val="500"/>
              </a:spcBef>
              <a:spcAft>
                <a:spcPts val="0"/>
              </a:spcAft>
              <a:buClr>
                <a:schemeClr val="dk1"/>
              </a:buClr>
              <a:buSzPct val="100000"/>
              <a:buFont typeface="Arial"/>
              <a:buChar char="•"/>
            </a:pPr>
            <a:r>
              <a:rPr lang="en-US" b="0" i="0" u="none" strike="noStrike" cap="none" dirty="0">
                <a:solidFill>
                  <a:schemeClr val="dk1"/>
                </a:solidFill>
                <a:ea typeface="Calibri"/>
                <a:cs typeface="Calibri"/>
                <a:sym typeface="Calibri"/>
              </a:rPr>
              <a:t>Identity loss, “mission creep”</a:t>
            </a:r>
            <a:endParaRPr dirty="0"/>
          </a:p>
          <a:p>
            <a:pPr marL="685800" marR="0" lvl="1" indent="-228600" algn="l" rtl="0">
              <a:lnSpc>
                <a:spcPct val="90000"/>
              </a:lnSpc>
              <a:spcBef>
                <a:spcPts val="500"/>
              </a:spcBef>
              <a:spcAft>
                <a:spcPts val="0"/>
              </a:spcAft>
              <a:buClr>
                <a:schemeClr val="dk1"/>
              </a:buClr>
              <a:buSzPct val="100000"/>
              <a:buFont typeface="Arial"/>
              <a:buChar char="•"/>
            </a:pPr>
            <a:r>
              <a:rPr lang="en-US" b="0" i="0" u="none" strike="noStrike" cap="none" dirty="0">
                <a:solidFill>
                  <a:schemeClr val="dk1"/>
                </a:solidFill>
                <a:ea typeface="Calibri"/>
                <a:cs typeface="Calibri"/>
                <a:sym typeface="Calibri"/>
              </a:rPr>
              <a:t>Industry concentration</a:t>
            </a:r>
            <a:endParaRPr dirty="0"/>
          </a:p>
          <a:p>
            <a:pPr marL="685800" marR="0" lvl="1" indent="-228600" algn="l" rtl="0">
              <a:lnSpc>
                <a:spcPct val="90000"/>
              </a:lnSpc>
              <a:spcBef>
                <a:spcPts val="500"/>
              </a:spcBef>
              <a:spcAft>
                <a:spcPts val="0"/>
              </a:spcAft>
              <a:buClr>
                <a:schemeClr val="dk1"/>
              </a:buClr>
              <a:buSzPct val="100000"/>
              <a:buFont typeface="Arial"/>
              <a:buChar char="•"/>
            </a:pPr>
            <a:r>
              <a:rPr lang="en-US" b="0" i="0" u="none" strike="noStrike" cap="none" dirty="0">
                <a:solidFill>
                  <a:schemeClr val="dk1"/>
                </a:solidFill>
                <a:ea typeface="Calibri"/>
                <a:cs typeface="Calibri"/>
                <a:sym typeface="Calibri"/>
              </a:rPr>
              <a:t>Pressure on managers for results</a:t>
            </a:r>
            <a:endParaRPr dirty="0"/>
          </a:p>
          <a:p>
            <a:pPr marL="685800" marR="0" lvl="1" indent="-228600" algn="l" rtl="0">
              <a:lnSpc>
                <a:spcPct val="90000"/>
              </a:lnSpc>
              <a:spcBef>
                <a:spcPts val="500"/>
              </a:spcBef>
              <a:spcAft>
                <a:spcPts val="0"/>
              </a:spcAft>
              <a:buClr>
                <a:schemeClr val="dk1"/>
              </a:buClr>
              <a:buSzPct val="100000"/>
              <a:buFont typeface="Arial"/>
              <a:buChar char="•"/>
            </a:pPr>
            <a:r>
              <a:rPr lang="en-US" b="0" i="0" u="none" strike="noStrike" cap="none" dirty="0">
                <a:solidFill>
                  <a:schemeClr val="dk1"/>
                </a:solidFill>
                <a:ea typeface="Calibri"/>
                <a:cs typeface="Calibri"/>
                <a:sym typeface="Calibri"/>
              </a:rPr>
              <a:t>Loss of public trust</a:t>
            </a:r>
            <a:endParaRPr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3755019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title"/>
          </p:nvPr>
        </p:nvSpPr>
        <p:spPr>
          <a:xfrm>
            <a:off x="946688" y="8455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Three main challenges of social entrepreneurs</a:t>
            </a:r>
            <a:endParaRPr sz="3000" b="1" dirty="0">
              <a:latin typeface="+mn-lt"/>
            </a:endParaRPr>
          </a:p>
        </p:txBody>
      </p:sp>
      <p:sp>
        <p:nvSpPr>
          <p:cNvPr id="221" name="Google Shape;22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just" rtl="0">
              <a:lnSpc>
                <a:spcPct val="90000"/>
              </a:lnSpc>
              <a:spcBef>
                <a:spcPts val="0"/>
              </a:spcBef>
              <a:spcAft>
                <a:spcPts val="0"/>
              </a:spcAft>
              <a:buClr>
                <a:schemeClr val="dk1"/>
              </a:buClr>
              <a:buSzPct val="100000"/>
              <a:buChar char="•"/>
            </a:pPr>
            <a:r>
              <a:rPr lang="en-US" dirty="0"/>
              <a:t>Because the world of social entrepreneurship is relatively new, there are many challenges facing those who delve into the field. </a:t>
            </a:r>
            <a:endParaRPr dirty="0"/>
          </a:p>
          <a:p>
            <a:pPr marL="228600" lvl="0" indent="-228600" algn="just" rtl="0">
              <a:lnSpc>
                <a:spcPct val="90000"/>
              </a:lnSpc>
              <a:spcBef>
                <a:spcPts val="1000"/>
              </a:spcBef>
              <a:spcAft>
                <a:spcPts val="0"/>
              </a:spcAft>
              <a:buClr>
                <a:schemeClr val="dk1"/>
              </a:buClr>
              <a:buSzPct val="100000"/>
              <a:buChar char="•"/>
            </a:pPr>
            <a:r>
              <a:rPr lang="en-US" dirty="0"/>
              <a:t>First, social entrepreneurs are trying to predict, address, and creatively respond to future problems. Unlike most business entrepreneurs, who address current market deficiencies, social entrepreneurs tackle hypothetical, unseen or often less-researched issues, such as overpopulation, unsustainable energy sources, food shortages. Founding successful social businesses on merely potential solutions can be nearly impossible as investors are much less willing to support risky ventures.</a:t>
            </a:r>
            <a:endParaRPr dirty="0"/>
          </a:p>
          <a:p>
            <a:pPr marL="228600" lvl="0" indent="-228600" algn="just" rtl="0">
              <a:lnSpc>
                <a:spcPct val="90000"/>
              </a:lnSpc>
              <a:spcBef>
                <a:spcPts val="1000"/>
              </a:spcBef>
              <a:spcAft>
                <a:spcPts val="0"/>
              </a:spcAft>
              <a:buClr>
                <a:schemeClr val="dk1"/>
              </a:buClr>
              <a:buSzPct val="100000"/>
              <a:buChar char="•"/>
            </a:pPr>
            <a:r>
              <a:rPr lang="en-US" dirty="0"/>
              <a:t>The lack of eager investors leads to the second problem in social entrepreneurship: the pay gap. </a:t>
            </a:r>
            <a:r>
              <a:rPr lang="en-US" dirty="0" err="1"/>
              <a:t>Elkington</a:t>
            </a:r>
            <a:r>
              <a:rPr lang="en-US" dirty="0"/>
              <a:t> and </a:t>
            </a:r>
            <a:r>
              <a:rPr lang="en-US" dirty="0" err="1"/>
              <a:t>Hartigan</a:t>
            </a:r>
            <a:r>
              <a:rPr lang="en-US" dirty="0"/>
              <a:t> note that "the salary gap between commercial and social enterprises… remains the elephant in the room, curtailing the capacity of [social enterprises] to achieve long-term success and viability." Social entrepreneurs and their employees are often given diminutive or non-existent salaries, especially at the onset of their ventures. Thus, their enterprises struggle to maintain qualified, committed employees. Though social entrepreneurs are tackling the world's most pressing issues, they must also confront skepticism and stinginess from the very society they seek to serve.</a:t>
            </a:r>
            <a:endParaRPr dirty="0"/>
          </a:p>
          <a:p>
            <a:pPr marL="228600" lvl="0" indent="-228600" algn="just" rtl="0">
              <a:lnSpc>
                <a:spcPct val="90000"/>
              </a:lnSpc>
              <a:spcBef>
                <a:spcPts val="1000"/>
              </a:spcBef>
              <a:spcAft>
                <a:spcPts val="0"/>
              </a:spcAft>
              <a:buClr>
                <a:schemeClr val="dk1"/>
              </a:buClr>
              <a:buSzPct val="100000"/>
              <a:buChar char="•"/>
            </a:pPr>
            <a:r>
              <a:rPr lang="en-US" dirty="0"/>
              <a:t>Another reason social entrepreneurs are often unsuccessful is because they typically offer help to those least able to pay for it. Capitalism is founded upon the exchange of capital (most obviously, money) for goods and services. However, social entrepreneurs must find new business models that do not rely on standard exchange of capital in order to make their organizations sustainable. This self-sustainability is what distinguishes social businesses from charities, who rely almost entirely on donations and outside funding.</a:t>
            </a:r>
            <a:endParaRPr dirty="0"/>
          </a:p>
        </p:txBody>
      </p:sp>
    </p:spTree>
    <p:extLst>
      <p:ext uri="{BB962C8B-B14F-4D97-AF65-F5344CB8AC3E}">
        <p14:creationId xmlns:p14="http://schemas.microsoft.com/office/powerpoint/2010/main" val="162548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2"/>
          <p:cNvSpPr txBox="1">
            <a:spLocks noGrp="1"/>
          </p:cNvSpPr>
          <p:nvPr>
            <p:ph type="title"/>
          </p:nvPr>
        </p:nvSpPr>
        <p:spPr>
          <a:xfrm>
            <a:off x="946688" y="104705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dirty="0">
                <a:latin typeface="+mn-lt"/>
              </a:rPr>
              <a:t>Discussion point:</a:t>
            </a:r>
            <a:endParaRPr sz="3000" dirty="0">
              <a:latin typeface="+mn-lt"/>
            </a:endParaRPr>
          </a:p>
        </p:txBody>
      </p:sp>
      <p:sp>
        <p:nvSpPr>
          <p:cNvPr id="227" name="Google Shape;227;p22"/>
          <p:cNvSpPr txBox="1">
            <a:spLocks noGrp="1"/>
          </p:cNvSpPr>
          <p:nvPr>
            <p:ph type="body" idx="1"/>
          </p:nvPr>
        </p:nvSpPr>
        <p:spPr>
          <a:xfrm>
            <a:off x="946688" y="2616039"/>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What are the main differences between social entrepreneurship and corporate social responsibility.</a:t>
            </a:r>
            <a:endParaRPr dirty="0"/>
          </a:p>
        </p:txBody>
      </p:sp>
    </p:spTree>
    <p:extLst>
      <p:ext uri="{BB962C8B-B14F-4D97-AF65-F5344CB8AC3E}">
        <p14:creationId xmlns:p14="http://schemas.microsoft.com/office/powerpoint/2010/main" val="3297122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4"/>
          <p:cNvSpPr txBox="1">
            <a:spLocks noGrp="1"/>
          </p:cNvSpPr>
          <p:nvPr>
            <p:ph type="title"/>
          </p:nvPr>
        </p:nvSpPr>
        <p:spPr>
          <a:xfrm>
            <a:off x="838200" y="79907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Social Entrepreneurship Examples</a:t>
            </a:r>
            <a:endParaRPr sz="3000" b="1" dirty="0">
              <a:latin typeface="+mn-lt"/>
            </a:endParaRPr>
          </a:p>
        </p:txBody>
      </p:sp>
      <p:sp>
        <p:nvSpPr>
          <p:cNvPr id="239" name="Google Shape;239;p24"/>
          <p:cNvSpPr txBox="1">
            <a:spLocks noGrp="1"/>
          </p:cNvSpPr>
          <p:nvPr>
            <p:ph type="body" idx="1"/>
          </p:nvPr>
        </p:nvSpPr>
        <p:spPr>
          <a:xfrm>
            <a:off x="838199" y="1825625"/>
            <a:ext cx="10785529"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just" rtl="0">
              <a:lnSpc>
                <a:spcPct val="90000"/>
              </a:lnSpc>
              <a:spcBef>
                <a:spcPts val="0"/>
              </a:spcBef>
              <a:spcAft>
                <a:spcPts val="0"/>
              </a:spcAft>
              <a:buClr>
                <a:schemeClr val="dk1"/>
              </a:buClr>
              <a:buSzPct val="100000"/>
              <a:buChar char="•"/>
            </a:pPr>
            <a:r>
              <a:rPr lang="en-US" dirty="0"/>
              <a:t>Some contemporary well-known and lesser-known social entrepreneurs include:</a:t>
            </a:r>
            <a:endParaRPr dirty="0"/>
          </a:p>
          <a:p>
            <a:pPr marL="228600" lvl="0" indent="-228600" algn="just" rtl="0">
              <a:lnSpc>
                <a:spcPct val="90000"/>
              </a:lnSpc>
              <a:spcBef>
                <a:spcPts val="1000"/>
              </a:spcBef>
              <a:spcAft>
                <a:spcPts val="0"/>
              </a:spcAft>
              <a:buClr>
                <a:schemeClr val="dk1"/>
              </a:buClr>
              <a:buSzPct val="100000"/>
              <a:buChar char="•"/>
            </a:pPr>
            <a:r>
              <a:rPr lang="en-US" b="1" dirty="0"/>
              <a:t>TOMS:</a:t>
            </a:r>
            <a:r>
              <a:rPr lang="en-US" dirty="0"/>
              <a:t> When the company was founded, it applied its “one for one” concept to shoes. For every pair of TOMS shoes purchased, the company donated a pair to a needy child. The company has since expanded the one for one concept to eye wear, coffee, and tote bags.</a:t>
            </a:r>
            <a:endParaRPr dirty="0"/>
          </a:p>
          <a:p>
            <a:pPr marL="228600" lvl="0" indent="-228600" algn="just" rtl="0">
              <a:lnSpc>
                <a:spcPct val="90000"/>
              </a:lnSpc>
              <a:spcBef>
                <a:spcPts val="1000"/>
              </a:spcBef>
              <a:spcAft>
                <a:spcPts val="0"/>
              </a:spcAft>
              <a:buClr>
                <a:schemeClr val="dk1"/>
              </a:buClr>
              <a:buSzPct val="100000"/>
              <a:buChar char="•"/>
            </a:pPr>
            <a:r>
              <a:rPr lang="en-US" b="1" dirty="0" err="1"/>
              <a:t>Grameen</a:t>
            </a:r>
            <a:r>
              <a:rPr lang="en-US" b="1" dirty="0"/>
              <a:t> Bank:</a:t>
            </a:r>
            <a:r>
              <a:rPr lang="en-US" dirty="0"/>
              <a:t> Founder Muhammad </a:t>
            </a:r>
            <a:r>
              <a:rPr lang="en-US" dirty="0" err="1"/>
              <a:t>Yunus</a:t>
            </a:r>
            <a:r>
              <a:rPr lang="en-US" dirty="0"/>
              <a:t> provides micro-loans to those in need to help them develop financial self-sufficiency. </a:t>
            </a:r>
            <a:r>
              <a:rPr lang="en-US" dirty="0" err="1"/>
              <a:t>Yunus</a:t>
            </a:r>
            <a:r>
              <a:rPr lang="en-US" dirty="0"/>
              <a:t> received a Nobel Prize for his work in 2006.</a:t>
            </a:r>
            <a:endParaRPr dirty="0"/>
          </a:p>
          <a:p>
            <a:pPr marL="228600" lvl="0" indent="-228600" algn="just" rtl="0">
              <a:lnSpc>
                <a:spcPct val="90000"/>
              </a:lnSpc>
              <a:spcBef>
                <a:spcPts val="1000"/>
              </a:spcBef>
              <a:spcAft>
                <a:spcPts val="0"/>
              </a:spcAft>
              <a:buClr>
                <a:schemeClr val="dk1"/>
              </a:buClr>
              <a:buSzPct val="100000"/>
              <a:buChar char="•"/>
            </a:pPr>
            <a:r>
              <a:rPr lang="en-US" b="1" dirty="0"/>
              <a:t>Badala.org:</a:t>
            </a:r>
            <a:r>
              <a:rPr lang="en-US" dirty="0"/>
              <a:t> Founded by Joelle McNamara while she was still in high school, Badala.org is an e-commerce site that creates jobs for African women by selling the products they make. Products range from jewelry to wooden kitchen utensils.</a:t>
            </a:r>
            <a:endParaRPr dirty="0"/>
          </a:p>
        </p:txBody>
      </p:sp>
    </p:spTree>
    <p:extLst>
      <p:ext uri="{BB962C8B-B14F-4D97-AF65-F5344CB8AC3E}">
        <p14:creationId xmlns:p14="http://schemas.microsoft.com/office/powerpoint/2010/main" val="202539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5"/>
          <p:cNvSpPr txBox="1">
            <a:spLocks noGrp="1"/>
          </p:cNvSpPr>
          <p:nvPr>
            <p:ph type="title"/>
          </p:nvPr>
        </p:nvSpPr>
        <p:spPr>
          <a:xfrm>
            <a:off x="838200" y="96955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a:latin typeface="+mn-lt"/>
              </a:rPr>
              <a:t>Discussion points:</a:t>
            </a:r>
            <a:endParaRPr sz="3000" b="1">
              <a:latin typeface="+mn-lt"/>
            </a:endParaRPr>
          </a:p>
        </p:txBody>
      </p:sp>
      <p:sp>
        <p:nvSpPr>
          <p:cNvPr id="246" name="Google Shape;246;p25"/>
          <p:cNvSpPr txBox="1">
            <a:spLocks noGrp="1"/>
          </p:cNvSpPr>
          <p:nvPr>
            <p:ph type="body" idx="1"/>
          </p:nvPr>
        </p:nvSpPr>
        <p:spPr>
          <a:xfrm>
            <a:off x="838200" y="2295122"/>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dirty="0"/>
              <a:t>Is there a local green entrepreneur that you know of and like? If yes, what do you like about him/her?</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What about a national or international one?</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US" dirty="0"/>
              <a:t>How do you apply the “think green” principles in your daily life?</a:t>
            </a:r>
            <a:endParaRPr dirty="0"/>
          </a:p>
        </p:txBody>
      </p:sp>
    </p:spTree>
    <p:extLst>
      <p:ext uri="{BB962C8B-B14F-4D97-AF65-F5344CB8AC3E}">
        <p14:creationId xmlns:p14="http://schemas.microsoft.com/office/powerpoint/2010/main" val="106271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a:spLocks noGrp="1"/>
          </p:cNvSpPr>
          <p:nvPr>
            <p:ph type="title"/>
          </p:nvPr>
        </p:nvSpPr>
        <p:spPr>
          <a:xfrm>
            <a:off x="838200" y="90756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Conclusion</a:t>
            </a:r>
            <a:endParaRPr sz="3000" b="1" dirty="0">
              <a:latin typeface="+mn-lt"/>
            </a:endParaRPr>
          </a:p>
        </p:txBody>
      </p:sp>
      <p:sp>
        <p:nvSpPr>
          <p:cNvPr id="252" name="Google Shape;252;p26"/>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dirty="0"/>
              <a:t>The field of social entrepreneurship is rapidly growing and attracting the attention of numerous volunteers. It has now become a common term in university campuses. The reason behind the increasing popularity of this product is that individuals get to do what they have been thinking for long. The extraordinary people put their brilliant ideas and bring a change in society against all odds.</a:t>
            </a:r>
            <a:endParaRPr dirty="0"/>
          </a:p>
        </p:txBody>
      </p:sp>
    </p:spTree>
    <p:extLst>
      <p:ext uri="{BB962C8B-B14F-4D97-AF65-F5344CB8AC3E}">
        <p14:creationId xmlns:p14="http://schemas.microsoft.com/office/powerpoint/2010/main" val="1966577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9"/>
          <p:cNvSpPr txBox="1">
            <a:spLocks noGrp="1"/>
          </p:cNvSpPr>
          <p:nvPr>
            <p:ph type="title"/>
          </p:nvPr>
        </p:nvSpPr>
        <p:spPr>
          <a:xfrm>
            <a:off x="838200" y="1394848"/>
            <a:ext cx="10515600" cy="5903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Additional links</a:t>
            </a:r>
            <a:endParaRPr sz="3000" b="1" dirty="0">
              <a:latin typeface="+mn-lt"/>
            </a:endParaRPr>
          </a:p>
        </p:txBody>
      </p:sp>
      <p:sp>
        <p:nvSpPr>
          <p:cNvPr id="271" name="Google Shape;271;p29"/>
          <p:cNvSpPr txBox="1">
            <a:spLocks noGrp="1"/>
          </p:cNvSpPr>
          <p:nvPr>
            <p:ph type="body" idx="1"/>
          </p:nvPr>
        </p:nvSpPr>
        <p:spPr>
          <a:xfrm>
            <a:off x="838200" y="1985156"/>
            <a:ext cx="10515600"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90000"/>
              </a:lnSpc>
              <a:spcBef>
                <a:spcPts val="0"/>
              </a:spcBef>
              <a:spcAft>
                <a:spcPts val="0"/>
              </a:spcAft>
              <a:buClr>
                <a:schemeClr val="dk1"/>
              </a:buClr>
              <a:buSzPct val="100000"/>
              <a:buNone/>
            </a:pPr>
            <a:r>
              <a:rPr lang="en-US" dirty="0"/>
              <a:t>These are additional resources that you as a teacher can use in order to prepare for the lesson broadening your knowledge. You can also use these resources by assigning them to the students as out-of-class reading/viewing. </a:t>
            </a:r>
            <a:endParaRPr dirty="0"/>
          </a:p>
          <a:p>
            <a:pPr marL="0" lvl="0" indent="0" rtl="0">
              <a:lnSpc>
                <a:spcPct val="90000"/>
              </a:lnSpc>
              <a:spcBef>
                <a:spcPts val="1000"/>
              </a:spcBef>
              <a:spcAft>
                <a:spcPts val="0"/>
              </a:spcAft>
              <a:buClr>
                <a:schemeClr val="dk1"/>
              </a:buClr>
              <a:buSzPct val="100000"/>
              <a:buNone/>
            </a:pPr>
            <a:r>
              <a:rPr lang="en-US" dirty="0"/>
              <a:t>•22Awesome Socialhttps://jamboard.google.com/d/1cFfX76qKdCq3AFfyFO1RoS3gvHqMN7Blghh52sjPOE/edit?usp=sharing</a:t>
            </a:r>
            <a:endParaRPr dirty="0"/>
          </a:p>
          <a:p>
            <a:pPr marL="0" lvl="0" indent="0" algn="just" rtl="0">
              <a:lnSpc>
                <a:spcPct val="90000"/>
              </a:lnSpc>
              <a:spcBef>
                <a:spcPts val="1000"/>
              </a:spcBef>
              <a:spcAft>
                <a:spcPts val="0"/>
              </a:spcAft>
              <a:buClr>
                <a:schemeClr val="dk1"/>
              </a:buClr>
              <a:buSzPct val="100000"/>
              <a:buNone/>
            </a:pPr>
            <a:r>
              <a:rPr lang="en-US" dirty="0"/>
              <a:t> Enterprise Business Ideas: </a:t>
            </a:r>
            <a:r>
              <a:rPr lang="en-US" u="sng" dirty="0">
                <a:solidFill>
                  <a:schemeClr val="hlink"/>
                </a:solidFill>
                <a:hlinkClick r:id="rId3"/>
              </a:rPr>
              <a:t>https://www.thesedge.org/socent-spotlights/22-awesome-social-enterprise-business-ideas</a:t>
            </a:r>
            <a:r>
              <a:rPr lang="en-US" dirty="0"/>
              <a:t>. </a:t>
            </a:r>
            <a:endParaRPr dirty="0"/>
          </a:p>
          <a:p>
            <a:pPr marL="0" lvl="0" indent="0" algn="just" rtl="0">
              <a:lnSpc>
                <a:spcPct val="90000"/>
              </a:lnSpc>
              <a:spcBef>
                <a:spcPts val="1000"/>
              </a:spcBef>
              <a:spcAft>
                <a:spcPts val="0"/>
              </a:spcAft>
              <a:buClr>
                <a:schemeClr val="dk1"/>
              </a:buClr>
              <a:buSzPct val="100000"/>
              <a:buNone/>
            </a:pPr>
            <a:r>
              <a:rPr lang="en-US" dirty="0"/>
              <a:t>• 23 Green Business Ideas for Eco-Minded Entrepreneurs: </a:t>
            </a:r>
            <a:r>
              <a:rPr lang="en-US" u="sng" dirty="0">
                <a:solidFill>
                  <a:schemeClr val="hlink"/>
                </a:solidFill>
                <a:hlinkClick r:id="rId4"/>
              </a:rPr>
              <a:t>https://www.businessnewsdaily.com/5102-green-business-ideas.html#sthash.B26NlEvr.dpufhttp://www.businessnewsdaily.com/5102-green-business-ideas.html</a:t>
            </a:r>
            <a:r>
              <a:rPr lang="en-US" dirty="0"/>
              <a:t> </a:t>
            </a:r>
            <a:endParaRPr dirty="0"/>
          </a:p>
          <a:p>
            <a:pPr marL="0" lvl="0" indent="0" algn="just" rtl="0">
              <a:lnSpc>
                <a:spcPct val="90000"/>
              </a:lnSpc>
              <a:spcBef>
                <a:spcPts val="1000"/>
              </a:spcBef>
              <a:spcAft>
                <a:spcPts val="0"/>
              </a:spcAft>
              <a:buClr>
                <a:schemeClr val="dk1"/>
              </a:buClr>
              <a:buSzPct val="100000"/>
              <a:buNone/>
            </a:pPr>
            <a:r>
              <a:rPr lang="en-US" dirty="0"/>
              <a:t>• </a:t>
            </a:r>
            <a:r>
              <a:rPr lang="en-US" dirty="0" err="1"/>
              <a:t>RayAnderson</a:t>
            </a:r>
            <a:r>
              <a:rPr lang="en-US" dirty="0"/>
              <a:t>: </a:t>
            </a:r>
          </a:p>
          <a:p>
            <a:pPr marL="0" lvl="0" indent="0" algn="just" rtl="0">
              <a:lnSpc>
                <a:spcPct val="90000"/>
              </a:lnSpc>
              <a:spcBef>
                <a:spcPts val="1000"/>
              </a:spcBef>
              <a:spcAft>
                <a:spcPts val="0"/>
              </a:spcAft>
              <a:buClr>
                <a:schemeClr val="dk1"/>
              </a:buClr>
              <a:buSzPct val="100000"/>
              <a:buNone/>
            </a:pPr>
            <a:r>
              <a:rPr lang="en-US"/>
              <a:t>The </a:t>
            </a:r>
            <a:r>
              <a:rPr lang="en-US" dirty="0"/>
              <a:t>business </a:t>
            </a:r>
            <a:r>
              <a:rPr lang="en-US"/>
              <a:t>logic of sustainability:</a:t>
            </a:r>
          </a:p>
          <a:p>
            <a:pPr marL="0" lvl="0" indent="0" algn="just" rtl="0">
              <a:lnSpc>
                <a:spcPct val="90000"/>
              </a:lnSpc>
              <a:spcBef>
                <a:spcPts val="1000"/>
              </a:spcBef>
              <a:spcAft>
                <a:spcPts val="0"/>
              </a:spcAft>
              <a:buClr>
                <a:schemeClr val="dk1"/>
              </a:buClr>
              <a:buSzPct val="100000"/>
              <a:buNone/>
            </a:pPr>
            <a:r>
              <a:rPr lang="en-US"/>
              <a:t> </a:t>
            </a:r>
            <a:r>
              <a:rPr lang="en-US" u="sng" dirty="0">
                <a:solidFill>
                  <a:schemeClr val="hlink"/>
                </a:solidFill>
                <a:hlinkClick r:id="rId5"/>
              </a:rPr>
              <a:t>http://www.ted.com/talks/ray_anderson_on_the_business_logic_of_sustainability</a:t>
            </a:r>
            <a:r>
              <a:rPr lang="en-US" dirty="0"/>
              <a:t> (15:44 min.). In one of the most powerful talks ever about the need for businesses to transform, Ray Anderson, CEO of Interface, gives a convincing account of the business case for sustainability. At his carpet company, Ray Anderson has increased sales and doubled profits while turning the traditional “take / make / waste” industrial system on its head. In a gentle, understated way, he shares a powerful vision for sustainable commerce. (Subtitles available in Romanian, Greek and Bulgarian)</a:t>
            </a:r>
            <a:endParaRPr dirty="0"/>
          </a:p>
        </p:txBody>
      </p:sp>
    </p:spTree>
    <p:extLst>
      <p:ext uri="{BB962C8B-B14F-4D97-AF65-F5344CB8AC3E}">
        <p14:creationId xmlns:p14="http://schemas.microsoft.com/office/powerpoint/2010/main" val="138638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6" name="Google Shape;96;p2"/>
          <p:cNvPicPr preferRelativeResize="0"/>
          <p:nvPr/>
        </p:nvPicPr>
        <p:blipFill rotWithShape="1">
          <a:blip r:embed="rId3">
            <a:alphaModFix/>
          </a:blip>
          <a:srcRect/>
          <a:stretch/>
        </p:blipFill>
        <p:spPr>
          <a:xfrm>
            <a:off x="1704814" y="898902"/>
            <a:ext cx="9082006" cy="5052447"/>
          </a:xfrm>
          <a:prstGeom prst="rect">
            <a:avLst/>
          </a:prstGeom>
          <a:noFill/>
          <a:ln>
            <a:noFill/>
          </a:ln>
        </p:spPr>
      </p:pic>
    </p:spTree>
    <p:extLst>
      <p:ext uri="{BB962C8B-B14F-4D97-AF65-F5344CB8AC3E}">
        <p14:creationId xmlns:p14="http://schemas.microsoft.com/office/powerpoint/2010/main" val="198521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1055177" y="62859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Green entrepreneurship</a:t>
            </a:r>
            <a:endParaRPr sz="3000" b="1" dirty="0">
              <a:latin typeface="+mn-lt"/>
            </a:endParaRPr>
          </a:p>
        </p:txBody>
      </p:sp>
      <p:sp>
        <p:nvSpPr>
          <p:cNvPr id="102" name="Google Shape;102;p3"/>
          <p:cNvSpPr txBox="1">
            <a:spLocks noGrp="1"/>
          </p:cNvSpPr>
          <p:nvPr>
            <p:ph type="body" idx="1"/>
          </p:nvPr>
        </p:nvSpPr>
        <p:spPr>
          <a:xfrm>
            <a:off x="838200" y="1627322"/>
            <a:ext cx="10515600" cy="4549641"/>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just" rtl="0">
              <a:lnSpc>
                <a:spcPct val="90000"/>
              </a:lnSpc>
              <a:spcBef>
                <a:spcPts val="0"/>
              </a:spcBef>
              <a:spcAft>
                <a:spcPts val="0"/>
              </a:spcAft>
              <a:buClr>
                <a:schemeClr val="dk1"/>
              </a:buClr>
              <a:buSzPct val="100000"/>
              <a:buChar char="•"/>
            </a:pPr>
            <a:r>
              <a:rPr lang="en-US" u="sng" dirty="0"/>
              <a:t>Entrepreneurship:</a:t>
            </a:r>
            <a:r>
              <a:rPr lang="en-US" dirty="0"/>
              <a:t> The capacity and willingness to develop, organize and manage a business venture along with any of its risks in order to make a profit. The most obvious example of entrepreneurship is the starting of new businesses. [Source: Business Dictionary]</a:t>
            </a:r>
            <a:endParaRPr u="sng" dirty="0"/>
          </a:p>
          <a:p>
            <a:pPr marL="228600" lvl="0" indent="-228600" algn="just" rtl="0">
              <a:lnSpc>
                <a:spcPct val="90000"/>
              </a:lnSpc>
              <a:spcBef>
                <a:spcPts val="1000"/>
              </a:spcBef>
              <a:spcAft>
                <a:spcPts val="0"/>
              </a:spcAft>
              <a:buClr>
                <a:schemeClr val="dk1"/>
              </a:buClr>
              <a:buSzPct val="100000"/>
              <a:buChar char="•"/>
            </a:pPr>
            <a:r>
              <a:rPr lang="en-US" u="sng" dirty="0"/>
              <a:t>Green entrepreneurship </a:t>
            </a:r>
            <a:r>
              <a:rPr lang="en-US" dirty="0"/>
              <a:t>is the activity of consciously addressing an environmental and/or social problem/need through the realization of entrepreneurial ideas with a high level of risk, which has a net positive effect on the natural environment and at the same time is financially sustainable. </a:t>
            </a:r>
            <a:endParaRPr dirty="0"/>
          </a:p>
          <a:p>
            <a:pPr marL="228600" lvl="0" indent="-228600" algn="just" rtl="0">
              <a:lnSpc>
                <a:spcPct val="90000"/>
              </a:lnSpc>
              <a:spcBef>
                <a:spcPts val="1000"/>
              </a:spcBef>
              <a:spcAft>
                <a:spcPts val="0"/>
              </a:spcAft>
              <a:buClr>
                <a:schemeClr val="dk1"/>
              </a:buClr>
              <a:buSzPct val="100000"/>
              <a:buChar char="•"/>
            </a:pPr>
            <a:r>
              <a:rPr lang="en-US" u="sng" dirty="0"/>
              <a:t>Green entrepreneur </a:t>
            </a:r>
            <a:r>
              <a:rPr lang="en-US" dirty="0"/>
              <a:t>is someone who starts and runs an entrepreneurial venture that is designed to be green in its products and processes from the very moment it is set up.</a:t>
            </a:r>
            <a:endParaRPr dirty="0"/>
          </a:p>
        </p:txBody>
      </p:sp>
    </p:spTree>
    <p:extLst>
      <p:ext uri="{BB962C8B-B14F-4D97-AF65-F5344CB8AC3E}">
        <p14:creationId xmlns:p14="http://schemas.microsoft.com/office/powerpoint/2010/main" val="378347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3580"/>
            <a:ext cx="10515600" cy="1325563"/>
          </a:xfrm>
        </p:spPr>
        <p:txBody>
          <a:bodyPr>
            <a:normAutofit/>
          </a:bodyPr>
          <a:lstStyle/>
          <a:p>
            <a:r>
              <a:rPr lang="en-US" sz="3000" b="1" dirty="0">
                <a:latin typeface="+mn-lt"/>
              </a:rPr>
              <a:t>How is green entrepreneurship different form common business entrepreneurship?</a:t>
            </a:r>
          </a:p>
        </p:txBody>
      </p:sp>
      <p:sp>
        <p:nvSpPr>
          <p:cNvPr id="3" name="Content Placeholder 2"/>
          <p:cNvSpPr>
            <a:spLocks noGrp="1"/>
          </p:cNvSpPr>
          <p:nvPr>
            <p:ph idx="1"/>
          </p:nvPr>
        </p:nvSpPr>
        <p:spPr>
          <a:xfrm>
            <a:off x="838200" y="1856621"/>
            <a:ext cx="10956010" cy="4218714"/>
          </a:xfrm>
        </p:spPr>
        <p:txBody>
          <a:bodyPr>
            <a:normAutofit fontScale="77500" lnSpcReduction="20000"/>
          </a:bodyPr>
          <a:lstStyle/>
          <a:p>
            <a:pPr marL="0" indent="0">
              <a:buNone/>
            </a:pPr>
            <a:r>
              <a:rPr lang="en-US" u="sng" dirty="0"/>
              <a:t>Differences: </a:t>
            </a:r>
          </a:p>
          <a:p>
            <a:r>
              <a:rPr lang="en-US" dirty="0"/>
              <a:t>The green entrepreneurs have environmental and social goals into their core business, these goals are the reason their business exists, not just a side effect </a:t>
            </a:r>
          </a:p>
          <a:p>
            <a:r>
              <a:rPr lang="en-US" dirty="0"/>
              <a:t>Education of the consumer towards the specifics of the green products/services</a:t>
            </a:r>
          </a:p>
          <a:p>
            <a:r>
              <a:rPr lang="en-US" dirty="0"/>
              <a:t>Environmental values are part of the company values </a:t>
            </a:r>
          </a:p>
          <a:p>
            <a:r>
              <a:rPr lang="en-US" dirty="0"/>
              <a:t>Green entrepreneurship can be (sometimes) associated with higher costs </a:t>
            </a:r>
          </a:p>
          <a:p>
            <a:r>
              <a:rPr lang="en-US" dirty="0"/>
              <a:t>Financial profit is a goal insofar as it helps sustain the business so that it can go on fulfilling its environmental goals and bringing benefits to the environment </a:t>
            </a:r>
          </a:p>
          <a:p>
            <a:endParaRPr lang="en-US" dirty="0"/>
          </a:p>
          <a:p>
            <a:pPr marL="0" indent="0">
              <a:buNone/>
            </a:pPr>
            <a:r>
              <a:rPr lang="en-US" u="sng" dirty="0"/>
              <a:t>Resemblances: </a:t>
            </a:r>
          </a:p>
          <a:p>
            <a:r>
              <a:rPr lang="en-US" dirty="0"/>
              <a:t>Both have business goals, business plans, etc. </a:t>
            </a:r>
          </a:p>
          <a:p>
            <a:r>
              <a:rPr lang="en-US" dirty="0"/>
              <a:t>Both are looking for profit</a:t>
            </a:r>
          </a:p>
          <a:p>
            <a:endParaRPr lang="en-US" dirty="0"/>
          </a:p>
        </p:txBody>
      </p:sp>
    </p:spTree>
    <p:extLst>
      <p:ext uri="{BB962C8B-B14F-4D97-AF65-F5344CB8AC3E}">
        <p14:creationId xmlns:p14="http://schemas.microsoft.com/office/powerpoint/2010/main" val="421706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838200" y="6440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b="1" dirty="0">
                <a:latin typeface="+mn-lt"/>
              </a:rPr>
              <a:t>Social entrepreneurship</a:t>
            </a:r>
            <a:endParaRPr sz="3000" b="1" dirty="0">
              <a:latin typeface="+mn-lt"/>
            </a:endParaRPr>
          </a:p>
        </p:txBody>
      </p:sp>
      <p:sp>
        <p:nvSpPr>
          <p:cNvPr id="115" name="Google Shape;115;p5"/>
          <p:cNvSpPr txBox="1">
            <a:spLocks noGrp="1"/>
          </p:cNvSpPr>
          <p:nvPr>
            <p:ph type="body" idx="1"/>
          </p:nvPr>
        </p:nvSpPr>
        <p:spPr>
          <a:xfrm>
            <a:off x="838200" y="1690688"/>
            <a:ext cx="10515600" cy="4486275"/>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en-US" dirty="0"/>
              <a:t>Social entrepreneurship is the use of the techniques by start-up companies and other entrepreneurs to develop, fund and implement solutions to social, cultural, or environmental issues. </a:t>
            </a:r>
            <a:endParaRPr dirty="0"/>
          </a:p>
          <a:p>
            <a:pPr marL="0" lvl="0" indent="0" algn="just" rtl="0">
              <a:lnSpc>
                <a:spcPct val="90000"/>
              </a:lnSpc>
              <a:spcBef>
                <a:spcPts val="1000"/>
              </a:spcBef>
              <a:spcAft>
                <a:spcPts val="0"/>
              </a:spcAft>
              <a:buClr>
                <a:schemeClr val="dk1"/>
              </a:buClr>
              <a:buSzPts val="2800"/>
              <a:buNone/>
            </a:pPr>
            <a:r>
              <a:rPr lang="en-US" dirty="0"/>
              <a:t>It is the process of starting and growing a for-profit business to impact social issues positively.</a:t>
            </a:r>
            <a:endParaRPr dirty="0"/>
          </a:p>
          <a:p>
            <a:pPr marL="228600" lvl="0" indent="-50800" algn="just"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If you compare this definition to the definition of green entrepreneurship, what do you notice?</a:t>
            </a:r>
            <a:endParaRPr dirty="0"/>
          </a:p>
          <a:p>
            <a:pPr marL="228600" lvl="0" indent="-228600" algn="l" rtl="0">
              <a:lnSpc>
                <a:spcPct val="90000"/>
              </a:lnSpc>
              <a:spcBef>
                <a:spcPts val="1000"/>
              </a:spcBef>
              <a:spcAft>
                <a:spcPts val="0"/>
              </a:spcAft>
              <a:buClr>
                <a:schemeClr val="dk1"/>
              </a:buClr>
              <a:buSzPts val="2800"/>
              <a:buChar char="•"/>
            </a:pPr>
            <a:r>
              <a:rPr lang="en-US" dirty="0"/>
              <a:t>both are talking about solving environmental AND social problems</a:t>
            </a:r>
            <a:endParaRPr dirty="0"/>
          </a:p>
          <a:p>
            <a:pPr marL="228600" lvl="0" indent="-228600" algn="l" rtl="0">
              <a:lnSpc>
                <a:spcPct val="90000"/>
              </a:lnSpc>
              <a:spcBef>
                <a:spcPts val="1000"/>
              </a:spcBef>
              <a:spcAft>
                <a:spcPts val="0"/>
              </a:spcAft>
              <a:buClr>
                <a:schemeClr val="dk1"/>
              </a:buClr>
              <a:buSzPts val="2800"/>
              <a:buChar char="•"/>
            </a:pPr>
            <a:r>
              <a:rPr lang="en-US" dirty="0"/>
              <a:t>both are very new domains and definitions are still being debated.</a:t>
            </a:r>
            <a:endParaRPr dirty="0"/>
          </a:p>
        </p:txBody>
      </p:sp>
    </p:spTree>
    <p:extLst>
      <p:ext uri="{BB962C8B-B14F-4D97-AF65-F5344CB8AC3E}">
        <p14:creationId xmlns:p14="http://schemas.microsoft.com/office/powerpoint/2010/main" val="73714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5912" y="1611824"/>
            <a:ext cx="9949912" cy="4098558"/>
          </a:xfrm>
          <a:prstGeom prst="rect">
            <a:avLst/>
          </a:prstGeom>
        </p:spPr>
        <p:txBody>
          <a:bodyPr wrap="square">
            <a:spAutoFit/>
          </a:bodyPr>
          <a:lstStyle/>
          <a:p>
            <a:pPr lvl="0" algn="just">
              <a:lnSpc>
                <a:spcPct val="90000"/>
              </a:lnSpc>
              <a:buClr>
                <a:schemeClr val="dk1"/>
              </a:buClr>
              <a:buSzPts val="2800"/>
            </a:pPr>
            <a:r>
              <a:rPr lang="en-US" sz="2800" dirty="0"/>
              <a:t>Social entrepreneurship is all about recognizing the social problems and achieving a social change by employing entrepreneurial principles, processes and operations. </a:t>
            </a:r>
          </a:p>
          <a:p>
            <a:pPr lvl="0" algn="just">
              <a:lnSpc>
                <a:spcPct val="90000"/>
              </a:lnSpc>
              <a:buClr>
                <a:schemeClr val="dk1"/>
              </a:buClr>
              <a:buSzPts val="2800"/>
            </a:pPr>
            <a:endParaRPr lang="en-US" sz="2800" dirty="0"/>
          </a:p>
          <a:p>
            <a:pPr lvl="0" algn="just">
              <a:lnSpc>
                <a:spcPct val="90000"/>
              </a:lnSpc>
              <a:spcBef>
                <a:spcPts val="1000"/>
              </a:spcBef>
              <a:buClr>
                <a:schemeClr val="dk1"/>
              </a:buClr>
              <a:buSzPts val="2800"/>
            </a:pPr>
            <a:r>
              <a:rPr lang="en-US" sz="2800" dirty="0"/>
              <a:t>It is all about making a research to completely define a particular social problem and then organizing, creating and managing a social venture to attain the desired change. The change may or may not include a thorough elimination of a social problem. It may be a lifetime process focusing on the improvement of the existing circumstances.</a:t>
            </a:r>
          </a:p>
        </p:txBody>
      </p:sp>
    </p:spTree>
    <p:extLst>
      <p:ext uri="{BB962C8B-B14F-4D97-AF65-F5344CB8AC3E}">
        <p14:creationId xmlns:p14="http://schemas.microsoft.com/office/powerpoint/2010/main" val="252997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739" y="1339029"/>
            <a:ext cx="10358034" cy="1015663"/>
          </a:xfrm>
          <a:prstGeom prst="rect">
            <a:avLst/>
          </a:prstGeom>
        </p:spPr>
        <p:txBody>
          <a:bodyPr wrap="square">
            <a:spAutoFit/>
          </a:bodyPr>
          <a:lstStyle/>
          <a:p>
            <a:r>
              <a:rPr lang="en-US" sz="3000" b="1" dirty="0"/>
              <a:t>The difference between social and common business entrepreneurship</a:t>
            </a:r>
          </a:p>
        </p:txBody>
      </p:sp>
      <p:sp>
        <p:nvSpPr>
          <p:cNvPr id="3" name="Rectangle 2"/>
          <p:cNvSpPr/>
          <p:nvPr/>
        </p:nvSpPr>
        <p:spPr>
          <a:xfrm>
            <a:off x="1002223" y="2492801"/>
            <a:ext cx="10435525" cy="3582519"/>
          </a:xfrm>
          <a:prstGeom prst="rect">
            <a:avLst/>
          </a:prstGeom>
        </p:spPr>
        <p:txBody>
          <a:bodyPr wrap="square">
            <a:spAutoFit/>
          </a:bodyPr>
          <a:lstStyle/>
          <a:p>
            <a:pPr marL="228600" lvl="0" indent="-228600" algn="just">
              <a:lnSpc>
                <a:spcPct val="90000"/>
              </a:lnSpc>
              <a:buClr>
                <a:schemeClr val="dk1"/>
              </a:buClr>
              <a:buSzPts val="2800"/>
              <a:buChar char="•"/>
            </a:pPr>
            <a:r>
              <a:rPr lang="en-US" sz="2800" dirty="0"/>
              <a:t>While a general and common business entrepreneurship means taking a lead to open up a new business or diversifying the existing business, social entrepreneurship mainly focuses on creating social capital without measuring the performance in profit or return in monetary terms. The entrepreneurs in this field are associated with non-profit</a:t>
            </a:r>
          </a:p>
          <a:p>
            <a:pPr marL="228600" lvl="0" indent="-228600" algn="just">
              <a:lnSpc>
                <a:spcPct val="90000"/>
              </a:lnSpc>
              <a:buClr>
                <a:schemeClr val="dk1"/>
              </a:buClr>
              <a:buSzPts val="2800"/>
              <a:buChar char="•"/>
            </a:pPr>
            <a:r>
              <a:rPr lang="en-US" sz="2800" dirty="0"/>
              <a:t>sectors and organizations. But this does not eliminate the need of making profit. After all entrepreneurs need capital to carry on with the process and bring a positive change in the society.</a:t>
            </a:r>
          </a:p>
        </p:txBody>
      </p:sp>
    </p:spTree>
    <p:extLst>
      <p:ext uri="{BB962C8B-B14F-4D97-AF65-F5344CB8AC3E}">
        <p14:creationId xmlns:p14="http://schemas.microsoft.com/office/powerpoint/2010/main" val="4122085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977684" y="67054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000" dirty="0">
                <a:latin typeface="+mn-lt"/>
              </a:rPr>
              <a:t>Difference between entrepreneur and social entrepreneur</a:t>
            </a:r>
            <a:endParaRPr sz="3000" dirty="0">
              <a:latin typeface="+mn-lt"/>
            </a:endParaRPr>
          </a:p>
        </p:txBody>
      </p:sp>
      <p:pic>
        <p:nvPicPr>
          <p:cNvPr id="134" name="Google Shape;134;p8"/>
          <p:cNvPicPr preferRelativeResize="0"/>
          <p:nvPr/>
        </p:nvPicPr>
        <p:blipFill rotWithShape="1">
          <a:blip r:embed="rId3">
            <a:alphaModFix/>
          </a:blip>
          <a:srcRect t="24703"/>
          <a:stretch/>
        </p:blipFill>
        <p:spPr>
          <a:xfrm>
            <a:off x="1650474" y="1740825"/>
            <a:ext cx="8500915" cy="4311263"/>
          </a:xfrm>
          <a:prstGeom prst="rect">
            <a:avLst/>
          </a:prstGeom>
          <a:noFill/>
          <a:ln>
            <a:noFill/>
          </a:ln>
        </p:spPr>
      </p:pic>
    </p:spTree>
    <p:extLst>
      <p:ext uri="{BB962C8B-B14F-4D97-AF65-F5344CB8AC3E}">
        <p14:creationId xmlns:p14="http://schemas.microsoft.com/office/powerpoint/2010/main" val="3789231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2346</Words>
  <Application>Microsoft Office PowerPoint</Application>
  <PresentationFormat>Widescreen</PresentationFormat>
  <Paragraphs>159</Paragraphs>
  <Slides>27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Raleway ExtraBold</vt:lpstr>
      <vt:lpstr>Office Theme</vt:lpstr>
      <vt:lpstr>PowerPoint Presentation</vt:lpstr>
      <vt:lpstr>        Introduction to Social Entrepreneurship,  Business Models and Local Examples</vt:lpstr>
      <vt:lpstr>PowerPoint Presentation</vt:lpstr>
      <vt:lpstr>Green entrepreneurship</vt:lpstr>
      <vt:lpstr>How is green entrepreneurship different form common business entrepreneurship?</vt:lpstr>
      <vt:lpstr>Social entrepreneurship</vt:lpstr>
      <vt:lpstr>PowerPoint Presentation</vt:lpstr>
      <vt:lpstr>PowerPoint Presentation</vt:lpstr>
      <vt:lpstr>Difference between entrepreneur and social entrepreneur</vt:lpstr>
      <vt:lpstr>What Is a Social Entrepreneur?</vt:lpstr>
      <vt:lpstr>Characteristics of a Social Entrepreneur</vt:lpstr>
      <vt:lpstr>The Process of Social Entrepreneurship</vt:lpstr>
      <vt:lpstr>PowerPoint Presentation</vt:lpstr>
      <vt:lpstr>PowerPoint Presentation</vt:lpstr>
      <vt:lpstr>Business concept (business model)</vt:lpstr>
      <vt:lpstr>Types of business models</vt:lpstr>
      <vt:lpstr>Social enterprise model</vt:lpstr>
      <vt:lpstr>PowerPoint Presentation</vt:lpstr>
      <vt:lpstr>Why does social entrepreneurship matter?</vt:lpstr>
      <vt:lpstr>How to measure the success?</vt:lpstr>
      <vt:lpstr>Challenges, opportunities, trends and risks of social entrepreneurship</vt:lpstr>
      <vt:lpstr>Three main challenges of social entrepreneurs</vt:lpstr>
      <vt:lpstr>Discussion point:</vt:lpstr>
      <vt:lpstr>Social Entrepreneurship Examples</vt:lpstr>
      <vt:lpstr>Discussion points:</vt:lpstr>
      <vt:lpstr>Conclusion</vt:lpstr>
      <vt:lpstr>Additional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Alexandar Todov</dc:creator>
  <cp:lastModifiedBy>Dejan Zafirovski</cp:lastModifiedBy>
  <cp:revision>36</cp:revision>
  <dcterms:created xsi:type="dcterms:W3CDTF">2021-06-26T00:11:23Z</dcterms:created>
  <dcterms:modified xsi:type="dcterms:W3CDTF">2021-09-25T04:27:16Z</dcterms:modified>
</cp:coreProperties>
</file>