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57" r:id="rId4"/>
    <p:sldId id="258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8200"/>
    <a:srgbClr val="3AB4EB"/>
    <a:srgbClr val="B1DC52"/>
    <a:srgbClr val="FEC13C"/>
    <a:srgbClr val="DA7171"/>
    <a:srgbClr val="AAD84A"/>
    <a:srgbClr val="C4E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965CF-FE5B-42ED-9652-980228FA7A09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06A67-EA04-4F0F-AF3A-C4D47A76D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70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b69970f7d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b69970f7d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d98cf9a48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d98cf9a48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d98cf9a487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d98cf9a487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df99fc261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df99fc261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68203-F8FB-4D34-827B-23768A3967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2910AE-6F07-4052-B13D-5226B5B32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D84ED-61A6-4EFB-89D8-67583F5EE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FF579-4EF4-413D-BE15-5D84EF1DE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409B1-364B-4C0A-B9BD-0FF87AD10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591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2DAF3-C523-4A93-94D6-2BD3A5431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728FC-DA4D-4CD3-9698-3F3D198C6C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41D0EB-CD46-4130-8DEC-4DE444DFA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3AA31-00FF-499A-8415-8EF2FE5D4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EB5E97-F02B-41FF-879E-14AA74D0C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28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5DFCB2-BD41-4AEF-BBC8-60031010B7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229FA7-5113-4394-88BF-2DA110F2D8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BC9B1-41A1-4387-8CDF-9101F30E4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FBD09-B4FE-4D78-A5FB-59A1810F8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36B64-D13A-4C02-93B9-AC1E4E14B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387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507580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505A4-AC9E-4C7B-AFB7-4B2BF8A00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884841-C866-4F87-AE6E-56579EE31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A0008-960F-4072-92FD-0271BD22D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78B1E-1690-415A-A856-FC6303A14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C451A-7A98-48CD-B19C-C5B87D2DC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691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822C0-285E-415D-8887-335025642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36797E-48CF-4DC4-A988-7ADF88D6A3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3B034-359F-4BC4-B1B1-AF8E972CF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BA720-8F5A-4A1F-8CBA-CE8080E22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4FB1-9CEF-4DD1-941B-34FD1F8D9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98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A3C21-2B4E-4D93-BDB1-D6D040D67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89A2D-7C08-45EF-A756-08CAC502ED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B98592-DEF9-4ACB-BDBB-D861861C80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217C5-5A66-4373-809A-03F6BF360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55EAD8-163B-4676-9E33-77AE893E3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DF5D78-EB6C-4509-91F2-3D84ED769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799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AF926-2342-4F92-912D-B46D5565D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B9E021-576B-408D-99AB-9B4153A1AD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C65B6E-82D2-4BE6-B930-64A66477F7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0ED466-5BBB-455C-9F06-4E154EEF83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D9742F-98D5-497B-8FB6-6DB87B9355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28A472-39B1-4709-BB36-18CDF4BD5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5FD0A0-6BC3-48DF-91A8-F549B3D0D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19782F-E436-4DA4-8127-FE22CAE1F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569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947B3-A3A1-4431-8C8A-71141B303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EDF8CC-1CBF-487A-86B9-E24638CB1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A0DEBB-714F-49B7-9A97-8C63FDE3F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D5F6A2-56E7-43B1-8B37-5585002D0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841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890AED-2299-4F2A-8B74-BAF463BFC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5A83E6-EB69-4C87-A294-5EBF02A24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191496-D58D-46A4-8CBC-148676A1A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499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A4589-75BA-4BCB-BA37-0C8148AB9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0A438-48C7-4BE5-B4F8-A273270AF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80AF38-EB94-49AA-ACD5-8AEA793A65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3046A1-6B4F-4BB4-A2CC-F2FF83336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7F038A-3C43-4C97-891F-6687B831D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311B84-A8EB-476E-914C-ED6C206C8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56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07ED8-AA04-46A2-97ED-D2BD70951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DD669F-9C21-4758-9807-0B1C67F7F2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A6544D-DA8F-4CCE-9FDC-12DB5A28D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9CDDF0-415A-45BB-8448-6E6A6DD98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E256D2-77D4-4911-93A3-7DAF95EC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DE05B-F806-400F-974B-E04F69249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8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D8483C-A748-4E3D-8B74-B0D11DB51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12D31E-7305-4EBC-A125-74CA82274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44AAD-556C-416E-BEC0-6C2CF22D5C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AF656-6529-4540-81BF-1B27A8C081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EF486-8284-4561-91B6-3219EC14AB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606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ADAFC51-8729-4210-9D78-4949CE5C9A17}"/>
              </a:ext>
            </a:extLst>
          </p:cNvPr>
          <p:cNvSpPr txBox="1"/>
          <p:nvPr/>
        </p:nvSpPr>
        <p:spPr>
          <a:xfrm>
            <a:off x="769678" y="1313289"/>
            <a:ext cx="96260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0" dirty="0">
                <a:solidFill>
                  <a:srgbClr val="222222"/>
                </a:solidFill>
                <a:effectLst/>
              </a:rPr>
              <a:t>Module</a:t>
            </a:r>
            <a:r>
              <a:rPr lang="en-US" sz="4000" b="1" dirty="0">
                <a:solidFill>
                  <a:srgbClr val="222222"/>
                </a:solidFill>
              </a:rPr>
              <a:t>: </a:t>
            </a:r>
            <a:r>
              <a:rPr lang="en-US" sz="4000" b="1" i="0" dirty="0">
                <a:solidFill>
                  <a:srgbClr val="222222"/>
                </a:solidFill>
                <a:effectLst/>
              </a:rPr>
              <a:t>Social entrepreneurship and social enterprises </a:t>
            </a:r>
          </a:p>
          <a:p>
            <a:r>
              <a:rPr lang="en-US" sz="4000" b="1" i="0" dirty="0">
                <a:solidFill>
                  <a:srgbClr val="222222"/>
                </a:solidFill>
                <a:effectLst/>
              </a:rPr>
              <a:t>(including green entrepreneurship)</a:t>
            </a:r>
          </a:p>
          <a:p>
            <a:pPr algn="l"/>
            <a:endParaRPr lang="ru-RU" sz="4000" b="0" i="0" dirty="0">
              <a:solidFill>
                <a:srgbClr val="222222"/>
              </a:solidFill>
              <a:effectLst/>
              <a:latin typeface="Raleway ExtraBold" panose="020B090303010106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037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256584" y="-345703"/>
            <a:ext cx="11360800" cy="273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rmAutofit/>
          </a:bodyPr>
          <a:lstStyle/>
          <a:p>
            <a:pPr>
              <a:spcBef>
                <a:spcPts val="0"/>
              </a:spcBef>
            </a:pPr>
            <a:r>
              <a:rPr lang="en" sz="4500" b="1" dirty="0">
                <a:latin typeface="+mn-lt"/>
              </a:rPr>
              <a:t>RESULTS</a:t>
            </a:r>
            <a:r>
              <a:rPr lang="en" sz="4000" b="1" dirty="0">
                <a:latin typeface="+mn-lt"/>
              </a:rPr>
              <a:t> vs OUTCOMES</a:t>
            </a:r>
            <a:endParaRPr sz="4000" b="1" dirty="0">
              <a:latin typeface="+mn-lt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124052" y="2201824"/>
            <a:ext cx="11360800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spcBef>
                <a:spcPts val="0"/>
              </a:spcBef>
            </a:pPr>
            <a:r>
              <a:rPr lang="en" sz="3000" dirty="0"/>
              <a:t>Definitions and Case Studies</a:t>
            </a:r>
            <a:endParaRPr sz="3000" dirty="0"/>
          </a:p>
        </p:txBody>
      </p:sp>
      <p:pic>
        <p:nvPicPr>
          <p:cNvPr id="1026" name="Picture 2" descr="Icon Reliable Results-1 - Transparent Report Icon Clipart - Large Size Png  Image - PikPng">
            <a:extLst>
              <a:ext uri="{FF2B5EF4-FFF2-40B4-BE49-F238E27FC236}">
                <a16:creationId xmlns:a16="http://schemas.microsoft.com/office/drawing/2014/main" id="{9360B836-E0B9-45BA-87E8-C2ABF04ABB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5327" y="2996363"/>
            <a:ext cx="2029786" cy="2638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654139" y="1369381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 sz="3000" b="1" dirty="0">
                <a:latin typeface="+mn-lt"/>
              </a:rPr>
              <a:t>MAIN DIFFERENCE</a:t>
            </a:r>
            <a:r>
              <a:rPr lang="en" sz="3000" b="1" dirty="0"/>
              <a:t>:</a:t>
            </a:r>
            <a:endParaRPr sz="3000" b="1" dirty="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09582" y="1973955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en" sz="2400" b="1" dirty="0"/>
              <a:t>RESULTS</a:t>
            </a:r>
            <a:r>
              <a:rPr lang="en" sz="2400" dirty="0"/>
              <a:t> (or outputs, products) are something that should be achieved at the moment when some activity or action is finished. </a:t>
            </a:r>
            <a:endParaRPr sz="2400" dirty="0"/>
          </a:p>
          <a:p>
            <a:pPr>
              <a:spcBef>
                <a:spcPts val="1600"/>
              </a:spcBef>
              <a:buChar char="-"/>
            </a:pPr>
            <a:r>
              <a:rPr lang="en" sz="2400" dirty="0"/>
              <a:t>e.g.  More trees planted, New meter squares land cleaned, More green shops open</a:t>
            </a:r>
            <a:endParaRPr sz="2400" dirty="0"/>
          </a:p>
          <a:p>
            <a:pPr marL="0" indent="0">
              <a:spcBef>
                <a:spcPts val="1600"/>
              </a:spcBef>
              <a:buNone/>
            </a:pPr>
            <a:r>
              <a:rPr lang="en" sz="2400" b="1" dirty="0"/>
              <a:t>OUTCOMES</a:t>
            </a:r>
            <a:r>
              <a:rPr lang="en" sz="2400" dirty="0"/>
              <a:t> are consequences in the near future that happened after the results are achieved by the implementation of a concrete action.</a:t>
            </a:r>
            <a:endParaRPr sz="2400" dirty="0"/>
          </a:p>
          <a:p>
            <a:pPr>
              <a:spcBef>
                <a:spcPts val="1600"/>
              </a:spcBef>
              <a:buChar char="-"/>
            </a:pPr>
            <a:r>
              <a:rPr lang="en" sz="2400" dirty="0"/>
              <a:t>e.g.  Increased level of deforestation, higher level of accessible arable land, green based consumption is widespread</a:t>
            </a:r>
            <a:endParaRPr sz="2400" dirty="0"/>
          </a:p>
          <a:p>
            <a:pPr>
              <a:buChar char="-"/>
            </a:pPr>
            <a:r>
              <a:rPr lang="en" sz="2400" dirty="0"/>
              <a:t>***project/business team is strengthened towards more  green applications  </a:t>
            </a:r>
            <a:endParaRPr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680644" y="1381395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 sz="3000" b="1" dirty="0">
                <a:latin typeface="+mn-lt"/>
              </a:rPr>
              <a:t>INDICATORS:</a:t>
            </a:r>
            <a:endParaRPr sz="3000" b="1" dirty="0">
              <a:latin typeface="+mn-lt"/>
            </a:endParaRPr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55966" y="2144996"/>
            <a:ext cx="11685478" cy="396425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25000" lnSpcReduction="20000"/>
          </a:bodyPr>
          <a:lstStyle/>
          <a:p>
            <a:pPr indent="-411470">
              <a:buSzPct val="100000"/>
              <a:buChar char="-"/>
            </a:pPr>
            <a:r>
              <a:rPr lang="en" sz="8600" dirty="0"/>
              <a:t>How to measure our results? How to measure our outcomes?</a:t>
            </a:r>
            <a:endParaRPr sz="8600" dirty="0"/>
          </a:p>
          <a:p>
            <a:pPr indent="-411470">
              <a:buSzPct val="100000"/>
              <a:buChar char="-"/>
            </a:pPr>
            <a:r>
              <a:rPr lang="en" sz="8600" dirty="0"/>
              <a:t>ASK: How many, how much, how long, how high, how deep, how tough, how easy, how impactful…”</a:t>
            </a:r>
            <a:endParaRPr sz="8600" dirty="0"/>
          </a:p>
          <a:p>
            <a:pPr marL="0" indent="0">
              <a:spcBef>
                <a:spcPts val="1600"/>
              </a:spcBef>
              <a:buNone/>
            </a:pPr>
            <a:r>
              <a:rPr lang="en" sz="8600" b="1" i="1" dirty="0"/>
              <a:t>Quantity based:</a:t>
            </a:r>
            <a:endParaRPr sz="8600" b="1" i="1" dirty="0"/>
          </a:p>
          <a:p>
            <a:pPr indent="-411470">
              <a:spcBef>
                <a:spcPts val="1600"/>
              </a:spcBef>
              <a:buSzPct val="100000"/>
              <a:buChar char="-"/>
            </a:pPr>
            <a:r>
              <a:rPr lang="en" sz="8600" dirty="0"/>
              <a:t>numbers only (simple counting)</a:t>
            </a:r>
            <a:endParaRPr sz="8600" dirty="0"/>
          </a:p>
          <a:p>
            <a:pPr marL="0" indent="0">
              <a:spcBef>
                <a:spcPts val="1600"/>
              </a:spcBef>
              <a:buNone/>
            </a:pPr>
            <a:r>
              <a:rPr lang="en" sz="8600" b="1" i="1" dirty="0"/>
              <a:t>Quality based:</a:t>
            </a:r>
            <a:endParaRPr sz="8600" b="1" i="1" dirty="0"/>
          </a:p>
          <a:p>
            <a:pPr indent="-411470">
              <a:spcBef>
                <a:spcPts val="1600"/>
              </a:spcBef>
              <a:buSzPct val="100000"/>
              <a:buChar char="-"/>
            </a:pPr>
            <a:r>
              <a:rPr lang="en" sz="8600" dirty="0"/>
              <a:t>They can be numbers but based on quality criteria (e.g. as grades in the educational system)</a:t>
            </a:r>
            <a:endParaRPr sz="8600" dirty="0"/>
          </a:p>
          <a:p>
            <a:pPr indent="-411470">
              <a:buSzPct val="100000"/>
              <a:buChar char="-"/>
            </a:pPr>
            <a:r>
              <a:rPr lang="en" sz="8600" dirty="0"/>
              <a:t> The important factor is their MEANING/’WEIGHT’, not counting, not numbers, and it is always necessary to be a part of any measurement.</a:t>
            </a:r>
            <a:endParaRPr sz="8600"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oogle Shape;72;p16">
            <a:extLst>
              <a:ext uri="{FF2B5EF4-FFF2-40B4-BE49-F238E27FC236}">
                <a16:creationId xmlns:a16="http://schemas.microsoft.com/office/drawing/2014/main" id="{15F6D5C3-E392-417D-9D65-FCC5CC6729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779448"/>
              </p:ext>
            </p:extLst>
          </p:nvPr>
        </p:nvGraphicFramePr>
        <p:xfrm>
          <a:off x="1866899" y="1255952"/>
          <a:ext cx="8867362" cy="53796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433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336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="1" dirty="0"/>
                        <a:t>RESULTS indicators</a:t>
                      </a:r>
                      <a:endParaRPr sz="23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="1" dirty="0"/>
                        <a:t>OUTCOMES indicators</a:t>
                      </a:r>
                      <a:endParaRPr sz="23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3594">
                <a:tc>
                  <a:txBody>
                    <a:bodyPr/>
                    <a:lstStyle/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r>
                        <a:rPr lang="en" dirty="0"/>
                        <a:t>100 trees planted</a:t>
                      </a:r>
                      <a:endParaRPr dirty="0"/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r>
                        <a:rPr lang="en" dirty="0"/>
                        <a:t>10 people plated </a:t>
                      </a:r>
                      <a:endParaRPr dirty="0"/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r>
                        <a:rPr lang="en" dirty="0"/>
                        <a:t>1 institution provided materials </a:t>
                      </a:r>
                      <a:endParaRPr dirty="0"/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r>
                        <a:rPr lang="en" dirty="0"/>
                        <a:t>3 youth included in the process</a:t>
                      </a:r>
                      <a:endParaRPr dirty="0"/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r>
                        <a:rPr lang="en" dirty="0"/>
                        <a:t>50 students trained about deforestation</a:t>
                      </a:r>
                      <a:endParaRPr dirty="0"/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r>
                        <a:rPr lang="en" dirty="0"/>
                        <a:t>500 m2 new arable land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Char char="-"/>
                      </a:pPr>
                      <a:r>
                        <a:rPr lang="en" dirty="0">
                          <a:solidFill>
                            <a:schemeClr val="dk1"/>
                          </a:solidFill>
                        </a:rPr>
                        <a:t>The quality of land increased for 20% on annual basis</a:t>
                      </a:r>
                      <a:endParaRPr dirty="0"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Char char="-"/>
                      </a:pPr>
                      <a:r>
                        <a:rPr lang="en" dirty="0">
                          <a:solidFill>
                            <a:schemeClr val="dk1"/>
                          </a:solidFill>
                        </a:rPr>
                        <a:t>Quality and number of products increased for 40% on the same land</a:t>
                      </a:r>
                      <a:endParaRPr dirty="0"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Char char="-"/>
                      </a:pPr>
                      <a:r>
                        <a:rPr lang="en" dirty="0">
                          <a:solidFill>
                            <a:schemeClr val="dk1"/>
                          </a:solidFill>
                        </a:rPr>
                        <a:t>Deforestation is increased for 40% in 3 years</a:t>
                      </a:r>
                      <a:endParaRPr dirty="0"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Char char="-"/>
                      </a:pPr>
                      <a:r>
                        <a:rPr lang="en" dirty="0">
                          <a:solidFill>
                            <a:schemeClr val="dk1"/>
                          </a:solidFill>
                        </a:rPr>
                        <a:t>5 new subjects and 1500+ hours for lessons in the education system are implemented concerning quality of land and deforestation</a:t>
                      </a:r>
                      <a:endParaRPr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>
            <a:spLocks noGrp="1"/>
          </p:cNvSpPr>
          <p:nvPr>
            <p:ph type="title"/>
          </p:nvPr>
        </p:nvSpPr>
        <p:spPr>
          <a:xfrm>
            <a:off x="627635" y="1255976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 sz="3000" b="1" dirty="0">
                <a:latin typeface="+mn-lt"/>
              </a:rPr>
              <a:t>NEEDS AND BENEFITS FROM THE INDICATORS</a:t>
            </a:r>
            <a:endParaRPr sz="3000" b="1" dirty="0">
              <a:latin typeface="+mn-lt"/>
            </a:endParaRPr>
          </a:p>
        </p:txBody>
      </p:sp>
      <p:sp>
        <p:nvSpPr>
          <p:cNvPr id="78" name="Google Shape;78;p17"/>
          <p:cNvSpPr txBox="1">
            <a:spLocks noGrp="1"/>
          </p:cNvSpPr>
          <p:nvPr>
            <p:ph type="body" idx="1"/>
          </p:nvPr>
        </p:nvSpPr>
        <p:spPr>
          <a:xfrm>
            <a:off x="415600" y="2019576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 algn="just">
              <a:buNone/>
            </a:pPr>
            <a:r>
              <a:rPr lang="en" b="1" dirty="0"/>
              <a:t>“IF WE DON'T MEASURE IT, IT DOESN’T MATTER AT ALL!”</a:t>
            </a:r>
            <a:r>
              <a:rPr lang="en" dirty="0"/>
              <a:t> - The main conclusion from the World Economic Forum, Annual Meeting in Davos, Agenda 2020 </a:t>
            </a:r>
            <a:endParaRPr dirty="0"/>
          </a:p>
          <a:p>
            <a:pPr algn="just">
              <a:spcBef>
                <a:spcPts val="1600"/>
              </a:spcBef>
              <a:buChar char="-"/>
            </a:pPr>
            <a:r>
              <a:rPr lang="en" dirty="0"/>
              <a:t>Is it better to adopt data-driven decisions or presumptions driven?</a:t>
            </a:r>
            <a:endParaRPr dirty="0"/>
          </a:p>
          <a:p>
            <a:pPr algn="just">
              <a:buChar char="-"/>
            </a:pPr>
            <a:r>
              <a:rPr lang="en" dirty="0"/>
              <a:t>If we don’t know the key differences explained above, we will make mistakes for sure, either on short term or long term</a:t>
            </a:r>
            <a:endParaRPr dirty="0"/>
          </a:p>
          <a:p>
            <a:pPr algn="just">
              <a:buChar char="-"/>
            </a:pPr>
            <a:r>
              <a:rPr lang="en" dirty="0"/>
              <a:t>We are not alone in our society, so is it beneficial to know how we can make impact in our community and which type of impact?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403</Words>
  <Application>Microsoft Office PowerPoint</Application>
  <PresentationFormat>Widescreen</PresentationFormat>
  <Paragraphs>40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Raleway ExtraBold</vt:lpstr>
      <vt:lpstr>Office Theme</vt:lpstr>
      <vt:lpstr>PowerPoint Presentation</vt:lpstr>
      <vt:lpstr>RESULTS vs OUTCOMES</vt:lpstr>
      <vt:lpstr>MAIN DIFFERENCE:</vt:lpstr>
      <vt:lpstr>INDICATORS:</vt:lpstr>
      <vt:lpstr>PowerPoint Presentation</vt:lpstr>
      <vt:lpstr>NEEDS AND BENEFITS FROM THE INDICATORS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Alexandar Todov</dc:creator>
  <cp:lastModifiedBy>Dejan Zafirovski</cp:lastModifiedBy>
  <cp:revision>37</cp:revision>
  <dcterms:created xsi:type="dcterms:W3CDTF">2021-06-26T00:11:23Z</dcterms:created>
  <dcterms:modified xsi:type="dcterms:W3CDTF">2021-09-25T05:10:03Z</dcterms:modified>
</cp:coreProperties>
</file>