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965CF-FE5B-42ED-9652-980228FA7A09}"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06A67-EA04-4F0F-AF3A-C4D47A76DE79}" type="slidenum">
              <a:rPr lang="en-US" smtClean="0"/>
              <a:t>‹#›</a:t>
            </a:fld>
            <a:endParaRPr lang="en-US"/>
          </a:p>
        </p:txBody>
      </p:sp>
    </p:spTree>
    <p:extLst>
      <p:ext uri="{BB962C8B-B14F-4D97-AF65-F5344CB8AC3E}">
        <p14:creationId xmlns:p14="http://schemas.microsoft.com/office/powerpoint/2010/main" val="361270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49aa0766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49aa0766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49aa0766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49aa0766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49aa0766c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49aa0766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https://www.getcloudapp.com/uses/product-demos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49aa0766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49aa0766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50">
                <a:solidFill>
                  <a:srgbClr val="0A0A0A"/>
                </a:solidFill>
                <a:highlight>
                  <a:srgbClr val="FFFFFF"/>
                </a:highlight>
                <a:latin typeface="Roboto"/>
                <a:ea typeface="Roboto"/>
                <a:cs typeface="Roboto"/>
                <a:sym typeface="Roboto"/>
              </a:rPr>
              <a:t>https://www.reforge.com/brief/the-4-different-types-of-product-prototypes#2bDMnBcqV8uuNluG0DqtCg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2ccec57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2ccec57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https://www.rcubedgroup.com/is-there-a-secret-low-risk-way-for-startups-to-deliver-mvps-on-the-cheap/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7670cf3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7670cf3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49aa0766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49aa0766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49aa0766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49aa0766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https://medium.com/galleys/the-prototype-mindset-396c979a356f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9aa076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9aa076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49aa0766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49aa0766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49aa076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49aa076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49aa0766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49aa076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49aa0766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49aa0766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2ccec57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2ccec57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https://www.startupcommons.org/startup-development-phases.html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2ccec57d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2ccec57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2ccec57d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2ccec57d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49aa0766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d49aa0766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49aa0766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49aa0766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49aa0766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49aa0766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132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eedough.com/minimum-viable-product-mv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eedough.com/can-you-patent-your-business-ide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AFC51-8729-4210-9D78-4949CE5C9A17}"/>
              </a:ext>
            </a:extLst>
          </p:cNvPr>
          <p:cNvSpPr txBox="1"/>
          <p:nvPr/>
        </p:nvSpPr>
        <p:spPr>
          <a:xfrm>
            <a:off x="769678" y="1313289"/>
            <a:ext cx="9626082" cy="2554545"/>
          </a:xfrm>
          <a:prstGeom prst="rect">
            <a:avLst/>
          </a:prstGeom>
          <a:noFill/>
        </p:spPr>
        <p:txBody>
          <a:bodyPr wrap="square" rtlCol="0">
            <a:spAutoFit/>
          </a:bodyPr>
          <a:lstStyle/>
          <a:p>
            <a:r>
              <a:rPr lang="en-US" sz="4000" b="1" i="0" dirty="0">
                <a:solidFill>
                  <a:srgbClr val="222222"/>
                </a:solidFill>
                <a:effectLst/>
              </a:rPr>
              <a:t>Module</a:t>
            </a:r>
            <a:r>
              <a:rPr lang="en-US" sz="4000" b="1" dirty="0">
                <a:solidFill>
                  <a:srgbClr val="222222"/>
                </a:solidFill>
              </a:rPr>
              <a:t>: </a:t>
            </a:r>
            <a:r>
              <a:rPr lang="en-US" sz="4000" b="1" i="0" dirty="0">
                <a:solidFill>
                  <a:srgbClr val="222222"/>
                </a:solidFill>
                <a:effectLst/>
              </a:rPr>
              <a:t>Social entrepreneurship and social enterprises (including green entrepreneurship)</a:t>
            </a:r>
          </a:p>
          <a:p>
            <a:pPr algn="l"/>
            <a:endParaRPr lang="ru-RU" sz="4000" b="0" i="0" dirty="0">
              <a:solidFill>
                <a:srgbClr val="222222"/>
              </a:solidFill>
              <a:effectLst/>
              <a:latin typeface="Raleway ExtraBold" panose="020B0903030101060003" pitchFamily="34" charset="0"/>
            </a:endParaRPr>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707147" y="1248659"/>
            <a:ext cx="11360800" cy="763600"/>
          </a:xfrm>
          <a:prstGeom prst="rect">
            <a:avLst/>
          </a:prstGeom>
        </p:spPr>
        <p:txBody>
          <a:bodyPr spcFirstLastPara="1" vert="horz" wrap="square" lIns="121900" tIns="121900" rIns="121900" bIns="121900" rtlCol="0" anchor="t" anchorCtr="0">
            <a:normAutofit/>
          </a:bodyPr>
          <a:lstStyle/>
          <a:p>
            <a:r>
              <a:rPr lang="en" sz="2800" b="1" dirty="0">
                <a:latin typeface="+mn-lt"/>
              </a:rPr>
              <a:t>Type of prototypes</a:t>
            </a:r>
            <a:r>
              <a:rPr lang="en-US" sz="2800" b="1" dirty="0">
                <a:latin typeface="+mn-lt"/>
              </a:rPr>
              <a:t>:</a:t>
            </a:r>
            <a:endParaRPr sz="2800" b="1" dirty="0">
              <a:latin typeface="+mn-lt"/>
            </a:endParaRPr>
          </a:p>
        </p:txBody>
      </p:sp>
      <p:sp>
        <p:nvSpPr>
          <p:cNvPr id="104" name="Google Shape;104;p21"/>
          <p:cNvSpPr txBox="1">
            <a:spLocks noGrp="1"/>
          </p:cNvSpPr>
          <p:nvPr>
            <p:ph type="body" idx="1"/>
          </p:nvPr>
        </p:nvSpPr>
        <p:spPr>
          <a:xfrm>
            <a:off x="601130" y="2012259"/>
            <a:ext cx="10636713" cy="3778941"/>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en" sz="2600" b="1" dirty="0">
                <a:solidFill>
                  <a:srgbClr val="0A0A0A"/>
                </a:solidFill>
                <a:highlight>
                  <a:srgbClr val="FFFFFF"/>
                </a:highlight>
                <a:latin typeface="Roboto"/>
                <a:ea typeface="Roboto"/>
                <a:cs typeface="Roboto"/>
                <a:sym typeface="Roboto"/>
              </a:rPr>
              <a:t>Functional Prototypes </a:t>
            </a:r>
            <a:endParaRPr sz="2600" b="1" dirty="0">
              <a:solidFill>
                <a:srgbClr val="0A0A0A"/>
              </a:solidFill>
              <a:highlight>
                <a:srgbClr val="FFFFFF"/>
              </a:highlight>
              <a:latin typeface="Roboto"/>
              <a:ea typeface="Roboto"/>
              <a:cs typeface="Roboto"/>
              <a:sym typeface="Roboto"/>
            </a:endParaRPr>
          </a:p>
          <a:p>
            <a:pPr marL="0" indent="0">
              <a:spcBef>
                <a:spcPts val="2000"/>
              </a:spcBef>
              <a:buClr>
                <a:schemeClr val="dk1"/>
              </a:buClr>
              <a:buSzPct val="75862"/>
              <a:buNone/>
            </a:pPr>
            <a:r>
              <a:rPr lang="en" sz="2600" dirty="0">
                <a:solidFill>
                  <a:srgbClr val="0A0A0A"/>
                </a:solidFill>
                <a:highlight>
                  <a:srgbClr val="FFFFFF"/>
                </a:highlight>
                <a:latin typeface="Roboto"/>
                <a:ea typeface="Roboto"/>
                <a:cs typeface="Roboto"/>
                <a:sym typeface="Roboto"/>
              </a:rPr>
              <a:t>For example: creating a backend prototype without working on the frontend of the website.</a:t>
            </a:r>
            <a:endParaRPr sz="2600" b="1" dirty="0">
              <a:solidFill>
                <a:srgbClr val="0A0A0A"/>
              </a:solidFill>
              <a:highlight>
                <a:srgbClr val="FFFFFF"/>
              </a:highlight>
              <a:latin typeface="Roboto"/>
              <a:ea typeface="Roboto"/>
              <a:cs typeface="Roboto"/>
              <a:sym typeface="Roboto"/>
            </a:endParaRPr>
          </a:p>
          <a:p>
            <a:pPr marL="0" indent="0">
              <a:spcBef>
                <a:spcPts val="2000"/>
              </a:spcBef>
              <a:buClr>
                <a:schemeClr val="dk1"/>
              </a:buClr>
              <a:buSzPct val="100000"/>
              <a:buNone/>
            </a:pPr>
            <a:endParaRPr sz="2600" dirty="0">
              <a:solidFill>
                <a:schemeClr val="dk1"/>
              </a:solidFill>
            </a:endParaRPr>
          </a:p>
          <a:p>
            <a:pPr marL="0" indent="0">
              <a:buNone/>
            </a:pPr>
            <a:r>
              <a:rPr lang="en" sz="2600" b="1" dirty="0">
                <a:solidFill>
                  <a:srgbClr val="0A0A0A"/>
                </a:solidFill>
                <a:highlight>
                  <a:srgbClr val="FFFFFF"/>
                </a:highlight>
                <a:latin typeface="Roboto"/>
                <a:ea typeface="Roboto"/>
                <a:cs typeface="Roboto"/>
                <a:sym typeface="Roboto"/>
              </a:rPr>
              <a:t>Display Prototypes </a:t>
            </a:r>
            <a:endParaRPr sz="2600" b="1" dirty="0">
              <a:solidFill>
                <a:srgbClr val="0A0A0A"/>
              </a:solidFill>
              <a:highlight>
                <a:srgbClr val="FFFFFF"/>
              </a:highlight>
              <a:latin typeface="Roboto"/>
              <a:ea typeface="Roboto"/>
              <a:cs typeface="Roboto"/>
              <a:sym typeface="Roboto"/>
            </a:endParaRPr>
          </a:p>
          <a:p>
            <a:pPr marL="0" indent="0">
              <a:spcBef>
                <a:spcPts val="2000"/>
              </a:spcBef>
              <a:buNone/>
            </a:pPr>
            <a:r>
              <a:rPr lang="en" sz="2600" dirty="0">
                <a:solidFill>
                  <a:srgbClr val="0A0A0A"/>
                </a:solidFill>
                <a:highlight>
                  <a:srgbClr val="FFFFFF"/>
                </a:highlight>
                <a:latin typeface="Roboto"/>
                <a:ea typeface="Roboto"/>
                <a:cs typeface="Roboto"/>
                <a:sym typeface="Roboto"/>
              </a:rPr>
              <a:t>Display prototypes besides in the IT industry,  are usually used in  industries where outlook and design are more important.</a:t>
            </a:r>
            <a:endParaRPr sz="2600" dirty="0">
              <a:solidFill>
                <a:srgbClr val="0A0A0A"/>
              </a:solidFill>
              <a:highlight>
                <a:srgbClr val="FFFFFF"/>
              </a:highlight>
              <a:latin typeface="Roboto"/>
              <a:ea typeface="Roboto"/>
              <a:cs typeface="Roboto"/>
              <a:sym typeface="Roboto"/>
            </a:endParaRPr>
          </a:p>
          <a:p>
            <a:pPr marL="0" indent="0">
              <a:spcBef>
                <a:spcPts val="2800"/>
              </a:spcBef>
              <a:buClr>
                <a:schemeClr val="dk1"/>
              </a:buClr>
              <a:buSzPct val="100000"/>
              <a:buNone/>
            </a:pPr>
            <a:endParaRPr sz="2600" dirty="0">
              <a:solidFill>
                <a:schemeClr val="dk1"/>
              </a:solidFill>
            </a:endParaRPr>
          </a:p>
          <a:p>
            <a:pPr marL="0" indent="0">
              <a:buNone/>
            </a:pPr>
            <a:r>
              <a:rPr lang="en" sz="2600" b="1" dirty="0">
                <a:solidFill>
                  <a:srgbClr val="0A0A0A"/>
                </a:solidFill>
                <a:highlight>
                  <a:srgbClr val="FFFFFF"/>
                </a:highlight>
                <a:latin typeface="Roboto"/>
                <a:ea typeface="Roboto"/>
                <a:cs typeface="Roboto"/>
                <a:sym typeface="Roboto"/>
              </a:rPr>
              <a:t>Miniatures (3D printing, craftsmanship, digital etc.)</a:t>
            </a:r>
            <a:endParaRPr sz="2600" b="1" dirty="0">
              <a:solidFill>
                <a:srgbClr val="0A0A0A"/>
              </a:solidFill>
              <a:highlight>
                <a:srgbClr val="FFFFFF"/>
              </a:highlight>
              <a:latin typeface="Roboto"/>
              <a:ea typeface="Roboto"/>
              <a:cs typeface="Roboto"/>
              <a:sym typeface="Roboto"/>
            </a:endParaRPr>
          </a:p>
          <a:p>
            <a:pPr marL="0" indent="0">
              <a:spcBef>
                <a:spcPts val="2000"/>
              </a:spcBef>
              <a:buNone/>
            </a:pPr>
            <a:r>
              <a:rPr lang="en" sz="2600" dirty="0">
                <a:solidFill>
                  <a:srgbClr val="0A0A0A"/>
                </a:solidFill>
                <a:highlight>
                  <a:srgbClr val="FFFFFF"/>
                </a:highlight>
                <a:latin typeface="Roboto"/>
                <a:ea typeface="Roboto"/>
                <a:cs typeface="Roboto"/>
                <a:sym typeface="Roboto"/>
              </a:rPr>
              <a:t>Miniatures are usually developed by the 3D printing of the product.</a:t>
            </a:r>
            <a:endParaRPr sz="2600" dirty="0">
              <a:solidFill>
                <a:srgbClr val="0A0A0A"/>
              </a:solidFill>
              <a:highlight>
                <a:srgbClr val="FFFFFF"/>
              </a:highlight>
              <a:latin typeface="Roboto"/>
              <a:ea typeface="Roboto"/>
              <a:cs typeface="Roboto"/>
              <a:sym typeface="Roboto"/>
            </a:endParaRPr>
          </a:p>
          <a:p>
            <a:pPr marL="0" indent="0">
              <a:spcBef>
                <a:spcPts val="2800"/>
              </a:spcBef>
              <a:buNone/>
            </a:pPr>
            <a:endParaRPr sz="1467" dirty="0">
              <a:solidFill>
                <a:schemeClr val="dk1"/>
              </a:solidFill>
            </a:endParaRPr>
          </a:p>
          <a:p>
            <a:pPr marL="0" indent="0">
              <a:buClr>
                <a:schemeClr val="dk1"/>
              </a:buClr>
              <a:buSzPct val="62857"/>
              <a:buNone/>
            </a:pPr>
            <a:endParaRPr sz="2333" b="1" dirty="0">
              <a:solidFill>
                <a:srgbClr val="0A0A0A"/>
              </a:solidFill>
              <a:highlight>
                <a:srgbClr val="FFFFFF"/>
              </a:highlight>
              <a:latin typeface="Roboto"/>
              <a:ea typeface="Roboto"/>
              <a:cs typeface="Roboto"/>
              <a:sym typeface="Roboto"/>
            </a:endParaRPr>
          </a:p>
          <a:p>
            <a:pPr marL="0" indent="0">
              <a:spcBef>
                <a:spcPts val="20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54139" y="1242723"/>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PROTOTYPE EXAMPLE - Miniatures</a:t>
            </a:r>
            <a:endParaRPr sz="3000" b="1" dirty="0">
              <a:latin typeface="+mn-lt"/>
            </a:endParaRPr>
          </a:p>
        </p:txBody>
      </p:sp>
      <p:pic>
        <p:nvPicPr>
          <p:cNvPr id="111" name="Google Shape;111;p22"/>
          <p:cNvPicPr preferRelativeResize="0"/>
          <p:nvPr/>
        </p:nvPicPr>
        <p:blipFill>
          <a:blip r:embed="rId3">
            <a:alphaModFix/>
          </a:blip>
          <a:stretch>
            <a:fillRect/>
          </a:stretch>
        </p:blipFill>
        <p:spPr>
          <a:xfrm>
            <a:off x="5094953" y="1900217"/>
            <a:ext cx="7382233" cy="3879600"/>
          </a:xfrm>
          <a:prstGeom prst="rect">
            <a:avLst/>
          </a:prstGeom>
          <a:noFill/>
          <a:ln>
            <a:noFill/>
          </a:ln>
        </p:spPr>
      </p:pic>
      <p:pic>
        <p:nvPicPr>
          <p:cNvPr id="112" name="Google Shape;112;p22"/>
          <p:cNvPicPr preferRelativeResize="0"/>
          <p:nvPr/>
        </p:nvPicPr>
        <p:blipFill>
          <a:blip r:embed="rId4">
            <a:alphaModFix/>
          </a:blip>
          <a:stretch>
            <a:fillRect/>
          </a:stretch>
        </p:blipFill>
        <p:spPr>
          <a:xfrm>
            <a:off x="864801" y="2145969"/>
            <a:ext cx="3852974" cy="372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640887" y="1319724"/>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Prototype example:</a:t>
            </a:r>
            <a:endParaRPr sz="3000" b="1" dirty="0">
              <a:latin typeface="+mn-lt"/>
            </a:endParaRPr>
          </a:p>
        </p:txBody>
      </p:sp>
      <p:pic>
        <p:nvPicPr>
          <p:cNvPr id="119" name="Google Shape;119;p23"/>
          <p:cNvPicPr preferRelativeResize="0"/>
          <p:nvPr/>
        </p:nvPicPr>
        <p:blipFill>
          <a:blip r:embed="rId3">
            <a:alphaModFix/>
          </a:blip>
          <a:stretch>
            <a:fillRect/>
          </a:stretch>
        </p:blipFill>
        <p:spPr>
          <a:xfrm>
            <a:off x="2399155" y="2188209"/>
            <a:ext cx="7393690" cy="3548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1684220" y="1309756"/>
            <a:ext cx="8823559" cy="42384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667391" y="1269228"/>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Types of prototype:</a:t>
            </a:r>
            <a:endParaRPr sz="3000" b="1" dirty="0">
              <a:latin typeface="+mn-lt"/>
            </a:endParaRPr>
          </a:p>
        </p:txBody>
      </p:sp>
      <p:pic>
        <p:nvPicPr>
          <p:cNvPr id="133" name="Google Shape;133;p25"/>
          <p:cNvPicPr preferRelativeResize="0"/>
          <p:nvPr/>
        </p:nvPicPr>
        <p:blipFill>
          <a:blip r:embed="rId3">
            <a:alphaModFix/>
          </a:blip>
          <a:stretch>
            <a:fillRect/>
          </a:stretch>
        </p:blipFill>
        <p:spPr>
          <a:xfrm>
            <a:off x="2690190" y="1913560"/>
            <a:ext cx="7484875" cy="39571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831200" y="1360743"/>
            <a:ext cx="11360800" cy="763600"/>
          </a:xfrm>
          <a:prstGeom prst="rect">
            <a:avLst/>
          </a:prstGeom>
        </p:spPr>
        <p:txBody>
          <a:bodyPr spcFirstLastPara="1" vert="horz" wrap="square" lIns="121900" tIns="121900" rIns="121900" bIns="121900" rtlCol="0" anchor="t" anchorCtr="0">
            <a:normAutofit/>
          </a:bodyPr>
          <a:lstStyle/>
          <a:p>
            <a:pPr algn="ctr"/>
            <a:r>
              <a:rPr lang="en" sz="3000" b="1" dirty="0">
                <a:latin typeface="+mn-lt"/>
              </a:rPr>
              <a:t>Be aware, you should aim for MVP, not for creating the actual product</a:t>
            </a:r>
            <a:endParaRPr sz="3000" b="1" dirty="0">
              <a:latin typeface="+mn-lt"/>
            </a:endParaRPr>
          </a:p>
        </p:txBody>
      </p:sp>
      <p:pic>
        <p:nvPicPr>
          <p:cNvPr id="140" name="Google Shape;140;p26"/>
          <p:cNvPicPr preferRelativeResize="0"/>
          <p:nvPr/>
        </p:nvPicPr>
        <p:blipFill rotWithShape="1">
          <a:blip r:embed="rId3">
            <a:alphaModFix/>
          </a:blip>
          <a:srcRect l="3679" t="15203" r="5993" b="18075"/>
          <a:stretch/>
        </p:blipFill>
        <p:spPr>
          <a:xfrm>
            <a:off x="1510748" y="2283369"/>
            <a:ext cx="8640417" cy="3384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Title 4">
            <a:extLst>
              <a:ext uri="{FF2B5EF4-FFF2-40B4-BE49-F238E27FC236}">
                <a16:creationId xmlns:a16="http://schemas.microsoft.com/office/drawing/2014/main" id="{32D14EC5-5F5D-45DE-BDEF-8D105745F977}"/>
              </a:ext>
            </a:extLst>
          </p:cNvPr>
          <p:cNvSpPr>
            <a:spLocks noGrp="1"/>
          </p:cNvSpPr>
          <p:nvPr>
            <p:ph type="title"/>
          </p:nvPr>
        </p:nvSpPr>
        <p:spPr>
          <a:xfrm>
            <a:off x="693896" y="1335489"/>
            <a:ext cx="11360800" cy="763600"/>
          </a:xfrm>
        </p:spPr>
        <p:txBody>
          <a:bodyPr>
            <a:normAutofit/>
          </a:bodyPr>
          <a:lstStyle/>
          <a:p>
            <a:r>
              <a:rPr lang="en-US" sz="3000" b="1" dirty="0">
                <a:latin typeface="+mn-lt"/>
              </a:rPr>
              <a:t>It’s time to pick up a focus.</a:t>
            </a:r>
          </a:p>
        </p:txBody>
      </p:sp>
      <p:sp>
        <p:nvSpPr>
          <p:cNvPr id="6" name="TextBox 5">
            <a:extLst>
              <a:ext uri="{FF2B5EF4-FFF2-40B4-BE49-F238E27FC236}">
                <a16:creationId xmlns:a16="http://schemas.microsoft.com/office/drawing/2014/main" id="{860AE575-5485-4925-B7BC-1E9AFFFFCBAC}"/>
              </a:ext>
            </a:extLst>
          </p:cNvPr>
          <p:cNvSpPr txBox="1"/>
          <p:nvPr/>
        </p:nvSpPr>
        <p:spPr>
          <a:xfrm>
            <a:off x="693896" y="2292626"/>
            <a:ext cx="11060782" cy="3323987"/>
          </a:xfrm>
          <a:prstGeom prst="rect">
            <a:avLst/>
          </a:prstGeom>
          <a:noFill/>
        </p:spPr>
        <p:txBody>
          <a:bodyPr wrap="square" rtlCol="0">
            <a:spAutoFit/>
          </a:bodyPr>
          <a:lstStyle/>
          <a:p>
            <a:r>
              <a:rPr lang="en-US" sz="2400" dirty="0"/>
              <a:t>Once you’ve decided to prototype, it’s time to pick up a focus. Figure out what you want to achieve and stay focus!</a:t>
            </a:r>
          </a:p>
          <a:p>
            <a:endParaRPr lang="en-US" sz="2400" dirty="0"/>
          </a:p>
          <a:p>
            <a:pPr marL="342900" indent="-342900">
              <a:buFont typeface="Wingdings" panose="05000000000000000000" pitchFamily="2" charset="2"/>
              <a:buChar char="ü"/>
            </a:pPr>
            <a:r>
              <a:rPr lang="en-US" sz="2400" dirty="0"/>
              <a:t>Is the prototype made for testing or for communication?</a:t>
            </a:r>
          </a:p>
          <a:p>
            <a:pPr marL="342900" indent="-342900">
              <a:buFont typeface="Wingdings" panose="05000000000000000000" pitchFamily="2" charset="2"/>
              <a:buChar char="ü"/>
            </a:pPr>
            <a:r>
              <a:rPr lang="en-US" sz="2400" dirty="0"/>
              <a:t>If for testing, would it be and exploratory or directed study?</a:t>
            </a:r>
          </a:p>
          <a:p>
            <a:pPr marL="342900" indent="-342900">
              <a:buFont typeface="Wingdings" panose="05000000000000000000" pitchFamily="2" charset="2"/>
              <a:buChar char="ü"/>
            </a:pPr>
            <a:r>
              <a:rPr lang="en-US" sz="2400" dirty="0"/>
              <a:t>What do you want to test, attitude, engagement, or behavioral metrics?</a:t>
            </a:r>
          </a:p>
          <a:p>
            <a:pPr marL="342900" indent="-342900">
              <a:buFont typeface="Wingdings" panose="05000000000000000000" pitchFamily="2" charset="2"/>
              <a:buChar char="ü"/>
            </a:pPr>
            <a:r>
              <a:rPr lang="en-US" sz="2400" dirty="0"/>
              <a:t>Do you have any hypotheses or assumptions?</a:t>
            </a:r>
          </a:p>
          <a:p>
            <a:pPr marL="342900" indent="-342900">
              <a:buFont typeface="Wingdings" panose="05000000000000000000" pitchFamily="2" charset="2"/>
              <a:buChar char="ü"/>
            </a:pPr>
            <a:r>
              <a:rPr lang="en-US" sz="2400" dirty="0"/>
              <a:t>Which part of the product do you want to collect feedback?</a:t>
            </a:r>
            <a:br>
              <a:rPr lang="en-US"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614383" y="1328705"/>
            <a:ext cx="11360800" cy="763600"/>
          </a:xfrm>
          <a:prstGeom prst="rect">
            <a:avLst/>
          </a:prstGeom>
        </p:spPr>
        <p:txBody>
          <a:bodyPr spcFirstLastPara="1" vert="horz" wrap="square" lIns="121900" tIns="121900" rIns="121900" bIns="121900" rtlCol="0" anchor="t" anchorCtr="0">
            <a:normAutofit fontScale="90000"/>
          </a:bodyPr>
          <a:lstStyle/>
          <a:p>
            <a:r>
              <a:rPr lang="en-US" sz="3300" b="1" dirty="0">
                <a:latin typeface="+mn-lt"/>
              </a:rPr>
              <a:t>Test your Prototype:</a:t>
            </a:r>
            <a:br>
              <a:rPr lang="en-US" sz="3300" b="1" dirty="0">
                <a:latin typeface="+mn-lt"/>
              </a:rPr>
            </a:br>
            <a:br>
              <a:rPr lang="en-US" sz="3300" b="1" dirty="0">
                <a:latin typeface="+mn-lt"/>
              </a:rPr>
            </a:br>
            <a:r>
              <a:rPr lang="en-US" sz="2700" dirty="0">
                <a:latin typeface="+mn-lt"/>
              </a:rPr>
              <a:t>Share the prototype with the people you are designing it for and obtain feedback about what works and what doesn’t.</a:t>
            </a:r>
            <a:br>
              <a:rPr lang="en-US" sz="2700" dirty="0">
                <a:latin typeface="+mn-lt"/>
              </a:rPr>
            </a:br>
            <a:br>
              <a:rPr lang="en-US" sz="2900" dirty="0">
                <a:latin typeface="+mn-lt"/>
              </a:rPr>
            </a:br>
            <a:r>
              <a:rPr lang="en-US" sz="2900" b="1" dirty="0">
                <a:latin typeface="+mn-lt"/>
              </a:rPr>
              <a:t>Group Interview</a:t>
            </a:r>
            <a:r>
              <a:rPr lang="en-US" sz="2900" dirty="0">
                <a:latin typeface="+mn-lt"/>
              </a:rPr>
              <a:t>: Use a group interview to answer questions about your prototype.</a:t>
            </a:r>
            <a:br>
              <a:rPr lang="en-US" sz="2900" dirty="0">
                <a:latin typeface="+mn-lt"/>
              </a:rPr>
            </a:br>
            <a:r>
              <a:rPr lang="en-US" sz="2900" b="1" dirty="0">
                <a:latin typeface="+mn-lt"/>
              </a:rPr>
              <a:t>Co Creation Session</a:t>
            </a:r>
            <a:r>
              <a:rPr lang="en-US" sz="2900" dirty="0">
                <a:latin typeface="+mn-lt"/>
              </a:rPr>
              <a:t>: A co creation session sees people in the group not as interview subjects but as designers. Facilitate co creation by enabling people to actively redesign and make changes to the prototype</a:t>
            </a:r>
            <a:br>
              <a:rPr lang="en-US" sz="2900" dirty="0">
                <a:latin typeface="+mn-lt"/>
              </a:rPr>
            </a:br>
            <a:r>
              <a:rPr lang="en-US" sz="2900" b="1" dirty="0">
                <a:latin typeface="+mn-lt"/>
              </a:rPr>
              <a:t>One to one Interview</a:t>
            </a:r>
            <a:br>
              <a:rPr lang="en-US" sz="2900" b="1" dirty="0">
                <a:latin typeface="+mn-lt"/>
              </a:rPr>
            </a:br>
            <a:r>
              <a:rPr lang="en-US" sz="2900" b="1" dirty="0">
                <a:latin typeface="+mn-lt"/>
              </a:rPr>
              <a:t>Online tools</a:t>
            </a:r>
            <a:br>
              <a:rPr lang="en-US" sz="3100" dirty="0">
                <a:latin typeface="+mn-lt"/>
              </a:rPr>
            </a:br>
            <a:endParaRPr lang="en-US" sz="3100" dirty="0">
              <a:latin typeface="+mn-lt"/>
            </a:endParaRPr>
          </a:p>
          <a:p>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9" name="Google Shape;159;p29"/>
          <p:cNvPicPr preferRelativeResize="0"/>
          <p:nvPr/>
        </p:nvPicPr>
        <p:blipFill>
          <a:blip r:embed="rId3">
            <a:alphaModFix/>
          </a:blip>
          <a:stretch>
            <a:fillRect/>
          </a:stretch>
        </p:blipFill>
        <p:spPr>
          <a:xfrm>
            <a:off x="1630016" y="1264064"/>
            <a:ext cx="8640783" cy="43298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627635" y="686132"/>
            <a:ext cx="11360800" cy="763600"/>
          </a:xfrm>
          <a:prstGeom prst="rect">
            <a:avLst/>
          </a:prstGeom>
        </p:spPr>
        <p:txBody>
          <a:bodyPr spcFirstLastPara="1" vert="horz" wrap="square" lIns="121900" tIns="121900" rIns="121900" bIns="121900" rtlCol="0" anchor="t" anchorCtr="0">
            <a:normAutofit fontScale="90000"/>
          </a:bodyPr>
          <a:lstStyle/>
          <a:p>
            <a:pPr>
              <a:lnSpc>
                <a:spcPct val="123529"/>
              </a:lnSpc>
              <a:spcBef>
                <a:spcPts val="3867"/>
              </a:spcBef>
              <a:buClr>
                <a:schemeClr val="dk1"/>
              </a:buClr>
              <a:buSzPct val="66666"/>
            </a:pPr>
            <a:r>
              <a:rPr lang="en" sz="3300" b="1" dirty="0">
                <a:latin typeface="+mn-lt"/>
              </a:rPr>
              <a:t>Evaluate and Iterate</a:t>
            </a:r>
            <a:endParaRPr sz="3300" b="1" dirty="0">
              <a:solidFill>
                <a:srgbClr val="292929"/>
              </a:solidFill>
              <a:highlight>
                <a:srgbClr val="FFFFFF"/>
              </a:highlight>
              <a:latin typeface="+mn-lt"/>
            </a:endParaRPr>
          </a:p>
          <a:p>
            <a:endParaRPr dirty="0"/>
          </a:p>
        </p:txBody>
      </p:sp>
      <p:sp>
        <p:nvSpPr>
          <p:cNvPr id="165" name="Google Shape;165;p30"/>
          <p:cNvSpPr txBox="1">
            <a:spLocks noGrp="1"/>
          </p:cNvSpPr>
          <p:nvPr>
            <p:ph type="body" idx="1"/>
          </p:nvPr>
        </p:nvSpPr>
        <p:spPr>
          <a:xfrm>
            <a:off x="203565" y="1151400"/>
            <a:ext cx="7217652" cy="902687"/>
          </a:xfrm>
          <a:prstGeom prst="rect">
            <a:avLst/>
          </a:prstGeom>
        </p:spPr>
        <p:txBody>
          <a:bodyPr spcFirstLastPara="1" vert="horz" wrap="square" lIns="121900" tIns="121900" rIns="121900" bIns="121900" rtlCol="0" anchor="t" anchorCtr="0">
            <a:normAutofit fontScale="25000" lnSpcReduction="20000"/>
          </a:bodyPr>
          <a:lstStyle/>
          <a:p>
            <a:pPr marL="189649" indent="0">
              <a:lnSpc>
                <a:spcPct val="218181"/>
              </a:lnSpc>
              <a:spcBef>
                <a:spcPts val="4267"/>
              </a:spcBef>
              <a:buClr>
                <a:srgbClr val="292929"/>
              </a:buClr>
              <a:buSzPct val="100000"/>
              <a:buNone/>
            </a:pPr>
            <a:endParaRPr lang="en" sz="12000" b="1" dirty="0">
              <a:solidFill>
                <a:srgbClr val="292929"/>
              </a:solidFill>
              <a:highlight>
                <a:srgbClr val="FFFFFF"/>
              </a:highlight>
              <a:ea typeface="Georgia"/>
              <a:cs typeface="Georgia"/>
              <a:sym typeface="Georgia"/>
            </a:endParaRPr>
          </a:p>
          <a:p>
            <a:pPr marL="0" indent="0">
              <a:spcAft>
                <a:spcPts val="1600"/>
              </a:spcAft>
              <a:buNone/>
            </a:pPr>
            <a:endParaRPr dirty="0"/>
          </a:p>
        </p:txBody>
      </p:sp>
      <p:sp>
        <p:nvSpPr>
          <p:cNvPr id="2" name="TextBox 1">
            <a:extLst>
              <a:ext uri="{FF2B5EF4-FFF2-40B4-BE49-F238E27FC236}">
                <a16:creationId xmlns:a16="http://schemas.microsoft.com/office/drawing/2014/main" id="{7D7D2781-B07F-4A29-B78C-1479106ED933}"/>
              </a:ext>
            </a:extLst>
          </p:cNvPr>
          <p:cNvSpPr txBox="1"/>
          <p:nvPr/>
        </p:nvSpPr>
        <p:spPr>
          <a:xfrm>
            <a:off x="627636" y="2398642"/>
            <a:ext cx="10716226" cy="3293209"/>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a:t>What did you find out?</a:t>
            </a:r>
          </a:p>
          <a:p>
            <a:pPr marL="285750" indent="-285750">
              <a:buFont typeface="Wingdings" panose="05000000000000000000" pitchFamily="2" charset="2"/>
              <a:buChar char="ü"/>
            </a:pPr>
            <a:r>
              <a:rPr lang="en-US" sz="2600" b="1" dirty="0"/>
              <a:t> Gather your findings</a:t>
            </a:r>
            <a:r>
              <a:rPr lang="en-US" sz="2600" dirty="0"/>
              <a:t>: As soon as possible after testing, get down all of your findings including observations, facts, stories and hunches on paper. Use post it notes on a large board or paper.</a:t>
            </a:r>
          </a:p>
          <a:p>
            <a:pPr marL="285750" indent="-285750">
              <a:buFont typeface="Wingdings" panose="05000000000000000000" pitchFamily="2" charset="2"/>
              <a:buChar char="ü"/>
            </a:pPr>
            <a:r>
              <a:rPr lang="en-US" sz="2600" dirty="0"/>
              <a:t> </a:t>
            </a:r>
            <a:r>
              <a:rPr lang="en-US" sz="2600" b="1" dirty="0"/>
              <a:t>Synthesize and analyze your findings</a:t>
            </a:r>
            <a:r>
              <a:rPr lang="en-US" sz="2600" dirty="0"/>
              <a:t>: You can use Frameworks above to help organize all your feedback. Using frameworks such as 2x2 grids, diagrams or customer journeys will make you begin to see patterns in all of your findings.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21629" y="-637250"/>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 sz="4000" b="1" dirty="0">
                <a:latin typeface="+mn-lt"/>
              </a:rPr>
              <a:t>PROTOTYPE</a:t>
            </a:r>
            <a:endParaRPr sz="4000" b="1" dirty="0">
              <a:latin typeface="+mn-lt"/>
            </a:endParaRPr>
          </a:p>
        </p:txBody>
      </p:sp>
      <p:pic>
        <p:nvPicPr>
          <p:cNvPr id="2" name="Picture 1">
            <a:extLst>
              <a:ext uri="{FF2B5EF4-FFF2-40B4-BE49-F238E27FC236}">
                <a16:creationId xmlns:a16="http://schemas.microsoft.com/office/drawing/2014/main" id="{B5E907E3-638F-4C4F-AC16-8EF758DEB10B}"/>
              </a:ext>
            </a:extLst>
          </p:cNvPr>
          <p:cNvPicPr>
            <a:picLocks noChangeAspect="1"/>
          </p:cNvPicPr>
          <p:nvPr/>
        </p:nvPicPr>
        <p:blipFill>
          <a:blip r:embed="rId3"/>
          <a:stretch>
            <a:fillRect/>
          </a:stretch>
        </p:blipFill>
        <p:spPr>
          <a:xfrm>
            <a:off x="4466926" y="2135993"/>
            <a:ext cx="3470205" cy="34702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601131" y="1335489"/>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Ideas and</a:t>
            </a:r>
            <a:r>
              <a:rPr lang="en" sz="3000" b="1" dirty="0">
                <a:solidFill>
                  <a:srgbClr val="292929"/>
                </a:solidFill>
                <a:highlight>
                  <a:srgbClr val="FFFFFF"/>
                </a:highlight>
                <a:latin typeface="+mn-lt"/>
                <a:ea typeface="Georgia"/>
                <a:cs typeface="Georgia"/>
                <a:sym typeface="Georgia"/>
              </a:rPr>
              <a:t> </a:t>
            </a:r>
            <a:r>
              <a:rPr lang="en" sz="3000" b="1" dirty="0">
                <a:latin typeface="+mn-lt"/>
              </a:rPr>
              <a:t>Iterations:</a:t>
            </a:r>
            <a:endParaRPr sz="3000" b="1" dirty="0">
              <a:latin typeface="+mn-lt"/>
            </a:endParaRPr>
          </a:p>
        </p:txBody>
      </p:sp>
      <p:sp>
        <p:nvSpPr>
          <p:cNvPr id="3" name="Text Placeholder 2">
            <a:extLst>
              <a:ext uri="{FF2B5EF4-FFF2-40B4-BE49-F238E27FC236}">
                <a16:creationId xmlns:a16="http://schemas.microsoft.com/office/drawing/2014/main" id="{63F4D8B4-B228-4AD6-98BE-34DFDE0958CB}"/>
              </a:ext>
            </a:extLst>
          </p:cNvPr>
          <p:cNvSpPr>
            <a:spLocks noGrp="1"/>
          </p:cNvSpPr>
          <p:nvPr>
            <p:ph type="body" idx="1"/>
          </p:nvPr>
        </p:nvSpPr>
        <p:spPr>
          <a:xfrm>
            <a:off x="97548" y="2443645"/>
            <a:ext cx="11360800" cy="4555200"/>
          </a:xfrm>
        </p:spPr>
        <p:txBody>
          <a:bodyPr>
            <a:normAutofit/>
          </a:bodyPr>
          <a:lstStyle/>
          <a:p>
            <a:r>
              <a:rPr lang="en-US" sz="2600" b="1" dirty="0"/>
              <a:t>What did you find out?</a:t>
            </a:r>
          </a:p>
          <a:p>
            <a:r>
              <a:rPr lang="en-US" sz="2600" dirty="0"/>
              <a:t> </a:t>
            </a:r>
            <a:r>
              <a:rPr lang="en-US" sz="2600" b="1" dirty="0"/>
              <a:t>Gather your findings</a:t>
            </a:r>
            <a:r>
              <a:rPr lang="en-US" sz="2600" dirty="0"/>
              <a:t>: As soon as possible after testing, get down all of your findings including observations, facts, stories and hunches on paper. Use post it notes on a large board or paper.</a:t>
            </a:r>
          </a:p>
          <a:p>
            <a:r>
              <a:rPr lang="en-US" sz="2600" dirty="0"/>
              <a:t> </a:t>
            </a:r>
            <a:r>
              <a:rPr lang="en-US" sz="2600" b="1" dirty="0"/>
              <a:t>Synthesize and analyze </a:t>
            </a:r>
            <a:r>
              <a:rPr lang="en-US" sz="2600" dirty="0"/>
              <a:t>your findings: You can use Frameworks above to help organize all of your feedback. Using frameworks such as 2x2 grids, </a:t>
            </a:r>
            <a:r>
              <a:rPr lang="en-US" sz="2600" dirty="0" err="1"/>
              <a:t>venn</a:t>
            </a:r>
            <a:r>
              <a:rPr lang="en-US" sz="2600" dirty="0"/>
              <a:t> diagrams or customer journeys will make you begin to see patterns in all of your findings.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2"/>
          <p:cNvSpPr txBox="1">
            <a:spLocks noGrp="1"/>
          </p:cNvSpPr>
          <p:nvPr>
            <p:ph type="body" idx="1"/>
          </p:nvPr>
        </p:nvSpPr>
        <p:spPr>
          <a:xfrm>
            <a:off x="587878" y="966790"/>
            <a:ext cx="11360800" cy="4555200"/>
          </a:xfrm>
          <a:prstGeom prst="rect">
            <a:avLst/>
          </a:prstGeom>
        </p:spPr>
        <p:txBody>
          <a:bodyPr spcFirstLastPara="1" vert="horz" wrap="square" lIns="121900" tIns="121900" rIns="121900" bIns="121900" rtlCol="0" anchor="t" anchorCtr="0">
            <a:normAutofit/>
          </a:bodyPr>
          <a:lstStyle/>
          <a:p>
            <a:pPr marL="0" indent="0">
              <a:lnSpc>
                <a:spcPct val="83300"/>
              </a:lnSpc>
              <a:spcBef>
                <a:spcPts val="5639"/>
              </a:spcBef>
              <a:buNone/>
            </a:pPr>
            <a:endParaRPr sz="4275" dirty="0">
              <a:solidFill>
                <a:srgbClr val="FF0000"/>
              </a:solidFill>
              <a:latin typeface="Calibri"/>
              <a:ea typeface="Calibri"/>
              <a:cs typeface="Calibri"/>
              <a:sym typeface="Calibri"/>
            </a:endParaRPr>
          </a:p>
          <a:p>
            <a:pPr marL="0" indent="0" algn="ctr">
              <a:lnSpc>
                <a:spcPct val="83300"/>
              </a:lnSpc>
              <a:spcBef>
                <a:spcPts val="5639"/>
              </a:spcBef>
              <a:buClr>
                <a:schemeClr val="dk1"/>
              </a:buClr>
              <a:buSzPts val="1100"/>
              <a:buNone/>
            </a:pPr>
            <a:r>
              <a:rPr lang="en" sz="4275" dirty="0">
                <a:solidFill>
                  <a:srgbClr val="FF0000"/>
                </a:solidFill>
                <a:latin typeface="Calibri"/>
                <a:ea typeface="Calibri"/>
                <a:cs typeface="Calibri"/>
                <a:sym typeface="Calibri"/>
              </a:rPr>
              <a:t>Try to sell the product (by using prototype) before you actually build it</a:t>
            </a:r>
            <a:endParaRPr sz="4275" dirty="0">
              <a:solidFill>
                <a:srgbClr val="FF0000"/>
              </a:solidFill>
              <a:latin typeface="Calibri"/>
              <a:ea typeface="Calibri"/>
              <a:cs typeface="Calibri"/>
              <a:sym typeface="Calibri"/>
            </a:endParaRPr>
          </a:p>
          <a:p>
            <a:pPr marL="0" indent="0">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subTitle" idx="1"/>
          </p:nvPr>
        </p:nvSpPr>
        <p:spPr>
          <a:xfrm>
            <a:off x="415600" y="1056410"/>
            <a:ext cx="11360800" cy="5276400"/>
          </a:xfrm>
          <a:prstGeom prst="rect">
            <a:avLst/>
          </a:prstGeom>
        </p:spPr>
        <p:txBody>
          <a:bodyPr spcFirstLastPara="1" vert="horz" wrap="square" lIns="121900" tIns="121900" rIns="121900" bIns="121900" rtlCol="0" anchor="t" anchorCtr="0">
            <a:normAutofit fontScale="92500" lnSpcReduction="20000"/>
          </a:bodyPr>
          <a:lstStyle/>
          <a:p>
            <a:pPr>
              <a:lnSpc>
                <a:spcPct val="100000"/>
              </a:lnSpc>
              <a:spcBef>
                <a:spcPts val="0"/>
              </a:spcBef>
            </a:pPr>
            <a:r>
              <a:rPr lang="en" sz="3200" b="1" dirty="0">
                <a:highlight>
                  <a:srgbClr val="FFFFFF"/>
                </a:highlight>
                <a:ea typeface="Times New Roman"/>
                <a:cs typeface="Times New Roman"/>
                <a:sym typeface="Times New Roman"/>
              </a:rPr>
              <a:t>What is a</a:t>
            </a:r>
            <a:r>
              <a:rPr lang="en" sz="3200" b="1" dirty="0"/>
              <a:t> </a:t>
            </a:r>
            <a:r>
              <a:rPr lang="en" sz="3200" b="1" dirty="0">
                <a:highlight>
                  <a:srgbClr val="FFFFFF"/>
                </a:highlight>
                <a:ea typeface="Times New Roman"/>
                <a:cs typeface="Times New Roman"/>
                <a:sym typeface="Times New Roman"/>
              </a:rPr>
              <a:t>Prototype</a:t>
            </a:r>
            <a:endParaRPr sz="3200" b="1" dirty="0">
              <a:highlight>
                <a:srgbClr val="FFFFFF"/>
              </a:highlight>
              <a:ea typeface="Times New Roman"/>
              <a:cs typeface="Times New Roman"/>
              <a:sym typeface="Times New Roman"/>
            </a:endParaRPr>
          </a:p>
          <a:p>
            <a:pPr algn="l">
              <a:spcBef>
                <a:spcPts val="0"/>
              </a:spcBef>
            </a:pPr>
            <a:endParaRPr sz="1933" dirty="0">
              <a:highlight>
                <a:srgbClr val="FFFFFF"/>
              </a:highlight>
              <a:ea typeface="Times New Roman"/>
              <a:cs typeface="Times New Roman"/>
              <a:sym typeface="Times New Roman"/>
            </a:endParaRPr>
          </a:p>
          <a:p>
            <a:pPr algn="l">
              <a:spcBef>
                <a:spcPts val="0"/>
              </a:spcBef>
            </a:pPr>
            <a:endParaRPr sz="1933" dirty="0">
              <a:highlight>
                <a:srgbClr val="FFFFFF"/>
              </a:highlight>
              <a:ea typeface="Times New Roman"/>
              <a:cs typeface="Times New Roman"/>
              <a:sym typeface="Times New Roman"/>
            </a:endParaRPr>
          </a:p>
          <a:p>
            <a:pPr algn="l">
              <a:spcBef>
                <a:spcPts val="0"/>
              </a:spcBef>
            </a:pPr>
            <a:r>
              <a:rPr lang="en" sz="2800" dirty="0">
                <a:highlight>
                  <a:srgbClr val="FFFFFF"/>
                </a:highlight>
                <a:ea typeface="Times New Roman"/>
                <a:cs typeface="Times New Roman"/>
                <a:sym typeface="Times New Roman"/>
              </a:rPr>
              <a:t>Prototyping is a foundational process for developing a new product through the physical representation of an idea. Prototyping helps designers turn a concept into a functioning item. Using basic sketches and rough materials, the prototype may be a simple drawing or rough model that helps innovators determine what they need to improve and fix in their design.</a:t>
            </a:r>
            <a:endParaRPr sz="2800" dirty="0">
              <a:highlight>
                <a:srgbClr val="FFFFFF"/>
              </a:highlight>
              <a:ea typeface="Times New Roman"/>
              <a:cs typeface="Times New Roman"/>
              <a:sym typeface="Times New Roman"/>
            </a:endParaRPr>
          </a:p>
          <a:p>
            <a:pPr algn="l">
              <a:spcBef>
                <a:spcPts val="0"/>
              </a:spcBef>
            </a:pPr>
            <a:endParaRPr sz="2800" dirty="0">
              <a:highlight>
                <a:srgbClr val="FFFFFF"/>
              </a:highlight>
              <a:ea typeface="Times New Roman"/>
              <a:cs typeface="Times New Roman"/>
              <a:sym typeface="Times New Roman"/>
            </a:endParaRPr>
          </a:p>
          <a:p>
            <a:pPr algn="l">
              <a:spcBef>
                <a:spcPts val="0"/>
              </a:spcBef>
            </a:pPr>
            <a:r>
              <a:rPr lang="en" sz="2800" dirty="0">
                <a:highlight>
                  <a:srgbClr val="FFFFFF"/>
                </a:highlight>
                <a:ea typeface="Times New Roman"/>
                <a:cs typeface="Times New Roman"/>
                <a:sym typeface="Times New Roman"/>
              </a:rPr>
              <a:t>A prototype is a rudimentary working sample, model, mock-up or just a simulation of the actual product based on which the other forms (</a:t>
            </a:r>
            <a:r>
              <a:rPr lang="en" sz="2800" dirty="0">
                <a:highlight>
                  <a:srgbClr val="FFFFFF"/>
                </a:highlight>
                <a:uFill>
                  <a:noFill/>
                </a:uFill>
                <a:ea typeface="Times New Roman"/>
                <a:cs typeface="Times New Roman"/>
                <a:sym typeface="Times New Roman"/>
                <a:hlinkClick r:id="rId3">
                  <a:extLst>
                    <a:ext uri="{A12FA001-AC4F-418D-AE19-62706E023703}">
                      <ahyp:hlinkClr xmlns:ahyp="http://schemas.microsoft.com/office/drawing/2018/hyperlinkcolor" val="tx"/>
                    </a:ext>
                  </a:extLst>
                </a:hlinkClick>
              </a:rPr>
              <a:t>Minimum Viable </a:t>
            </a:r>
            <a:r>
              <a:rPr lang="en" sz="2800" dirty="0">
                <a:highlight>
                  <a:srgbClr val="FFFFFF"/>
                </a:highlight>
                <a:ea typeface="Times New Roman"/>
                <a:cs typeface="Times New Roman"/>
                <a:sym typeface="Times New Roman"/>
              </a:rPr>
              <a:t>Product, final product, and variations) are developed.</a:t>
            </a:r>
            <a:endParaRPr sz="2800" dirty="0">
              <a:highlight>
                <a:srgbClr val="FFFFFF"/>
              </a:highlight>
              <a:ea typeface="Times New Roman"/>
              <a:cs typeface="Times New Roman"/>
              <a:sym typeface="Times New Roman"/>
            </a:endParaRPr>
          </a:p>
          <a:p>
            <a:pPr algn="l">
              <a:spcBef>
                <a:spcPts val="0"/>
              </a:spcBef>
            </a:pPr>
            <a:endParaRPr sz="2800" dirty="0">
              <a:highlight>
                <a:srgbClr val="FFFFFF"/>
              </a:highlight>
              <a:ea typeface="Times New Roman"/>
              <a:cs typeface="Times New Roman"/>
              <a:sym typeface="Times New Roman"/>
            </a:endParaRPr>
          </a:p>
          <a:p>
            <a:pPr algn="l">
              <a:spcBef>
                <a:spcPts val="0"/>
              </a:spcBef>
            </a:pPr>
            <a:r>
              <a:rPr lang="en" sz="2800" dirty="0">
                <a:highlight>
                  <a:srgbClr val="FFFFFF"/>
                </a:highlight>
                <a:ea typeface="Times New Roman"/>
                <a:cs typeface="Times New Roman"/>
                <a:sym typeface="Times New Roman"/>
              </a:rPr>
              <a:t>This stage in the inventing process is possibly the period of greatest learning</a:t>
            </a:r>
            <a:endParaRPr sz="2800" dirty="0">
              <a:highlight>
                <a:srgbClr val="FFFFFF"/>
              </a:highlight>
              <a:ea typeface="Times New Roman"/>
              <a:cs typeface="Times New Roman"/>
              <a:sym typeface="Times New Roman"/>
            </a:endParaRPr>
          </a:p>
          <a:p>
            <a:pPr algn="l">
              <a:spcBef>
                <a:spcPts val="0"/>
              </a:spcBef>
            </a:pPr>
            <a:endParaRPr sz="2800" dirty="0">
              <a:highlight>
                <a:srgbClr val="FFFFFF"/>
              </a:highlight>
              <a:ea typeface="Times New Roman"/>
              <a:cs typeface="Times New Roman"/>
              <a:sym typeface="Times New Roman"/>
            </a:endParaRPr>
          </a:p>
          <a:p>
            <a:pPr algn="l">
              <a:spcBef>
                <a:spcPts val="0"/>
              </a:spcBef>
            </a:pPr>
            <a:r>
              <a:rPr lang="en" sz="2800" dirty="0">
                <a:highlight>
                  <a:srgbClr val="FFFFFF"/>
                </a:highlight>
                <a:ea typeface="Times New Roman"/>
                <a:cs typeface="Times New Roman"/>
                <a:sym typeface="Times New Roman"/>
              </a:rPr>
              <a:t>Making a prototype by hand is a great way to start bringing your product to life. Remember, there are no rules! Give yourself permission to experiment. </a:t>
            </a:r>
            <a:endParaRPr sz="2800" dirty="0">
              <a:highlight>
                <a:srgbClr val="FFFFFF"/>
              </a:highlight>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415600" y="992767"/>
            <a:ext cx="11360800" cy="890400"/>
          </a:xfrm>
          <a:prstGeom prst="rect">
            <a:avLst/>
          </a:prstGeom>
        </p:spPr>
        <p:txBody>
          <a:bodyPr spcFirstLastPara="1" vert="horz" wrap="square" lIns="121900" tIns="121900" rIns="121900" bIns="121900" rtlCol="0" anchor="b" anchorCtr="0">
            <a:noAutofit/>
          </a:bodyPr>
          <a:lstStyle/>
          <a:p>
            <a:pPr>
              <a:spcBef>
                <a:spcPts val="0"/>
              </a:spcBef>
            </a:pPr>
            <a:r>
              <a:rPr lang="en" sz="3000" b="1" dirty="0">
                <a:latin typeface="+mn-lt"/>
              </a:rPr>
              <a:t>Importance of Prototype</a:t>
            </a:r>
            <a:endParaRPr sz="3000" b="1" dirty="0">
              <a:latin typeface="+mn-lt"/>
            </a:endParaRPr>
          </a:p>
        </p:txBody>
      </p:sp>
      <p:sp>
        <p:nvSpPr>
          <p:cNvPr id="66" name="Google Shape;66;p15"/>
          <p:cNvSpPr txBox="1">
            <a:spLocks noGrp="1"/>
          </p:cNvSpPr>
          <p:nvPr>
            <p:ph type="subTitle" idx="1"/>
          </p:nvPr>
        </p:nvSpPr>
        <p:spPr>
          <a:xfrm>
            <a:off x="415600" y="1883167"/>
            <a:ext cx="11360800" cy="4168800"/>
          </a:xfrm>
          <a:prstGeom prst="rect">
            <a:avLst/>
          </a:prstGeom>
        </p:spPr>
        <p:txBody>
          <a:bodyPr spcFirstLastPara="1" vert="horz" wrap="square" lIns="121900" tIns="121900" rIns="121900" bIns="121900" rtlCol="0" anchor="t" anchorCtr="0">
            <a:normAutofit/>
          </a:bodyPr>
          <a:lstStyle/>
          <a:p>
            <a:pPr algn="l">
              <a:lnSpc>
                <a:spcPct val="115000"/>
              </a:lnSpc>
              <a:spcBef>
                <a:spcPts val="0"/>
              </a:spcBef>
              <a:buClr>
                <a:schemeClr val="dk1"/>
              </a:buClr>
              <a:buSzPts val="1100"/>
            </a:pPr>
            <a:r>
              <a:rPr lang="en" sz="2800" dirty="0">
                <a:solidFill>
                  <a:srgbClr val="0A0A0A"/>
                </a:solidFill>
                <a:highlight>
                  <a:srgbClr val="FFFFFF"/>
                </a:highlight>
                <a:ea typeface="Roboto"/>
                <a:cs typeface="Roboto"/>
                <a:sym typeface="Roboto"/>
              </a:rPr>
              <a:t>Prototype is the preliminary version of the actual product developed to:</a:t>
            </a:r>
            <a:endParaRPr sz="2800" dirty="0">
              <a:solidFill>
                <a:srgbClr val="0A0A0A"/>
              </a:solidFill>
              <a:highlight>
                <a:srgbClr val="FFFFFF"/>
              </a:highlight>
              <a:ea typeface="Roboto"/>
              <a:cs typeface="Roboto"/>
              <a:sym typeface="Roboto"/>
            </a:endParaRPr>
          </a:p>
          <a:p>
            <a:pPr marL="1168371" indent="-427556" algn="l">
              <a:lnSpc>
                <a:spcPct val="115000"/>
              </a:lnSpc>
              <a:spcBef>
                <a:spcPts val="2800"/>
              </a:spcBef>
              <a:buClr>
                <a:srgbClr val="0A0A0A"/>
              </a:buClr>
              <a:buSzPts val="1450"/>
              <a:buFont typeface="Roboto"/>
              <a:buChar char="●"/>
            </a:pPr>
            <a:r>
              <a:rPr lang="en" sz="2800" dirty="0">
                <a:solidFill>
                  <a:srgbClr val="0A0A0A"/>
                </a:solidFill>
                <a:highlight>
                  <a:srgbClr val="FFFFFF"/>
                </a:highlight>
                <a:ea typeface="Roboto"/>
                <a:cs typeface="Roboto"/>
                <a:sym typeface="Roboto"/>
              </a:rPr>
              <a:t>Validate the design of the product,</a:t>
            </a:r>
            <a:endParaRPr sz="2800" dirty="0">
              <a:solidFill>
                <a:srgbClr val="0A0A0A"/>
              </a:solidFill>
              <a:highlight>
                <a:srgbClr val="FFFFFF"/>
              </a:highlight>
              <a:ea typeface="Roboto"/>
              <a:cs typeface="Roboto"/>
              <a:sym typeface="Roboto"/>
            </a:endParaRPr>
          </a:p>
          <a:p>
            <a:pPr marL="1168371" indent="-427556" algn="l">
              <a:lnSpc>
                <a:spcPct val="115000"/>
              </a:lnSpc>
              <a:spcBef>
                <a:spcPts val="0"/>
              </a:spcBef>
              <a:buClr>
                <a:srgbClr val="0A0A0A"/>
              </a:buClr>
              <a:buSzPts val="1450"/>
              <a:buFont typeface="Roboto"/>
              <a:buChar char="●"/>
            </a:pPr>
            <a:r>
              <a:rPr lang="en" sz="2800" dirty="0">
                <a:solidFill>
                  <a:srgbClr val="0A0A0A"/>
                </a:solidFill>
                <a:highlight>
                  <a:srgbClr val="FFFFFF"/>
                </a:highlight>
                <a:ea typeface="Roboto"/>
                <a:cs typeface="Roboto"/>
                <a:sym typeface="Roboto"/>
              </a:rPr>
              <a:t>Observe how prospecting customers are using the product,</a:t>
            </a:r>
            <a:endParaRPr sz="2800" dirty="0">
              <a:solidFill>
                <a:srgbClr val="0A0A0A"/>
              </a:solidFill>
              <a:highlight>
                <a:srgbClr val="FFFFFF"/>
              </a:highlight>
              <a:ea typeface="Roboto"/>
              <a:cs typeface="Roboto"/>
              <a:sym typeface="Roboto"/>
            </a:endParaRPr>
          </a:p>
          <a:p>
            <a:pPr marL="1168371" indent="-427556" algn="l">
              <a:lnSpc>
                <a:spcPct val="115000"/>
              </a:lnSpc>
              <a:spcBef>
                <a:spcPts val="0"/>
              </a:spcBef>
              <a:buClr>
                <a:srgbClr val="0A0A0A"/>
              </a:buClr>
              <a:buSzPts val="1450"/>
              <a:buFont typeface="Roboto"/>
              <a:buChar char="●"/>
            </a:pPr>
            <a:r>
              <a:rPr lang="en" sz="2800" dirty="0">
                <a:solidFill>
                  <a:srgbClr val="0A0A0A"/>
                </a:solidFill>
                <a:highlight>
                  <a:srgbClr val="FFFFFF"/>
                </a:highlight>
                <a:ea typeface="Roboto"/>
                <a:cs typeface="Roboto"/>
                <a:sym typeface="Roboto"/>
              </a:rPr>
              <a:t>Present to investors or licensees,</a:t>
            </a:r>
            <a:endParaRPr sz="2800" dirty="0">
              <a:solidFill>
                <a:srgbClr val="0A0A0A"/>
              </a:solidFill>
              <a:highlight>
                <a:srgbClr val="FFFFFF"/>
              </a:highlight>
              <a:ea typeface="Roboto"/>
              <a:cs typeface="Roboto"/>
              <a:sym typeface="Roboto"/>
            </a:endParaRPr>
          </a:p>
          <a:p>
            <a:pPr marL="1168371" indent="-427556" algn="l">
              <a:lnSpc>
                <a:spcPct val="115000"/>
              </a:lnSpc>
              <a:spcBef>
                <a:spcPts val="0"/>
              </a:spcBef>
              <a:buClr>
                <a:srgbClr val="0A0A0A"/>
              </a:buClr>
              <a:buSzPts val="1450"/>
              <a:buFont typeface="Roboto"/>
              <a:buChar char="●"/>
            </a:pPr>
            <a:r>
              <a:rPr lang="en" sz="2800" dirty="0">
                <a:solidFill>
                  <a:srgbClr val="0A0A0A"/>
                </a:solidFill>
                <a:highlight>
                  <a:srgbClr val="FFFFFF"/>
                </a:highlight>
                <a:ea typeface="Roboto"/>
                <a:cs typeface="Roboto"/>
                <a:sym typeface="Roboto"/>
              </a:rPr>
              <a:t>Protect the </a:t>
            </a:r>
            <a:r>
              <a:rPr lang="en" sz="2800" dirty="0">
                <a:highlight>
                  <a:srgbClr val="FFFFFF"/>
                </a:highlight>
                <a:uFill>
                  <a:noFill/>
                </a:uFill>
                <a:ea typeface="Roboto"/>
                <a:cs typeface="Roboto"/>
                <a:sym typeface="Roboto"/>
                <a:hlinkClick r:id="rId3">
                  <a:extLst>
                    <a:ext uri="{A12FA001-AC4F-418D-AE19-62706E023703}">
                      <ahyp:hlinkClr xmlns:ahyp="http://schemas.microsoft.com/office/drawing/2018/hyperlinkcolor" val="tx"/>
                    </a:ext>
                  </a:extLst>
                </a:hlinkClick>
              </a:rPr>
              <a:t>Intellectual property</a:t>
            </a:r>
            <a:r>
              <a:rPr lang="en" sz="2800" dirty="0">
                <a:highlight>
                  <a:srgbClr val="FFFFFF"/>
                </a:highlight>
                <a:ea typeface="Roboto"/>
                <a:cs typeface="Roboto"/>
                <a:sym typeface="Roboto"/>
              </a:rPr>
              <a:t>,</a:t>
            </a:r>
            <a:endParaRPr sz="2800" dirty="0">
              <a:highlight>
                <a:srgbClr val="FFFFFF"/>
              </a:highlight>
              <a:ea typeface="Roboto"/>
              <a:cs typeface="Roboto"/>
              <a:sym typeface="Roboto"/>
            </a:endParaRPr>
          </a:p>
          <a:p>
            <a:pPr marL="1168371" indent="-427556" algn="l">
              <a:lnSpc>
                <a:spcPct val="115000"/>
              </a:lnSpc>
              <a:spcBef>
                <a:spcPts val="0"/>
              </a:spcBef>
              <a:buClr>
                <a:srgbClr val="0A0A0A"/>
              </a:buClr>
              <a:buSzPts val="1450"/>
              <a:buFont typeface="Roboto"/>
              <a:buChar char="●"/>
            </a:pPr>
            <a:r>
              <a:rPr lang="en" sz="2800" dirty="0">
                <a:solidFill>
                  <a:srgbClr val="0A0A0A"/>
                </a:solidFill>
                <a:highlight>
                  <a:srgbClr val="FFFFFF"/>
                </a:highlight>
                <a:ea typeface="Roboto"/>
                <a:cs typeface="Roboto"/>
                <a:sym typeface="Roboto"/>
              </a:rPr>
              <a:t>Remove kinks in manufacturing,</a:t>
            </a:r>
            <a:endParaRPr sz="2800" dirty="0">
              <a:solidFill>
                <a:srgbClr val="0A0A0A"/>
              </a:solidFill>
              <a:highlight>
                <a:srgbClr val="FFFFFF"/>
              </a:highlight>
              <a:ea typeface="Roboto"/>
              <a:cs typeface="Roboto"/>
              <a:sym typeface="Roboto"/>
            </a:endParaRPr>
          </a:p>
          <a:p>
            <a:pPr marL="1168371" indent="-427556" algn="l">
              <a:lnSpc>
                <a:spcPct val="115000"/>
              </a:lnSpc>
              <a:spcBef>
                <a:spcPts val="0"/>
              </a:spcBef>
              <a:buClr>
                <a:srgbClr val="0A0A0A"/>
              </a:buClr>
              <a:buSzPts val="1450"/>
              <a:buFont typeface="Roboto"/>
              <a:buChar char="●"/>
            </a:pPr>
            <a:r>
              <a:rPr lang="en" sz="2800" dirty="0">
                <a:solidFill>
                  <a:srgbClr val="0A0A0A"/>
                </a:solidFill>
                <a:highlight>
                  <a:srgbClr val="FFFFFF"/>
                </a:highlight>
                <a:ea typeface="Roboto"/>
                <a:cs typeface="Roboto"/>
                <a:sym typeface="Roboto"/>
              </a:rPr>
              <a:t>Test and refine the final product.</a:t>
            </a:r>
            <a:endParaRPr sz="2800" dirty="0">
              <a:solidFill>
                <a:srgbClr val="0A0A0A"/>
              </a:solidFill>
              <a:highlight>
                <a:srgbClr val="FFFFFF"/>
              </a:highlight>
              <a:ea typeface="Roboto"/>
              <a:cs typeface="Roboto"/>
              <a:sym typeface="Roboto"/>
            </a:endParaRPr>
          </a:p>
          <a:p>
            <a:pPr>
              <a:spcBef>
                <a:spcPts val="5067"/>
              </a:spcBef>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1200" y="1154833"/>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Startups stages</a:t>
            </a:r>
            <a:endParaRPr sz="3000" b="1" dirty="0">
              <a:latin typeface="+mn-lt"/>
            </a:endParaRPr>
          </a:p>
        </p:txBody>
      </p:sp>
      <p:pic>
        <p:nvPicPr>
          <p:cNvPr id="73" name="Google Shape;73;p16"/>
          <p:cNvPicPr preferRelativeResize="0"/>
          <p:nvPr/>
        </p:nvPicPr>
        <p:blipFill>
          <a:blip r:embed="rId3">
            <a:alphaModFix/>
          </a:blip>
          <a:stretch>
            <a:fillRect/>
          </a:stretch>
        </p:blipFill>
        <p:spPr>
          <a:xfrm>
            <a:off x="1126434" y="1749286"/>
            <a:ext cx="9488557" cy="4267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54139" y="1219201"/>
            <a:ext cx="11360800" cy="763600"/>
          </a:xfrm>
          <a:prstGeom prst="rect">
            <a:avLst/>
          </a:prstGeom>
        </p:spPr>
        <p:txBody>
          <a:bodyPr spcFirstLastPara="1" vert="horz" wrap="square" lIns="121900" tIns="121900" rIns="121900" bIns="121900" rtlCol="0" anchor="t" anchorCtr="0">
            <a:normAutofit/>
          </a:bodyPr>
          <a:lstStyle/>
          <a:p>
            <a:pPr>
              <a:lnSpc>
                <a:spcPct val="83300"/>
              </a:lnSpc>
              <a:buClr>
                <a:schemeClr val="dk1"/>
              </a:buClr>
              <a:buSzPct val="27511"/>
            </a:pPr>
            <a:r>
              <a:rPr lang="en" sz="3300" b="1" dirty="0">
                <a:latin typeface="Calibri"/>
                <a:ea typeface="Calibri"/>
                <a:cs typeface="Calibri"/>
                <a:sym typeface="Calibri"/>
              </a:rPr>
              <a:t>Idea reality check </a:t>
            </a:r>
            <a:endParaRPr sz="3300" b="1" dirty="0">
              <a:latin typeface="Calibri"/>
              <a:ea typeface="Calibri"/>
              <a:cs typeface="Calibri"/>
              <a:sym typeface="Calibri"/>
            </a:endParaRPr>
          </a:p>
          <a:p>
            <a:endParaRPr dirty="0"/>
          </a:p>
        </p:txBody>
      </p:sp>
      <p:sp>
        <p:nvSpPr>
          <p:cNvPr id="79" name="Google Shape;79;p17"/>
          <p:cNvSpPr txBox="1">
            <a:spLocks noGrp="1"/>
          </p:cNvSpPr>
          <p:nvPr>
            <p:ph type="body" idx="1"/>
          </p:nvPr>
        </p:nvSpPr>
        <p:spPr>
          <a:xfrm>
            <a:off x="415600" y="748749"/>
            <a:ext cx="11776400" cy="4598503"/>
          </a:xfrm>
          <a:prstGeom prst="rect">
            <a:avLst/>
          </a:prstGeom>
        </p:spPr>
        <p:txBody>
          <a:bodyPr spcFirstLastPara="1" vert="horz" wrap="square" lIns="121900" tIns="121900" rIns="121900" bIns="121900" rtlCol="0" anchor="t" anchorCtr="0">
            <a:normAutofit fontScale="85000" lnSpcReduction="20000"/>
          </a:bodyPr>
          <a:lstStyle/>
          <a:p>
            <a:pPr marL="0" indent="0">
              <a:lnSpc>
                <a:spcPct val="124533"/>
              </a:lnSpc>
              <a:spcBef>
                <a:spcPts val="10706"/>
              </a:spcBef>
              <a:buClr>
                <a:schemeClr val="dk1"/>
              </a:buClr>
              <a:buSzPts val="1100"/>
              <a:buNone/>
            </a:pPr>
            <a:r>
              <a:rPr lang="en" sz="3200" dirty="0">
                <a:ea typeface="Calibri"/>
                <a:cs typeface="Calibri"/>
                <a:sym typeface="Calibri"/>
              </a:rPr>
              <a:t>Before starting with building a prototype</a:t>
            </a:r>
            <a:r>
              <a:rPr lang="en" sz="3200" dirty="0">
                <a:latin typeface="Calibri"/>
                <a:ea typeface="Calibri"/>
                <a:cs typeface="Calibri"/>
                <a:sym typeface="Calibri"/>
              </a:rPr>
              <a:t>, you need to ask yourself these questions:</a:t>
            </a:r>
            <a:br>
              <a:rPr lang="en" sz="3200" dirty="0">
                <a:latin typeface="Calibri"/>
                <a:ea typeface="Calibri"/>
                <a:cs typeface="Calibri"/>
                <a:sym typeface="Calibri"/>
              </a:rPr>
            </a:br>
            <a:br>
              <a:rPr lang="en" sz="3200" dirty="0">
                <a:latin typeface="Calibri"/>
                <a:ea typeface="Calibri"/>
                <a:cs typeface="Calibri"/>
                <a:sym typeface="Calibri"/>
              </a:rPr>
            </a:br>
            <a:r>
              <a:rPr lang="en" sz="3200" dirty="0">
                <a:latin typeface="Calibri"/>
                <a:ea typeface="Calibri"/>
                <a:cs typeface="Calibri"/>
                <a:sym typeface="Calibri"/>
              </a:rPr>
              <a:t>1. Does your customer have the problem that you are trying to solve? </a:t>
            </a:r>
            <a:br>
              <a:rPr lang="en" sz="3200" dirty="0">
                <a:latin typeface="Calibri"/>
                <a:ea typeface="Calibri"/>
                <a:cs typeface="Calibri"/>
                <a:sym typeface="Calibri"/>
              </a:rPr>
            </a:br>
            <a:r>
              <a:rPr lang="en" sz="3200" dirty="0">
                <a:latin typeface="Calibri"/>
                <a:ea typeface="Calibri"/>
                <a:cs typeface="Calibri"/>
                <a:sym typeface="Calibri"/>
              </a:rPr>
              <a:t>2. Will they pay for it? </a:t>
            </a:r>
            <a:endParaRPr sz="3200" dirty="0">
              <a:latin typeface="Calibri"/>
              <a:ea typeface="Calibri"/>
              <a:cs typeface="Calibri"/>
              <a:sym typeface="Calibri"/>
            </a:endParaRPr>
          </a:p>
          <a:p>
            <a:pPr marL="0" indent="0">
              <a:lnSpc>
                <a:spcPct val="83300"/>
              </a:lnSpc>
              <a:spcBef>
                <a:spcPts val="264"/>
              </a:spcBef>
              <a:buClr>
                <a:schemeClr val="dk1"/>
              </a:buClr>
              <a:buSzPts val="1100"/>
              <a:buNone/>
            </a:pPr>
            <a:r>
              <a:rPr lang="en" sz="3200" dirty="0">
                <a:latin typeface="Calibri"/>
                <a:ea typeface="Calibri"/>
                <a:cs typeface="Calibri"/>
                <a:sym typeface="Calibri"/>
              </a:rPr>
              <a:t>3. Will they pay YOU for it? </a:t>
            </a:r>
            <a:endParaRPr sz="3200" dirty="0">
              <a:latin typeface="Calibri"/>
              <a:ea typeface="Calibri"/>
              <a:cs typeface="Calibri"/>
              <a:sym typeface="Calibri"/>
            </a:endParaRPr>
          </a:p>
          <a:p>
            <a:pPr marL="0" indent="0">
              <a:lnSpc>
                <a:spcPct val="83300"/>
              </a:lnSpc>
              <a:spcBef>
                <a:spcPts val="1068"/>
              </a:spcBef>
              <a:buClr>
                <a:schemeClr val="dk1"/>
              </a:buClr>
              <a:buSzPts val="1100"/>
              <a:buNone/>
            </a:pPr>
            <a:r>
              <a:rPr lang="en" sz="3200" dirty="0">
                <a:latin typeface="Calibri"/>
                <a:ea typeface="Calibri"/>
                <a:cs typeface="Calibri"/>
                <a:sym typeface="Calibri"/>
              </a:rPr>
              <a:t>4. Can you build the solution for that problem? </a:t>
            </a:r>
            <a:endParaRPr sz="3200" dirty="0">
              <a:latin typeface="Calibri"/>
              <a:ea typeface="Calibri"/>
              <a:cs typeface="Calibri"/>
              <a:sym typeface="Calibri"/>
            </a:endParaRPr>
          </a:p>
          <a:p>
            <a:pPr marL="0" indent="0">
              <a:spcAft>
                <a:spcPts val="1600"/>
              </a:spcAft>
              <a:buNone/>
            </a:pP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565062" y="1216219"/>
            <a:ext cx="11360800" cy="763600"/>
          </a:xfrm>
          <a:prstGeom prst="rect">
            <a:avLst/>
          </a:prstGeom>
        </p:spPr>
        <p:txBody>
          <a:bodyPr spcFirstLastPara="1" vert="horz" wrap="square" lIns="121900" tIns="121900" rIns="121900" bIns="121900" rtlCol="0" anchor="t" anchorCtr="0">
            <a:normAutofit/>
          </a:bodyPr>
          <a:lstStyle/>
          <a:p>
            <a:pPr algn="ctr">
              <a:buClr>
                <a:schemeClr val="dk1"/>
              </a:buClr>
              <a:buSzPct val="39285"/>
            </a:pPr>
            <a:r>
              <a:rPr lang="en" sz="3300" b="1" dirty="0">
                <a:latin typeface="+mn-lt"/>
              </a:rPr>
              <a:t>Build – measure – get feedback - improve </a:t>
            </a:r>
            <a:endParaRPr sz="3300" b="1" dirty="0">
              <a:latin typeface="+mn-lt"/>
            </a:endParaRPr>
          </a:p>
          <a:p>
            <a:endParaRPr dirty="0"/>
          </a:p>
        </p:txBody>
      </p:sp>
      <p:pic>
        <p:nvPicPr>
          <p:cNvPr id="86" name="Google Shape;86;p18"/>
          <p:cNvPicPr preferRelativeResize="0"/>
          <p:nvPr/>
        </p:nvPicPr>
        <p:blipFill>
          <a:blip r:embed="rId3">
            <a:alphaModFix/>
          </a:blip>
          <a:stretch>
            <a:fillRect/>
          </a:stretch>
        </p:blipFill>
        <p:spPr>
          <a:xfrm>
            <a:off x="3776870" y="1979819"/>
            <a:ext cx="4445588" cy="38378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93895" y="1348741"/>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Prototype Methodology</a:t>
            </a:r>
            <a:endParaRPr sz="3000" b="1" dirty="0">
              <a:latin typeface="+mn-lt"/>
            </a:endParaRPr>
          </a:p>
        </p:txBody>
      </p:sp>
      <p:sp>
        <p:nvSpPr>
          <p:cNvPr id="92" name="Google Shape;92;p19"/>
          <p:cNvSpPr txBox="1">
            <a:spLocks noGrp="1"/>
          </p:cNvSpPr>
          <p:nvPr>
            <p:ph type="body" idx="1"/>
          </p:nvPr>
        </p:nvSpPr>
        <p:spPr>
          <a:xfrm>
            <a:off x="415600" y="2302800"/>
            <a:ext cx="11360800" cy="4555200"/>
          </a:xfrm>
          <a:prstGeom prst="rect">
            <a:avLst/>
          </a:prstGeom>
        </p:spPr>
        <p:txBody>
          <a:bodyPr spcFirstLastPara="1" vert="horz" wrap="square" lIns="121900" tIns="121900" rIns="121900" bIns="121900" rtlCol="0" anchor="t" anchorCtr="0">
            <a:normAutofit/>
          </a:bodyPr>
          <a:lstStyle/>
          <a:p>
            <a:pPr marL="0" indent="0">
              <a:buClr>
                <a:schemeClr val="dk1"/>
              </a:buClr>
              <a:buSzPts val="1100"/>
              <a:buNone/>
            </a:pPr>
            <a:r>
              <a:rPr lang="en" dirty="0">
                <a:solidFill>
                  <a:schemeClr val="dk1"/>
                </a:solidFill>
                <a:highlight>
                  <a:srgbClr val="FFFFFF"/>
                </a:highlight>
                <a:ea typeface="Roboto"/>
                <a:cs typeface="Roboto"/>
                <a:sym typeface="Roboto"/>
              </a:rPr>
              <a:t>1. Make a prototype - A good advice is to start “prototype early, prototype often.” Most literature on product prototyping advises to prototype your invention as early as possible.</a:t>
            </a:r>
            <a:endParaRPr dirty="0">
              <a:solidFill>
                <a:schemeClr val="dk1"/>
              </a:solidFill>
              <a:highlight>
                <a:srgbClr val="FFFFFF"/>
              </a:highlight>
              <a:ea typeface="Roboto"/>
              <a:cs typeface="Roboto"/>
              <a:sym typeface="Roboto"/>
            </a:endParaRPr>
          </a:p>
          <a:p>
            <a:pPr marL="0" indent="0">
              <a:spcBef>
                <a:spcPts val="1600"/>
              </a:spcBef>
              <a:buClr>
                <a:schemeClr val="dk1"/>
              </a:buClr>
              <a:buSzPts val="1100"/>
              <a:buNone/>
            </a:pPr>
            <a:r>
              <a:rPr lang="en" dirty="0">
                <a:solidFill>
                  <a:schemeClr val="dk1"/>
                </a:solidFill>
                <a:highlight>
                  <a:srgbClr val="FFFFFF"/>
                </a:highlight>
                <a:ea typeface="Roboto"/>
                <a:cs typeface="Roboto"/>
                <a:sym typeface="Roboto"/>
              </a:rPr>
              <a:t>2. Test your product and get reviews from users</a:t>
            </a:r>
            <a:endParaRPr dirty="0">
              <a:solidFill>
                <a:schemeClr val="dk1"/>
              </a:solidFill>
              <a:highlight>
                <a:srgbClr val="FFFFFF"/>
              </a:highlight>
              <a:ea typeface="Roboto"/>
              <a:cs typeface="Roboto"/>
              <a:sym typeface="Roboto"/>
            </a:endParaRPr>
          </a:p>
          <a:p>
            <a:pPr marL="0" indent="0">
              <a:spcBef>
                <a:spcPts val="1600"/>
              </a:spcBef>
              <a:buClr>
                <a:schemeClr val="dk1"/>
              </a:buClr>
              <a:buSzPts val="1100"/>
              <a:buNone/>
            </a:pPr>
            <a:r>
              <a:rPr lang="en" dirty="0">
                <a:solidFill>
                  <a:schemeClr val="dk1"/>
                </a:solidFill>
                <a:highlight>
                  <a:srgbClr val="FFFFFF"/>
                </a:highlight>
                <a:ea typeface="Roboto"/>
                <a:cs typeface="Roboto"/>
                <a:sym typeface="Roboto"/>
              </a:rPr>
              <a:t>3. Refine the design by applying feedback</a:t>
            </a:r>
            <a:endParaRPr dirty="0">
              <a:solidFill>
                <a:schemeClr val="dk1"/>
              </a:solidFill>
              <a:highlight>
                <a:srgbClr val="FFFFFF"/>
              </a:highlight>
              <a:ea typeface="Roboto"/>
              <a:cs typeface="Roboto"/>
              <a:sym typeface="Roboto"/>
            </a:endParaRPr>
          </a:p>
          <a:p>
            <a:pPr marL="0" indent="0">
              <a:spcBef>
                <a:spcPts val="1600"/>
              </a:spcBef>
              <a:spcAft>
                <a:spcPts val="1600"/>
              </a:spcAft>
              <a:buNone/>
            </a:pPr>
            <a:r>
              <a:rPr lang="en" dirty="0">
                <a:solidFill>
                  <a:schemeClr val="dk1"/>
                </a:solidFill>
                <a:highlight>
                  <a:srgbClr val="FFFFFF"/>
                </a:highlight>
                <a:ea typeface="Roboto"/>
                <a:cs typeface="Roboto"/>
                <a:sym typeface="Roboto"/>
              </a:rPr>
              <a:t>4. Repeat!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720400" y="1361993"/>
            <a:ext cx="11360800" cy="763600"/>
          </a:xfrm>
          <a:prstGeom prst="rect">
            <a:avLst/>
          </a:prstGeom>
        </p:spPr>
        <p:txBody>
          <a:bodyPr spcFirstLastPara="1" vert="horz" wrap="square" lIns="121900" tIns="121900" rIns="121900" bIns="121900" rtlCol="0" anchor="t" anchorCtr="0">
            <a:normAutofit/>
          </a:bodyPr>
          <a:lstStyle/>
          <a:p>
            <a:r>
              <a:rPr lang="en" sz="3000" b="1" dirty="0">
                <a:latin typeface="+mn-lt"/>
              </a:rPr>
              <a:t>What is a good prototype</a:t>
            </a:r>
            <a:r>
              <a:rPr lang="en" sz="2800" b="1" dirty="0"/>
              <a:t>?</a:t>
            </a:r>
            <a:endParaRPr sz="2800" b="1" dirty="0"/>
          </a:p>
        </p:txBody>
      </p:sp>
      <p:sp>
        <p:nvSpPr>
          <p:cNvPr id="98" name="Google Shape;98;p20"/>
          <p:cNvSpPr txBox="1">
            <a:spLocks noGrp="1"/>
          </p:cNvSpPr>
          <p:nvPr>
            <p:ph type="body" idx="1"/>
          </p:nvPr>
        </p:nvSpPr>
        <p:spPr>
          <a:xfrm>
            <a:off x="-106017" y="2125593"/>
            <a:ext cx="11360800" cy="4555200"/>
          </a:xfrm>
          <a:prstGeom prst="rect">
            <a:avLst/>
          </a:prstGeom>
        </p:spPr>
        <p:txBody>
          <a:bodyPr spcFirstLastPara="1" vert="horz" wrap="square" lIns="121900" tIns="121900" rIns="121900" bIns="121900" rtlCol="0" anchor="t" anchorCtr="0">
            <a:normAutofit/>
          </a:bodyPr>
          <a:lstStyle/>
          <a:p>
            <a:pPr marL="1168371" indent="-427556">
              <a:buClr>
                <a:srgbClr val="0A0A0A"/>
              </a:buClr>
              <a:buSzPts val="1450"/>
              <a:buFont typeface="Roboto"/>
              <a:buChar char="●"/>
            </a:pPr>
            <a:r>
              <a:rPr lang="en" b="1" dirty="0">
                <a:solidFill>
                  <a:srgbClr val="0A0A0A"/>
                </a:solidFill>
                <a:highlight>
                  <a:srgbClr val="FFFFFF"/>
                </a:highlight>
                <a:ea typeface="Roboto"/>
                <a:cs typeface="Roboto"/>
                <a:sym typeface="Roboto"/>
              </a:rPr>
              <a:t>Representation</a:t>
            </a:r>
            <a:r>
              <a:rPr lang="en" dirty="0">
                <a:solidFill>
                  <a:srgbClr val="0A0A0A"/>
                </a:solidFill>
                <a:highlight>
                  <a:srgbClr val="FFFFFF"/>
                </a:highlight>
                <a:ea typeface="Roboto"/>
                <a:cs typeface="Roboto"/>
                <a:sym typeface="Roboto"/>
              </a:rPr>
              <a:t>: A prototype is a representation of the actual product. It represents how the product will look and/or work like.</a:t>
            </a:r>
            <a:endParaRPr dirty="0">
              <a:solidFill>
                <a:srgbClr val="0A0A0A"/>
              </a:solidFill>
              <a:highlight>
                <a:srgbClr val="FFFFFF"/>
              </a:highlight>
              <a:ea typeface="Roboto"/>
              <a:cs typeface="Roboto"/>
              <a:sym typeface="Roboto"/>
            </a:endParaRPr>
          </a:p>
          <a:p>
            <a:pPr marL="1168371" indent="-427556">
              <a:buClr>
                <a:srgbClr val="0A0A0A"/>
              </a:buClr>
              <a:buSzPts val="1450"/>
              <a:buFont typeface="Roboto"/>
              <a:buChar char="●"/>
            </a:pPr>
            <a:r>
              <a:rPr lang="en" b="1" dirty="0">
                <a:solidFill>
                  <a:srgbClr val="0A0A0A"/>
                </a:solidFill>
                <a:highlight>
                  <a:srgbClr val="FFFFFF"/>
                </a:highlight>
                <a:ea typeface="Roboto"/>
                <a:cs typeface="Roboto"/>
                <a:sym typeface="Roboto"/>
              </a:rPr>
              <a:t>Precision</a:t>
            </a:r>
            <a:r>
              <a:rPr lang="en" dirty="0">
                <a:solidFill>
                  <a:srgbClr val="0A0A0A"/>
                </a:solidFill>
                <a:highlight>
                  <a:srgbClr val="FFFFFF"/>
                </a:highlight>
                <a:ea typeface="Roboto"/>
                <a:cs typeface="Roboto"/>
                <a:sym typeface="Roboto"/>
              </a:rPr>
              <a:t>: More precise the prototype, better the response and feedback.</a:t>
            </a:r>
            <a:endParaRPr dirty="0">
              <a:solidFill>
                <a:srgbClr val="0A0A0A"/>
              </a:solidFill>
              <a:highlight>
                <a:srgbClr val="FFFFFF"/>
              </a:highlight>
              <a:ea typeface="Roboto"/>
              <a:cs typeface="Roboto"/>
              <a:sym typeface="Roboto"/>
            </a:endParaRPr>
          </a:p>
          <a:p>
            <a:pPr marL="1168371" indent="-427556">
              <a:buClr>
                <a:srgbClr val="0A0A0A"/>
              </a:buClr>
              <a:buSzPts val="1450"/>
              <a:buFont typeface="Roboto"/>
              <a:buChar char="●"/>
            </a:pPr>
            <a:r>
              <a:rPr lang="en" b="1" dirty="0">
                <a:solidFill>
                  <a:srgbClr val="0A0A0A"/>
                </a:solidFill>
                <a:highlight>
                  <a:srgbClr val="FFFFFF"/>
                </a:highlight>
                <a:ea typeface="Roboto"/>
                <a:cs typeface="Roboto"/>
                <a:sym typeface="Roboto"/>
              </a:rPr>
              <a:t>Functional</a:t>
            </a:r>
            <a:r>
              <a:rPr lang="en" dirty="0">
                <a:solidFill>
                  <a:srgbClr val="0A0A0A"/>
                </a:solidFill>
                <a:highlight>
                  <a:srgbClr val="FFFFFF"/>
                </a:highlight>
                <a:ea typeface="Roboto"/>
                <a:cs typeface="Roboto"/>
                <a:sym typeface="Roboto"/>
              </a:rPr>
              <a:t>: A good prototype performs the basic functions of the actual product</a:t>
            </a:r>
            <a:endParaRPr dirty="0">
              <a:solidFill>
                <a:srgbClr val="0A0A0A"/>
              </a:solidFill>
              <a:highlight>
                <a:srgbClr val="FFFFFF"/>
              </a:highlight>
              <a:ea typeface="Roboto"/>
              <a:cs typeface="Roboto"/>
              <a:sym typeface="Roboto"/>
            </a:endParaRPr>
          </a:p>
          <a:p>
            <a:pPr marL="1168371" indent="-427556">
              <a:buClr>
                <a:srgbClr val="0A0A0A"/>
              </a:buClr>
              <a:buSzPts val="1450"/>
              <a:buFont typeface="Roboto"/>
              <a:buChar char="●"/>
            </a:pPr>
            <a:r>
              <a:rPr lang="en" b="1" dirty="0">
                <a:solidFill>
                  <a:srgbClr val="0A0A0A"/>
                </a:solidFill>
                <a:highlight>
                  <a:srgbClr val="FFFFFF"/>
                </a:highlight>
                <a:ea typeface="Roboto"/>
                <a:cs typeface="Roboto"/>
                <a:sym typeface="Roboto"/>
              </a:rPr>
              <a:t>Improvision</a:t>
            </a:r>
            <a:r>
              <a:rPr lang="en" dirty="0">
                <a:solidFill>
                  <a:srgbClr val="0A0A0A"/>
                </a:solidFill>
                <a:highlight>
                  <a:srgbClr val="FFFFFF"/>
                </a:highlight>
                <a:ea typeface="Roboto"/>
                <a:cs typeface="Roboto"/>
                <a:sym typeface="Roboto"/>
              </a:rPr>
              <a:t>: A good prototype is one which can be improvised on with minimum effort. This one of the most important aspect of prototyping as a prototype is subject to many improvisations.</a:t>
            </a:r>
            <a:endParaRPr dirty="0">
              <a:solidFill>
                <a:srgbClr val="0A0A0A"/>
              </a:solidFill>
              <a:highlight>
                <a:srgbClr val="FFFFFF"/>
              </a:highlight>
              <a:ea typeface="Roboto"/>
              <a:cs typeface="Roboto"/>
              <a:sym typeface="Roboto"/>
            </a:endParaRPr>
          </a:p>
          <a:p>
            <a:pPr marL="0" indent="0">
              <a:spcBef>
                <a:spcPts val="5067"/>
              </a:spcBef>
              <a:spcAft>
                <a:spcPts val="160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967</Words>
  <Application>Microsoft Office PowerPoint</Application>
  <PresentationFormat>Widescreen</PresentationFormat>
  <Paragraphs>74</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Raleway ExtraBold</vt:lpstr>
      <vt:lpstr>Roboto</vt:lpstr>
      <vt:lpstr>Wingdings</vt:lpstr>
      <vt:lpstr>Office Theme</vt:lpstr>
      <vt:lpstr>PowerPoint Presentation</vt:lpstr>
      <vt:lpstr>PROTOTYPE</vt:lpstr>
      <vt:lpstr>PowerPoint Presentation</vt:lpstr>
      <vt:lpstr>Importance of Prototype</vt:lpstr>
      <vt:lpstr>Startups stages</vt:lpstr>
      <vt:lpstr>Idea reality check  </vt:lpstr>
      <vt:lpstr>Build – measure – get feedback - improve  </vt:lpstr>
      <vt:lpstr>Prototype Methodology</vt:lpstr>
      <vt:lpstr>What is a good prototype?</vt:lpstr>
      <vt:lpstr>Type of prototypes:</vt:lpstr>
      <vt:lpstr>PROTOTYPE EXAMPLE - Miniatures</vt:lpstr>
      <vt:lpstr>Prototype example:</vt:lpstr>
      <vt:lpstr>PowerPoint Presentation</vt:lpstr>
      <vt:lpstr>Types of prototype:</vt:lpstr>
      <vt:lpstr>Be aware, you should aim for MVP, not for creating the actual product</vt:lpstr>
      <vt:lpstr>It’s time to pick up a focus.</vt:lpstr>
      <vt:lpstr>Test your Prototype:  Share the prototype with the people you are designing it for and obtain feedback about what works and what doesn’t.  Group Interview: Use a group interview to answer questions about your prototype. Co Creation Session: A co creation session sees people in the group not as interview subjects but as designers. Facilitate co creation by enabling people to actively redesign and make changes to the prototype One to one Interview Online tools  </vt:lpstr>
      <vt:lpstr>PowerPoint Presentation</vt:lpstr>
      <vt:lpstr>Evaluate and Iterate </vt:lpstr>
      <vt:lpstr>Ideas and Iterations: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38</cp:revision>
  <dcterms:created xsi:type="dcterms:W3CDTF">2021-06-26T00:11:23Z</dcterms:created>
  <dcterms:modified xsi:type="dcterms:W3CDTF">2021-09-25T04:59:41Z</dcterms:modified>
</cp:coreProperties>
</file>