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5" r:id="rId4"/>
    <p:sldId id="284" r:id="rId5"/>
    <p:sldId id="285" r:id="rId6"/>
    <p:sldId id="297" r:id="rId7"/>
    <p:sldId id="287" r:id="rId8"/>
    <p:sldId id="278" r:id="rId9"/>
    <p:sldId id="299" r:id="rId10"/>
    <p:sldId id="286" r:id="rId11"/>
    <p:sldId id="291" r:id="rId12"/>
    <p:sldId id="300" r:id="rId13"/>
    <p:sldId id="292" r:id="rId14"/>
    <p:sldId id="293" r:id="rId15"/>
    <p:sldId id="294" r:id="rId16"/>
    <p:sldId id="295" r:id="rId17"/>
    <p:sldId id="29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200"/>
    <a:srgbClr val="3AB4EB"/>
    <a:srgbClr val="B1DC52"/>
    <a:srgbClr val="FEC13C"/>
    <a:srgbClr val="DA7171"/>
    <a:srgbClr val="AAD84A"/>
    <a:srgbClr val="C4E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65CF-FE5B-42ED-9652-980228FA7A09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6A67-EA04-4F0F-AF3A-C4D47A76D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0808E-4CAA-461C-B526-0CB434CDF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20757-409D-4108-8C87-F6E2A11C00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0C06D-9F0E-4FDA-961A-9C33B4B9DC1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2129D7-F8B7-46B7-9D35-3D181CD385AE}" type="slidenum">
              <a:t>2</a:t>
            </a:fld>
            <a:endParaRPr lang="en-US" sz="1200" b="0" i="0" u="none" strike="noStrike" kern="1200" cap="none" spc="0" baseline="0">
              <a:solidFill>
                <a:srgbClr val="4D3E2F"/>
              </a:solidFill>
              <a:uFillTx/>
              <a:latin typeface="Corb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8203-F8FB-4D34-827B-23768A39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910AE-6F07-4052-B13D-5226B5B32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84ED-61A6-4EFB-89D8-67583F5E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FF579-4EF4-413D-BE15-5D84EF1D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409B1-364B-4C0A-B9BD-0FF87AD1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DAF3-C523-4A93-94D6-2BD3A543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728FC-DA4D-4CD3-9698-3F3D198C6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1D0EB-CD46-4130-8DEC-4DE444DF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3AA31-00FF-499A-8415-8EF2FE5D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B5E97-F02B-41FF-879E-14AA74D0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DFCB2-BD41-4AEF-BBC8-60031010B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29FA7-5113-4394-88BF-2DA110F2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BC9B1-41A1-4387-8CDF-9101F30E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BD09-B4FE-4D78-A5FB-59A1810F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6B64-D13A-4C02-93B9-AC1E4E14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05A4-AC9E-4C7B-AFB7-4B2BF8A0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4841-C866-4F87-AE6E-56579EE3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0008-960F-4072-92FD-0271BD22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8B1E-1690-415A-A856-FC6303A1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C451A-7A98-48CD-B19C-C5B87D2D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22C0-285E-415D-8887-33502564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797E-48CF-4DC4-A988-7ADF88D6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3B034-359F-4BC4-B1B1-AF8E972C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BA720-8F5A-4A1F-8CBA-CE8080E2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94FB1-9CEF-4DD1-941B-34FD1F8D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3C21-2B4E-4D93-BDB1-D6D040D6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89A2D-7C08-45EF-A756-08CAC502E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98592-DEF9-4ACB-BDBB-D861861C8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17C5-5A66-4373-809A-03F6BF36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5EAD8-163B-4676-9E33-77AE893E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F5D78-EB6C-4509-91F2-3D84ED76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F926-2342-4F92-912D-B46D5565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9E021-576B-408D-99AB-9B4153A1A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65B6E-82D2-4BE6-B930-64A66477F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ED466-5BBB-455C-9F06-4E154EEF8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9742F-98D5-497B-8FB6-6DB87B935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8A472-39B1-4709-BB36-18CDF4BD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FD0A0-6BC3-48DF-91A8-F549B3D0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9782F-E436-4DA4-8127-FE22CAE1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6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47B3-A3A1-4431-8C8A-71141B30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EDF8CC-1CBF-487A-86B9-E24638CB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0DEBB-714F-49B7-9A97-8C63FDE3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5F6A2-56E7-43B1-8B37-5585002D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4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90AED-2299-4F2A-8B74-BAF463BF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A83E6-EB69-4C87-A294-5EBF02A2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1496-D58D-46A4-8CBC-148676A1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9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589-75BA-4BCB-BA37-0C8148AB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A438-48C7-4BE5-B4F8-A273270A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0AF38-EB94-49AA-ACD5-8AEA793A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046A1-6B4F-4BB4-A2CC-F2FF8333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F038A-3C43-4C97-891F-6687B831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11B84-A8EB-476E-914C-ED6C206C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5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7ED8-AA04-46A2-97ED-D2BD7095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D669F-9C21-4758-9807-0B1C67F7F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6544D-DA8F-4CCE-9FDC-12DB5A28D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CDDF0-415A-45BB-8448-6E6A6DD9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56D2-77D4-4911-93A3-7DAF95EC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DE05B-F806-400F-974B-E04F6924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8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8483C-A748-4E3D-8B74-B0D11DB5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D31E-7305-4EBC-A125-74CA8227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44AAD-556C-416E-BEC0-6C2CF22D5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39CE-CED6-410D-ADE7-BDF7AB6257EC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F656-6529-4540-81BF-1B27A8C08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F486-8284-4561-91B6-3219EC14A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DFDF-FA6A-4247-8377-9C661527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DAFC51-8729-4210-9D78-4949CE5C9A17}"/>
              </a:ext>
            </a:extLst>
          </p:cNvPr>
          <p:cNvSpPr txBox="1"/>
          <p:nvPr/>
        </p:nvSpPr>
        <p:spPr>
          <a:xfrm>
            <a:off x="769678" y="1313289"/>
            <a:ext cx="962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222222"/>
                </a:solidFill>
                <a:effectLst/>
              </a:rPr>
              <a:t>Module</a:t>
            </a:r>
            <a:r>
              <a:rPr lang="en-US" sz="4000" b="1" dirty="0">
                <a:solidFill>
                  <a:srgbClr val="222222"/>
                </a:solidFill>
              </a:rPr>
              <a:t>: </a:t>
            </a:r>
            <a:r>
              <a:rPr lang="en-US" sz="4000" b="1" i="0" dirty="0">
                <a:solidFill>
                  <a:srgbClr val="222222"/>
                </a:solidFill>
                <a:effectLst/>
              </a:rPr>
              <a:t>Social entrepreneurship and social enterprises </a:t>
            </a:r>
          </a:p>
          <a:p>
            <a:r>
              <a:rPr lang="en-US" sz="4000" b="1" i="0" dirty="0">
                <a:solidFill>
                  <a:srgbClr val="222222"/>
                </a:solidFill>
                <a:effectLst/>
              </a:rPr>
              <a:t>(including green entrepreneurship)</a:t>
            </a:r>
          </a:p>
          <a:p>
            <a:pPr algn="l"/>
            <a:endParaRPr lang="ru-RU" sz="4000" b="0" i="0" dirty="0">
              <a:solidFill>
                <a:srgbClr val="222222"/>
              </a:solidFill>
              <a:effectLst/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8D84-ABC2-4435-BC73-B3C5A1F05D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8" y="90378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+mn-lt"/>
              </a:rPr>
              <a:t>Green entrepreneurship!</a:t>
            </a:r>
            <a:endParaRPr lang="en-CY" sz="3000" b="1" dirty="0">
              <a:latin typeface="+mn-lt"/>
            </a:endParaRPr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74D3C2B1-08C2-4CD1-B945-1DBCE74853B1}"/>
              </a:ext>
            </a:extLst>
          </p:cNvPr>
          <p:cNvGrpSpPr/>
          <p:nvPr/>
        </p:nvGrpSpPr>
        <p:grpSpPr>
          <a:xfrm>
            <a:off x="1634553" y="1772149"/>
            <a:ext cx="9219877" cy="4262732"/>
            <a:chOff x="1410023" y="1566568"/>
            <a:chExt cx="9371950" cy="4619548"/>
          </a:xfrm>
        </p:grpSpPr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8077F282-CD09-49AF-B268-DB36272D28B0}"/>
                </a:ext>
              </a:extLst>
            </p:cNvPr>
            <p:cNvSpPr/>
            <p:nvPr/>
          </p:nvSpPr>
          <p:spPr>
            <a:xfrm>
              <a:off x="1410023" y="1566568"/>
              <a:ext cx="9371950" cy="131987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AE2C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5" name="Rectangle 7" descr="Deciduous tree">
              <a:extLst>
                <a:ext uri="{FF2B5EF4-FFF2-40B4-BE49-F238E27FC236}">
                  <a16:creationId xmlns:a16="http://schemas.microsoft.com/office/drawing/2014/main" id="{D623B201-1119-48F6-B1DA-FBE9DEBAC09B}"/>
                </a:ext>
              </a:extLst>
            </p:cNvPr>
            <p:cNvSpPr/>
            <p:nvPr/>
          </p:nvSpPr>
          <p:spPr>
            <a:xfrm>
              <a:off x="1809286" y="1863538"/>
              <a:ext cx="725933" cy="725933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B2B1F194-327F-4C59-B3FB-38D0861C9748}"/>
                </a:ext>
              </a:extLst>
            </p:cNvPr>
            <p:cNvSpPr/>
            <p:nvPr/>
          </p:nvSpPr>
          <p:spPr>
            <a:xfrm>
              <a:off x="2934483" y="1566568"/>
              <a:ext cx="7847490" cy="1319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47495"/>
                <a:gd name="f7" fmla="val 1319872"/>
                <a:gd name="f8" fmla="+- 0 0 -90"/>
                <a:gd name="f9" fmla="*/ f3 1 7847495"/>
                <a:gd name="f10" fmla="*/ f4 1 1319872"/>
                <a:gd name="f11" fmla="+- f7 0 f5"/>
                <a:gd name="f12" fmla="+- f6 0 f5"/>
                <a:gd name="f13" fmla="*/ f8 f0 1"/>
                <a:gd name="f14" fmla="*/ f12 1 7847495"/>
                <a:gd name="f15" fmla="*/ f11 1 1319872"/>
                <a:gd name="f16" fmla="*/ 0 f12 1"/>
                <a:gd name="f17" fmla="*/ 0 f11 1"/>
                <a:gd name="f18" fmla="*/ 7847495 f12 1"/>
                <a:gd name="f19" fmla="*/ 1319872 f11 1"/>
                <a:gd name="f20" fmla="*/ f13 1 f2"/>
                <a:gd name="f21" fmla="*/ f16 1 7847495"/>
                <a:gd name="f22" fmla="*/ f17 1 1319872"/>
                <a:gd name="f23" fmla="*/ f18 1 7847495"/>
                <a:gd name="f24" fmla="*/ f19 1 131987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847495" h="13198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39683" tIns="139683" rIns="139683" bIns="139683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0" cap="none" spc="0" baseline="0" dirty="0">
                  <a:solidFill>
                    <a:srgbClr val="4D3E2F"/>
                  </a:solidFill>
                  <a:uFillTx/>
                </a:rPr>
                <a:t>A</a:t>
              </a: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</a:rPr>
                <a:t>ddressing an </a:t>
              </a:r>
              <a:r>
                <a:rPr lang="en-US" sz="2500" b="1" i="0" u="none" strike="noStrike" kern="1200" cap="none" spc="0" baseline="0" dirty="0">
                  <a:solidFill>
                    <a:srgbClr val="4D3E2F"/>
                  </a:solidFill>
                  <a:uFillTx/>
                </a:rPr>
                <a:t>environmental problem </a:t>
              </a: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</a:rPr>
                <a:t>or need </a:t>
              </a: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29209CAC-505F-4D42-A35F-B46BDCD10E53}"/>
                </a:ext>
              </a:extLst>
            </p:cNvPr>
            <p:cNvSpPr/>
            <p:nvPr/>
          </p:nvSpPr>
          <p:spPr>
            <a:xfrm>
              <a:off x="1410023" y="3216402"/>
              <a:ext cx="9371950" cy="131987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AE2C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8" name="Rectangle 10" descr="Upward trend">
              <a:extLst>
                <a:ext uri="{FF2B5EF4-FFF2-40B4-BE49-F238E27FC236}">
                  <a16:creationId xmlns:a16="http://schemas.microsoft.com/office/drawing/2014/main" id="{8A5467C0-9C17-4E37-AC1F-2D5622EE2657}"/>
                </a:ext>
              </a:extLst>
            </p:cNvPr>
            <p:cNvSpPr/>
            <p:nvPr/>
          </p:nvSpPr>
          <p:spPr>
            <a:xfrm>
              <a:off x="1809286" y="3513380"/>
              <a:ext cx="725933" cy="725933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AFB76FFB-9131-4A38-8077-D3DDA18EF221}"/>
                </a:ext>
              </a:extLst>
            </p:cNvPr>
            <p:cNvSpPr/>
            <p:nvPr/>
          </p:nvSpPr>
          <p:spPr>
            <a:xfrm>
              <a:off x="2934483" y="3216402"/>
              <a:ext cx="7847490" cy="1319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47495"/>
                <a:gd name="f7" fmla="val 1319872"/>
                <a:gd name="f8" fmla="+- 0 0 -90"/>
                <a:gd name="f9" fmla="*/ f3 1 7847495"/>
                <a:gd name="f10" fmla="*/ f4 1 1319872"/>
                <a:gd name="f11" fmla="+- f7 0 f5"/>
                <a:gd name="f12" fmla="+- f6 0 f5"/>
                <a:gd name="f13" fmla="*/ f8 f0 1"/>
                <a:gd name="f14" fmla="*/ f12 1 7847495"/>
                <a:gd name="f15" fmla="*/ f11 1 1319872"/>
                <a:gd name="f16" fmla="*/ 0 f12 1"/>
                <a:gd name="f17" fmla="*/ 0 f11 1"/>
                <a:gd name="f18" fmla="*/ 7847495 f12 1"/>
                <a:gd name="f19" fmla="*/ 1319872 f11 1"/>
                <a:gd name="f20" fmla="*/ f13 1 f2"/>
                <a:gd name="f21" fmla="*/ f16 1 7847495"/>
                <a:gd name="f22" fmla="*/ f17 1 1319872"/>
                <a:gd name="f23" fmla="*/ f18 1 7847495"/>
                <a:gd name="f24" fmla="*/ f19 1 131987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847495" h="13198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39683" tIns="139683" rIns="139683" bIns="139683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4D3E2F"/>
                  </a:solidFill>
                  <a:uFillTx/>
                </a:rPr>
                <a:t>through a </a:t>
              </a:r>
              <a:r>
                <a:rPr lang="en-US" sz="2500" b="1" i="0" u="none" strike="noStrike" kern="1200" cap="none" spc="0" baseline="0">
                  <a:solidFill>
                    <a:srgbClr val="4D3E2F"/>
                  </a:solidFill>
                  <a:uFillTx/>
                </a:rPr>
                <a:t>financially sustainable business plan</a:t>
              </a:r>
              <a:r>
                <a:rPr lang="en-US" sz="2500" b="0" i="0" u="none" strike="noStrike" kern="1200" cap="none" spc="0" baseline="0">
                  <a:solidFill>
                    <a:srgbClr val="4D3E2F"/>
                  </a:solidFill>
                  <a:uFillTx/>
                </a:rPr>
                <a:t>, </a:t>
              </a: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9713475-8F1B-46A7-902B-3FCE6E9AF909}"/>
                </a:ext>
              </a:extLst>
            </p:cNvPr>
            <p:cNvSpPr/>
            <p:nvPr/>
          </p:nvSpPr>
          <p:spPr>
            <a:xfrm>
              <a:off x="1410023" y="4866244"/>
              <a:ext cx="9371950" cy="131987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DAE2C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1" name="Rectangle 13" descr="Forest scene">
              <a:extLst>
                <a:ext uri="{FF2B5EF4-FFF2-40B4-BE49-F238E27FC236}">
                  <a16:creationId xmlns:a16="http://schemas.microsoft.com/office/drawing/2014/main" id="{FF779EA2-A278-4483-935B-A4E7E066F150}"/>
                </a:ext>
              </a:extLst>
            </p:cNvPr>
            <p:cNvSpPr/>
            <p:nvPr/>
          </p:nvSpPr>
          <p:spPr>
            <a:xfrm>
              <a:off x="1809286" y="5163214"/>
              <a:ext cx="725933" cy="725933"/>
            </a:xfrm>
            <a:prstGeom prst="rect">
              <a:avLst/>
            </a:prstGeom>
            <a:blipFill>
              <a:blip r:embed="rId6">
                <a:alphaModFix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B7BA35F0-083A-4D25-96AC-3274C38A30FA}"/>
                </a:ext>
              </a:extLst>
            </p:cNvPr>
            <p:cNvSpPr/>
            <p:nvPr/>
          </p:nvSpPr>
          <p:spPr>
            <a:xfrm>
              <a:off x="2934483" y="4866244"/>
              <a:ext cx="7847490" cy="1319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47495"/>
                <a:gd name="f7" fmla="val 1319872"/>
                <a:gd name="f8" fmla="+- 0 0 -90"/>
                <a:gd name="f9" fmla="*/ f3 1 7847495"/>
                <a:gd name="f10" fmla="*/ f4 1 1319872"/>
                <a:gd name="f11" fmla="+- f7 0 f5"/>
                <a:gd name="f12" fmla="+- f6 0 f5"/>
                <a:gd name="f13" fmla="*/ f8 f0 1"/>
                <a:gd name="f14" fmla="*/ f12 1 7847495"/>
                <a:gd name="f15" fmla="*/ f11 1 1319872"/>
                <a:gd name="f16" fmla="*/ 0 f12 1"/>
                <a:gd name="f17" fmla="*/ 0 f11 1"/>
                <a:gd name="f18" fmla="*/ 7847495 f12 1"/>
                <a:gd name="f19" fmla="*/ 1319872 f11 1"/>
                <a:gd name="f20" fmla="*/ f13 1 f2"/>
                <a:gd name="f21" fmla="*/ f16 1 7847495"/>
                <a:gd name="f22" fmla="*/ f17 1 1319872"/>
                <a:gd name="f23" fmla="*/ f18 1 7847495"/>
                <a:gd name="f24" fmla="*/ f19 1 131987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847495" h="13198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39683" tIns="139683" rIns="139683" bIns="139683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4D3E2F"/>
                  </a:solidFill>
                  <a:uFillTx/>
                </a:rPr>
                <a:t>has a </a:t>
              </a:r>
              <a:r>
                <a:rPr lang="en-US" sz="2500" b="1" i="0" u="none" strike="noStrike" kern="1200" cap="none" spc="0" baseline="0">
                  <a:solidFill>
                    <a:srgbClr val="4D3E2F"/>
                  </a:solidFill>
                  <a:uFillTx/>
                </a:rPr>
                <a:t>positive impact </a:t>
              </a:r>
              <a:r>
                <a:rPr lang="en-US" sz="2500" b="0" i="0" u="none" strike="noStrike" kern="1200" cap="none" spc="0" baseline="0">
                  <a:solidFill>
                    <a:srgbClr val="4D3E2F"/>
                  </a:solidFill>
                  <a:uFillTx/>
                </a:rPr>
                <a:t>on the </a:t>
              </a:r>
              <a:r>
                <a:rPr lang="en-US" sz="2500" b="1" i="0" u="none" strike="noStrike" kern="1200" cap="none" spc="0" baseline="0">
                  <a:solidFill>
                    <a:srgbClr val="4D3E2F"/>
                  </a:solidFill>
                  <a:uFillTx/>
                </a:rPr>
                <a:t>environment, community, and economy</a:t>
              </a:r>
              <a:r>
                <a:rPr lang="en-US" sz="2500" b="0" i="0" u="none" strike="noStrike" kern="1200" cap="none" spc="0" baseline="0">
                  <a:solidFill>
                    <a:srgbClr val="4D3E2F"/>
                  </a:solidFill>
                  <a:uFillTx/>
                </a:rPr>
                <a:t>. </a:t>
              </a:r>
            </a:p>
          </p:txBody>
        </p:sp>
      </p:grpSp>
      <p:pic>
        <p:nvPicPr>
          <p:cNvPr id="13" name="Picture 9">
            <a:extLst>
              <a:ext uri="{FF2B5EF4-FFF2-40B4-BE49-F238E27FC236}">
                <a16:creationId xmlns:a16="http://schemas.microsoft.com/office/drawing/2014/main" id="{8C3F3EE0-9510-4EF4-87A1-7CC4785DC6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8208" y="276084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70"/>
    </mc:Choice>
    <mc:Fallback>
      <p:transition spd="slow" advTm="184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B059-80F4-41DA-A99C-D72DE91CB0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78361" y="876296"/>
            <a:ext cx="4155618" cy="2532888"/>
          </a:xfrm>
        </p:spPr>
        <p:txBody>
          <a:bodyPr/>
          <a:lstStyle/>
          <a:p>
            <a:pPr lvl="0"/>
            <a:r>
              <a:rPr lang="fr-FR" dirty="0" err="1">
                <a:latin typeface="+mn-lt"/>
              </a:rPr>
              <a:t>What</a:t>
            </a:r>
            <a:r>
              <a:rPr lang="fr-FR" dirty="0">
                <a:latin typeface="+mn-lt"/>
              </a:rPr>
              <a:t> do </a:t>
            </a:r>
            <a:r>
              <a:rPr lang="fr-FR" dirty="0" err="1">
                <a:latin typeface="+mn-lt"/>
              </a:rPr>
              <a:t>we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mean</a:t>
            </a:r>
            <a:r>
              <a:rPr lang="fr-FR" dirty="0">
                <a:latin typeface="+mn-lt"/>
              </a:rPr>
              <a:t> by </a:t>
            </a:r>
            <a:r>
              <a:rPr lang="fr-FR" b="1" dirty="0" err="1">
                <a:latin typeface="+mn-lt"/>
              </a:rPr>
              <a:t>shareholders</a:t>
            </a:r>
            <a:r>
              <a:rPr lang="fr-FR" b="1" dirty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2B7CCA5-6A7A-45E6-BD0D-1F2915D9DE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148596" y="3502151"/>
            <a:ext cx="4015157" cy="2479551"/>
          </a:xfrm>
        </p:spPr>
        <p:txBody>
          <a:bodyPr/>
          <a:lstStyle/>
          <a:p>
            <a:pPr lvl="0" algn="just">
              <a:lnSpc>
                <a:spcPct val="80000"/>
              </a:lnSpc>
            </a:pPr>
            <a:r>
              <a:rPr lang="en-US" sz="1700" dirty="0"/>
              <a:t>If you have decided to run your Social Enterprise </a:t>
            </a:r>
            <a:r>
              <a:rPr lang="en-US" sz="1700" b="1" dirty="0"/>
              <a:t>for-profit</a:t>
            </a:r>
            <a:r>
              <a:rPr lang="en-US" sz="1700" dirty="0"/>
              <a:t>, using a </a:t>
            </a:r>
            <a:r>
              <a:rPr lang="en-US" sz="1700" b="1" dirty="0"/>
              <a:t>private company structure</a:t>
            </a:r>
            <a:r>
              <a:rPr lang="en-US" sz="1700" dirty="0"/>
              <a:t>, this structure has shareholders and investors with shares that are </a:t>
            </a:r>
            <a:r>
              <a:rPr lang="en-US" sz="1700" b="1" dirty="0"/>
              <a:t>privately held and traded </a:t>
            </a:r>
            <a:r>
              <a:rPr lang="en-US" sz="1700" dirty="0"/>
              <a:t>as opposed to holding shares in a public company where they can be traded on the stock exchange. These shareholders will </a:t>
            </a:r>
            <a:r>
              <a:rPr lang="en-US" sz="1700" b="1" dirty="0"/>
              <a:t>receive a distribution of the profit, and the remaining profit will be reinvested into the Social Enterprise.</a:t>
            </a:r>
          </a:p>
        </p:txBody>
      </p:sp>
      <p:grpSp>
        <p:nvGrpSpPr>
          <p:cNvPr id="4" name="Content Placeholder 2">
            <a:extLst>
              <a:ext uri="{FF2B5EF4-FFF2-40B4-BE49-F238E27FC236}">
                <a16:creationId xmlns:a16="http://schemas.microsoft.com/office/drawing/2014/main" id="{5F32E4B2-9E53-4C7B-8514-95B44CCB5212}"/>
              </a:ext>
            </a:extLst>
          </p:cNvPr>
          <p:cNvGrpSpPr/>
          <p:nvPr/>
        </p:nvGrpSpPr>
        <p:grpSpPr>
          <a:xfrm>
            <a:off x="958021" y="1121071"/>
            <a:ext cx="5741192" cy="4762160"/>
            <a:chOff x="725869" y="684483"/>
            <a:chExt cx="5900805" cy="5297219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CA1D0031-A091-4287-B39B-40EF94D0CBB2}"/>
                </a:ext>
              </a:extLst>
            </p:cNvPr>
            <p:cNvSpPr/>
            <p:nvPr/>
          </p:nvSpPr>
          <p:spPr>
            <a:xfrm>
              <a:off x="725869" y="684483"/>
              <a:ext cx="4543626" cy="95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43626"/>
                <a:gd name="f7" fmla="val 953499"/>
                <a:gd name="f8" fmla="val 95350"/>
                <a:gd name="f9" fmla="val 42690"/>
                <a:gd name="f10" fmla="val 4448276"/>
                <a:gd name="f11" fmla="val 4500936"/>
                <a:gd name="f12" fmla="val 858149"/>
                <a:gd name="f13" fmla="val 910809"/>
                <a:gd name="f14" fmla="+- 0 0 -90"/>
                <a:gd name="f15" fmla="*/ f3 1 4543626"/>
                <a:gd name="f16" fmla="*/ f4 1 953499"/>
                <a:gd name="f17" fmla="+- f7 0 f5"/>
                <a:gd name="f18" fmla="+- f6 0 f5"/>
                <a:gd name="f19" fmla="*/ f14 f0 1"/>
                <a:gd name="f20" fmla="*/ f18 1 4543626"/>
                <a:gd name="f21" fmla="*/ f17 1 953499"/>
                <a:gd name="f22" fmla="*/ 0 f18 1"/>
                <a:gd name="f23" fmla="*/ 95350 f17 1"/>
                <a:gd name="f24" fmla="*/ 95350 f18 1"/>
                <a:gd name="f25" fmla="*/ 0 f17 1"/>
                <a:gd name="f26" fmla="*/ 4448276 f18 1"/>
                <a:gd name="f27" fmla="*/ 4543626 f18 1"/>
                <a:gd name="f28" fmla="*/ 858149 f17 1"/>
                <a:gd name="f29" fmla="*/ 953499 f17 1"/>
                <a:gd name="f30" fmla="*/ f19 1 f2"/>
                <a:gd name="f31" fmla="*/ f22 1 4543626"/>
                <a:gd name="f32" fmla="*/ f23 1 953499"/>
                <a:gd name="f33" fmla="*/ f24 1 4543626"/>
                <a:gd name="f34" fmla="*/ f25 1 953499"/>
                <a:gd name="f35" fmla="*/ f26 1 4543626"/>
                <a:gd name="f36" fmla="*/ f27 1 4543626"/>
                <a:gd name="f37" fmla="*/ f28 1 953499"/>
                <a:gd name="f38" fmla="*/ f29 1 95349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543626" h="95349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BAA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505" tIns="96505" rIns="1181112" bIns="96505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A social enterprise operates as a business.</a:t>
              </a:r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5D6D037E-475B-4D33-AF4F-178514A1480E}"/>
                </a:ext>
              </a:extLst>
            </p:cNvPr>
            <p:cNvSpPr/>
            <p:nvPr/>
          </p:nvSpPr>
          <p:spPr>
            <a:xfrm>
              <a:off x="1065157" y="1770415"/>
              <a:ext cx="4543626" cy="95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43626"/>
                <a:gd name="f7" fmla="val 953499"/>
                <a:gd name="f8" fmla="val 95350"/>
                <a:gd name="f9" fmla="val 42690"/>
                <a:gd name="f10" fmla="val 4448276"/>
                <a:gd name="f11" fmla="val 4500936"/>
                <a:gd name="f12" fmla="val 858149"/>
                <a:gd name="f13" fmla="val 910809"/>
                <a:gd name="f14" fmla="+- 0 0 -90"/>
                <a:gd name="f15" fmla="*/ f3 1 4543626"/>
                <a:gd name="f16" fmla="*/ f4 1 953499"/>
                <a:gd name="f17" fmla="+- f7 0 f5"/>
                <a:gd name="f18" fmla="+- f6 0 f5"/>
                <a:gd name="f19" fmla="*/ f14 f0 1"/>
                <a:gd name="f20" fmla="*/ f18 1 4543626"/>
                <a:gd name="f21" fmla="*/ f17 1 953499"/>
                <a:gd name="f22" fmla="*/ 0 f18 1"/>
                <a:gd name="f23" fmla="*/ 95350 f17 1"/>
                <a:gd name="f24" fmla="*/ 95350 f18 1"/>
                <a:gd name="f25" fmla="*/ 0 f17 1"/>
                <a:gd name="f26" fmla="*/ 4448276 f18 1"/>
                <a:gd name="f27" fmla="*/ 4543626 f18 1"/>
                <a:gd name="f28" fmla="*/ 858149 f17 1"/>
                <a:gd name="f29" fmla="*/ 953499 f17 1"/>
                <a:gd name="f30" fmla="*/ f19 1 f2"/>
                <a:gd name="f31" fmla="*/ f22 1 4543626"/>
                <a:gd name="f32" fmla="*/ f23 1 953499"/>
                <a:gd name="f33" fmla="*/ f24 1 4543626"/>
                <a:gd name="f34" fmla="*/ f25 1 953499"/>
                <a:gd name="f35" fmla="*/ f26 1 4543626"/>
                <a:gd name="f36" fmla="*/ f27 1 4543626"/>
                <a:gd name="f37" fmla="*/ f28 1 953499"/>
                <a:gd name="f38" fmla="*/ f29 1 95349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543626" h="95349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BAA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505" tIns="96505" rIns="1055574" bIns="96505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Surplus money from the business is reinvested in the business or community.</a:t>
              </a: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52EB33F-9BCD-40F0-84E1-AF947089F7FC}"/>
                </a:ext>
              </a:extLst>
            </p:cNvPr>
            <p:cNvSpPr/>
            <p:nvPr/>
          </p:nvSpPr>
          <p:spPr>
            <a:xfrm>
              <a:off x="1404454" y="2856338"/>
              <a:ext cx="4543626" cy="95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43626"/>
                <a:gd name="f7" fmla="val 953499"/>
                <a:gd name="f8" fmla="val 95350"/>
                <a:gd name="f9" fmla="val 42690"/>
                <a:gd name="f10" fmla="val 4448276"/>
                <a:gd name="f11" fmla="val 4500936"/>
                <a:gd name="f12" fmla="val 858149"/>
                <a:gd name="f13" fmla="val 910809"/>
                <a:gd name="f14" fmla="+- 0 0 -90"/>
                <a:gd name="f15" fmla="*/ f3 1 4543626"/>
                <a:gd name="f16" fmla="*/ f4 1 953499"/>
                <a:gd name="f17" fmla="+- f7 0 f5"/>
                <a:gd name="f18" fmla="+- f6 0 f5"/>
                <a:gd name="f19" fmla="*/ f14 f0 1"/>
                <a:gd name="f20" fmla="*/ f18 1 4543626"/>
                <a:gd name="f21" fmla="*/ f17 1 953499"/>
                <a:gd name="f22" fmla="*/ 0 f18 1"/>
                <a:gd name="f23" fmla="*/ 95350 f17 1"/>
                <a:gd name="f24" fmla="*/ 95350 f18 1"/>
                <a:gd name="f25" fmla="*/ 0 f17 1"/>
                <a:gd name="f26" fmla="*/ 4448276 f18 1"/>
                <a:gd name="f27" fmla="*/ 4543626 f18 1"/>
                <a:gd name="f28" fmla="*/ 858149 f17 1"/>
                <a:gd name="f29" fmla="*/ 953499 f17 1"/>
                <a:gd name="f30" fmla="*/ f19 1 f2"/>
                <a:gd name="f31" fmla="*/ f22 1 4543626"/>
                <a:gd name="f32" fmla="*/ f23 1 953499"/>
                <a:gd name="f33" fmla="*/ f24 1 4543626"/>
                <a:gd name="f34" fmla="*/ f25 1 953499"/>
                <a:gd name="f35" fmla="*/ f26 1 4543626"/>
                <a:gd name="f36" fmla="*/ f27 1 4543626"/>
                <a:gd name="f37" fmla="*/ f28 1 953499"/>
                <a:gd name="f38" fmla="*/ f29 1 95349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543626" h="95349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BAA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505" tIns="96505" rIns="1055574" bIns="96505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</a:rPr>
                <a:t>A social enterprise is not driven to maximize profits for shareholders.</a:t>
              </a:r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9AF77A6F-71F3-4586-88F1-831D9C197E80}"/>
                </a:ext>
              </a:extLst>
            </p:cNvPr>
            <p:cNvSpPr/>
            <p:nvPr/>
          </p:nvSpPr>
          <p:spPr>
            <a:xfrm>
              <a:off x="1743751" y="3942271"/>
              <a:ext cx="4543626" cy="95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43626"/>
                <a:gd name="f7" fmla="val 953499"/>
                <a:gd name="f8" fmla="val 95350"/>
                <a:gd name="f9" fmla="val 42690"/>
                <a:gd name="f10" fmla="val 4448276"/>
                <a:gd name="f11" fmla="val 4500936"/>
                <a:gd name="f12" fmla="val 858149"/>
                <a:gd name="f13" fmla="val 910809"/>
                <a:gd name="f14" fmla="+- 0 0 -90"/>
                <a:gd name="f15" fmla="*/ f3 1 4543626"/>
                <a:gd name="f16" fmla="*/ f4 1 953499"/>
                <a:gd name="f17" fmla="+- f7 0 f5"/>
                <a:gd name="f18" fmla="+- f6 0 f5"/>
                <a:gd name="f19" fmla="*/ f14 f0 1"/>
                <a:gd name="f20" fmla="*/ f18 1 4543626"/>
                <a:gd name="f21" fmla="*/ f17 1 953499"/>
                <a:gd name="f22" fmla="*/ 0 f18 1"/>
                <a:gd name="f23" fmla="*/ 95350 f17 1"/>
                <a:gd name="f24" fmla="*/ 95350 f18 1"/>
                <a:gd name="f25" fmla="*/ 0 f17 1"/>
                <a:gd name="f26" fmla="*/ 4448276 f18 1"/>
                <a:gd name="f27" fmla="*/ 4543626 f18 1"/>
                <a:gd name="f28" fmla="*/ 858149 f17 1"/>
                <a:gd name="f29" fmla="*/ 953499 f17 1"/>
                <a:gd name="f30" fmla="*/ f19 1 f2"/>
                <a:gd name="f31" fmla="*/ f22 1 4543626"/>
                <a:gd name="f32" fmla="*/ f23 1 953499"/>
                <a:gd name="f33" fmla="*/ f24 1 4543626"/>
                <a:gd name="f34" fmla="*/ f25 1 953499"/>
                <a:gd name="f35" fmla="*/ f26 1 4543626"/>
                <a:gd name="f36" fmla="*/ f27 1 4543626"/>
                <a:gd name="f37" fmla="*/ f28 1 953499"/>
                <a:gd name="f38" fmla="*/ f29 1 95349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543626" h="95349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BAA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505" tIns="96505" rIns="1055574" bIns="96505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</a:rPr>
                <a:t>A social enterprise is not a charity.</a:t>
              </a: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ABB02813-4437-494D-8C7B-3C01593C6C69}"/>
                </a:ext>
              </a:extLst>
            </p:cNvPr>
            <p:cNvSpPr/>
            <p:nvPr/>
          </p:nvSpPr>
          <p:spPr>
            <a:xfrm>
              <a:off x="2083048" y="5028203"/>
              <a:ext cx="4543626" cy="95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43626"/>
                <a:gd name="f7" fmla="val 953499"/>
                <a:gd name="f8" fmla="val 95350"/>
                <a:gd name="f9" fmla="val 42690"/>
                <a:gd name="f10" fmla="val 4448276"/>
                <a:gd name="f11" fmla="val 4500936"/>
                <a:gd name="f12" fmla="val 858149"/>
                <a:gd name="f13" fmla="val 910809"/>
                <a:gd name="f14" fmla="+- 0 0 -90"/>
                <a:gd name="f15" fmla="*/ f3 1 4543626"/>
                <a:gd name="f16" fmla="*/ f4 1 953499"/>
                <a:gd name="f17" fmla="+- f7 0 f5"/>
                <a:gd name="f18" fmla="+- f6 0 f5"/>
                <a:gd name="f19" fmla="*/ f14 f0 1"/>
                <a:gd name="f20" fmla="*/ f18 1 4543626"/>
                <a:gd name="f21" fmla="*/ f17 1 953499"/>
                <a:gd name="f22" fmla="*/ 0 f18 1"/>
                <a:gd name="f23" fmla="*/ 95350 f17 1"/>
                <a:gd name="f24" fmla="*/ 95350 f18 1"/>
                <a:gd name="f25" fmla="*/ 0 f17 1"/>
                <a:gd name="f26" fmla="*/ 4448276 f18 1"/>
                <a:gd name="f27" fmla="*/ 4543626 f18 1"/>
                <a:gd name="f28" fmla="*/ 858149 f17 1"/>
                <a:gd name="f29" fmla="*/ 953499 f17 1"/>
                <a:gd name="f30" fmla="*/ f19 1 f2"/>
                <a:gd name="f31" fmla="*/ f22 1 4543626"/>
                <a:gd name="f32" fmla="*/ f23 1 953499"/>
                <a:gd name="f33" fmla="*/ f24 1 4543626"/>
                <a:gd name="f34" fmla="*/ f25 1 953499"/>
                <a:gd name="f35" fmla="*/ f26 1 4543626"/>
                <a:gd name="f36" fmla="*/ f27 1 4543626"/>
                <a:gd name="f37" fmla="*/ f28 1 953499"/>
                <a:gd name="f38" fmla="*/ f29 1 95349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543626" h="95349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8BAA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6505" tIns="96505" rIns="1055574" bIns="96505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</a:rPr>
                <a:t>The importance of entrepreneurship has not been fully acknowledged by academia.</a:t>
              </a: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F485CD02-7C53-4C3D-91DA-35D50D2D8BC1}"/>
                </a:ext>
              </a:extLst>
            </p:cNvPr>
            <p:cNvSpPr/>
            <p:nvPr/>
          </p:nvSpPr>
          <p:spPr>
            <a:xfrm>
              <a:off x="4649714" y="1381064"/>
              <a:ext cx="619771" cy="619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9774"/>
                <a:gd name="f7" fmla="val 340876"/>
                <a:gd name="f8" fmla="val 139449"/>
                <a:gd name="f9" fmla="val 480325"/>
                <a:gd name="f10" fmla="val 309887"/>
                <a:gd name="f11" fmla="+- 0 0 -90"/>
                <a:gd name="f12" fmla="*/ f3 1 619774"/>
                <a:gd name="f13" fmla="*/ f4 1 619774"/>
                <a:gd name="f14" fmla="+- f6 0 f5"/>
                <a:gd name="f15" fmla="*/ f11 f0 1"/>
                <a:gd name="f16" fmla="*/ f14 1 619774"/>
                <a:gd name="f17" fmla="*/ 0 f14 1"/>
                <a:gd name="f18" fmla="*/ 340876 f14 1"/>
                <a:gd name="f19" fmla="*/ 139449 f14 1"/>
                <a:gd name="f20" fmla="*/ 480325 f14 1"/>
                <a:gd name="f21" fmla="*/ 619774 f14 1"/>
                <a:gd name="f22" fmla="*/ 309887 f14 1"/>
                <a:gd name="f23" fmla="*/ f15 1 f2"/>
                <a:gd name="f24" fmla="*/ f17 1 619774"/>
                <a:gd name="f25" fmla="*/ f18 1 619774"/>
                <a:gd name="f26" fmla="*/ f19 1 619774"/>
                <a:gd name="f27" fmla="*/ f20 1 619774"/>
                <a:gd name="f28" fmla="*/ f21 1 619774"/>
                <a:gd name="f29" fmla="*/ f22 1 619774"/>
                <a:gd name="f30" fmla="*/ f5 1 f16"/>
                <a:gd name="f31" fmla="*/ f6 1 f16"/>
                <a:gd name="f32" fmla="+- f23 0 f1"/>
                <a:gd name="f33" fmla="*/ f24 1 f16"/>
                <a:gd name="f34" fmla="*/ f25 1 f16"/>
                <a:gd name="f35" fmla="*/ f26 1 f16"/>
                <a:gd name="f36" fmla="*/ f27 1 f16"/>
                <a:gd name="f37" fmla="*/ f28 1 f16"/>
                <a:gd name="f38" fmla="*/ f29 1 f16"/>
                <a:gd name="f39" fmla="*/ f30 f12 1"/>
                <a:gd name="f40" fmla="*/ f31 f12 1"/>
                <a:gd name="f41" fmla="*/ f31 f13 1"/>
                <a:gd name="f42" fmla="*/ f30 f13 1"/>
                <a:gd name="f43" fmla="*/ f33 f12 1"/>
                <a:gd name="f44" fmla="*/ f34 f13 1"/>
                <a:gd name="f45" fmla="*/ f35 f12 1"/>
                <a:gd name="f46" fmla="*/ f33 f13 1"/>
                <a:gd name="f47" fmla="*/ f36 f12 1"/>
                <a:gd name="f48" fmla="*/ f37 f12 1"/>
                <a:gd name="f49" fmla="*/ f38 f12 1"/>
                <a:gd name="f50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44"/>
                </a:cxn>
                <a:cxn ang="f32">
                  <a:pos x="f45" y="f44"/>
                </a:cxn>
                <a:cxn ang="f32">
                  <a:pos x="f45" y="f46"/>
                </a:cxn>
                <a:cxn ang="f32">
                  <a:pos x="f47" y="f46"/>
                </a:cxn>
                <a:cxn ang="f32">
                  <a:pos x="f47" y="f44"/>
                </a:cxn>
                <a:cxn ang="f32">
                  <a:pos x="f48" y="f44"/>
                </a:cxn>
                <a:cxn ang="f32">
                  <a:pos x="f49" y="f50"/>
                </a:cxn>
                <a:cxn ang="f32">
                  <a:pos x="f43" y="f44"/>
                </a:cxn>
              </a:cxnLst>
              <a:rect l="f39" t="f42" r="f40" b="f41"/>
              <a:pathLst>
                <a:path w="619774" h="619774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7"/>
                  </a:lnTo>
                  <a:lnTo>
                    <a:pt x="f6" y="f7"/>
                  </a:lnTo>
                  <a:lnTo>
                    <a:pt x="f10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DAE2CB">
                <a:alpha val="90000"/>
              </a:srgbClr>
            </a:solidFill>
            <a:ln w="12701" cap="flat">
              <a:solidFill>
                <a:srgbClr val="DAE2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75007" tIns="35561" rIns="175007" bIns="18895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4D3E2F"/>
                </a:solidFill>
                <a:uFillTx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A2B0C0E-66CE-4880-9CE3-43F183F3FBCD}"/>
                </a:ext>
              </a:extLst>
            </p:cNvPr>
            <p:cNvSpPr/>
            <p:nvPr/>
          </p:nvSpPr>
          <p:spPr>
            <a:xfrm>
              <a:off x="4989012" y="2466996"/>
              <a:ext cx="619771" cy="619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9774"/>
                <a:gd name="f7" fmla="val 340876"/>
                <a:gd name="f8" fmla="val 139449"/>
                <a:gd name="f9" fmla="val 480325"/>
                <a:gd name="f10" fmla="val 309887"/>
                <a:gd name="f11" fmla="+- 0 0 -90"/>
                <a:gd name="f12" fmla="*/ f3 1 619774"/>
                <a:gd name="f13" fmla="*/ f4 1 619774"/>
                <a:gd name="f14" fmla="+- f6 0 f5"/>
                <a:gd name="f15" fmla="*/ f11 f0 1"/>
                <a:gd name="f16" fmla="*/ f14 1 619774"/>
                <a:gd name="f17" fmla="*/ 0 f14 1"/>
                <a:gd name="f18" fmla="*/ 340876 f14 1"/>
                <a:gd name="f19" fmla="*/ 139449 f14 1"/>
                <a:gd name="f20" fmla="*/ 480325 f14 1"/>
                <a:gd name="f21" fmla="*/ 619774 f14 1"/>
                <a:gd name="f22" fmla="*/ 309887 f14 1"/>
                <a:gd name="f23" fmla="*/ f15 1 f2"/>
                <a:gd name="f24" fmla="*/ f17 1 619774"/>
                <a:gd name="f25" fmla="*/ f18 1 619774"/>
                <a:gd name="f26" fmla="*/ f19 1 619774"/>
                <a:gd name="f27" fmla="*/ f20 1 619774"/>
                <a:gd name="f28" fmla="*/ f21 1 619774"/>
                <a:gd name="f29" fmla="*/ f22 1 619774"/>
                <a:gd name="f30" fmla="*/ f5 1 f16"/>
                <a:gd name="f31" fmla="*/ f6 1 f16"/>
                <a:gd name="f32" fmla="+- f23 0 f1"/>
                <a:gd name="f33" fmla="*/ f24 1 f16"/>
                <a:gd name="f34" fmla="*/ f25 1 f16"/>
                <a:gd name="f35" fmla="*/ f26 1 f16"/>
                <a:gd name="f36" fmla="*/ f27 1 f16"/>
                <a:gd name="f37" fmla="*/ f28 1 f16"/>
                <a:gd name="f38" fmla="*/ f29 1 f16"/>
                <a:gd name="f39" fmla="*/ f30 f12 1"/>
                <a:gd name="f40" fmla="*/ f31 f12 1"/>
                <a:gd name="f41" fmla="*/ f31 f13 1"/>
                <a:gd name="f42" fmla="*/ f30 f13 1"/>
                <a:gd name="f43" fmla="*/ f33 f12 1"/>
                <a:gd name="f44" fmla="*/ f34 f13 1"/>
                <a:gd name="f45" fmla="*/ f35 f12 1"/>
                <a:gd name="f46" fmla="*/ f33 f13 1"/>
                <a:gd name="f47" fmla="*/ f36 f12 1"/>
                <a:gd name="f48" fmla="*/ f37 f12 1"/>
                <a:gd name="f49" fmla="*/ f38 f12 1"/>
                <a:gd name="f50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44"/>
                </a:cxn>
                <a:cxn ang="f32">
                  <a:pos x="f45" y="f44"/>
                </a:cxn>
                <a:cxn ang="f32">
                  <a:pos x="f45" y="f46"/>
                </a:cxn>
                <a:cxn ang="f32">
                  <a:pos x="f47" y="f46"/>
                </a:cxn>
                <a:cxn ang="f32">
                  <a:pos x="f47" y="f44"/>
                </a:cxn>
                <a:cxn ang="f32">
                  <a:pos x="f48" y="f44"/>
                </a:cxn>
                <a:cxn ang="f32">
                  <a:pos x="f49" y="f50"/>
                </a:cxn>
                <a:cxn ang="f32">
                  <a:pos x="f43" y="f44"/>
                </a:cxn>
              </a:cxnLst>
              <a:rect l="f39" t="f42" r="f40" b="f41"/>
              <a:pathLst>
                <a:path w="619774" h="619774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7"/>
                  </a:lnTo>
                  <a:lnTo>
                    <a:pt x="f6" y="f7"/>
                  </a:lnTo>
                  <a:lnTo>
                    <a:pt x="f10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DAE2CB">
                <a:alpha val="90000"/>
              </a:srgbClr>
            </a:solidFill>
            <a:ln w="12701" cap="flat">
              <a:solidFill>
                <a:srgbClr val="DAE2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75007" tIns="35561" rIns="175007" bIns="18895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4D3E2F"/>
                </a:solidFill>
                <a:uFillTx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EF74D71E-518B-45A5-8084-254F9D0360CE}"/>
                </a:ext>
              </a:extLst>
            </p:cNvPr>
            <p:cNvSpPr/>
            <p:nvPr/>
          </p:nvSpPr>
          <p:spPr>
            <a:xfrm>
              <a:off x="5328309" y="3537036"/>
              <a:ext cx="619771" cy="619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9774"/>
                <a:gd name="f7" fmla="val 340876"/>
                <a:gd name="f8" fmla="val 139449"/>
                <a:gd name="f9" fmla="val 480325"/>
                <a:gd name="f10" fmla="val 309887"/>
                <a:gd name="f11" fmla="+- 0 0 -90"/>
                <a:gd name="f12" fmla="*/ f3 1 619774"/>
                <a:gd name="f13" fmla="*/ f4 1 619774"/>
                <a:gd name="f14" fmla="+- f6 0 f5"/>
                <a:gd name="f15" fmla="*/ f11 f0 1"/>
                <a:gd name="f16" fmla="*/ f14 1 619774"/>
                <a:gd name="f17" fmla="*/ 0 f14 1"/>
                <a:gd name="f18" fmla="*/ 340876 f14 1"/>
                <a:gd name="f19" fmla="*/ 139449 f14 1"/>
                <a:gd name="f20" fmla="*/ 480325 f14 1"/>
                <a:gd name="f21" fmla="*/ 619774 f14 1"/>
                <a:gd name="f22" fmla="*/ 309887 f14 1"/>
                <a:gd name="f23" fmla="*/ f15 1 f2"/>
                <a:gd name="f24" fmla="*/ f17 1 619774"/>
                <a:gd name="f25" fmla="*/ f18 1 619774"/>
                <a:gd name="f26" fmla="*/ f19 1 619774"/>
                <a:gd name="f27" fmla="*/ f20 1 619774"/>
                <a:gd name="f28" fmla="*/ f21 1 619774"/>
                <a:gd name="f29" fmla="*/ f22 1 619774"/>
                <a:gd name="f30" fmla="*/ f5 1 f16"/>
                <a:gd name="f31" fmla="*/ f6 1 f16"/>
                <a:gd name="f32" fmla="+- f23 0 f1"/>
                <a:gd name="f33" fmla="*/ f24 1 f16"/>
                <a:gd name="f34" fmla="*/ f25 1 f16"/>
                <a:gd name="f35" fmla="*/ f26 1 f16"/>
                <a:gd name="f36" fmla="*/ f27 1 f16"/>
                <a:gd name="f37" fmla="*/ f28 1 f16"/>
                <a:gd name="f38" fmla="*/ f29 1 f16"/>
                <a:gd name="f39" fmla="*/ f30 f12 1"/>
                <a:gd name="f40" fmla="*/ f31 f12 1"/>
                <a:gd name="f41" fmla="*/ f31 f13 1"/>
                <a:gd name="f42" fmla="*/ f30 f13 1"/>
                <a:gd name="f43" fmla="*/ f33 f12 1"/>
                <a:gd name="f44" fmla="*/ f34 f13 1"/>
                <a:gd name="f45" fmla="*/ f35 f12 1"/>
                <a:gd name="f46" fmla="*/ f33 f13 1"/>
                <a:gd name="f47" fmla="*/ f36 f12 1"/>
                <a:gd name="f48" fmla="*/ f37 f12 1"/>
                <a:gd name="f49" fmla="*/ f38 f12 1"/>
                <a:gd name="f50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44"/>
                </a:cxn>
                <a:cxn ang="f32">
                  <a:pos x="f45" y="f44"/>
                </a:cxn>
                <a:cxn ang="f32">
                  <a:pos x="f45" y="f46"/>
                </a:cxn>
                <a:cxn ang="f32">
                  <a:pos x="f47" y="f46"/>
                </a:cxn>
                <a:cxn ang="f32">
                  <a:pos x="f47" y="f44"/>
                </a:cxn>
                <a:cxn ang="f32">
                  <a:pos x="f48" y="f44"/>
                </a:cxn>
                <a:cxn ang="f32">
                  <a:pos x="f49" y="f50"/>
                </a:cxn>
                <a:cxn ang="f32">
                  <a:pos x="f43" y="f44"/>
                </a:cxn>
              </a:cxnLst>
              <a:rect l="f39" t="f42" r="f40" b="f41"/>
              <a:pathLst>
                <a:path w="619774" h="619774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7"/>
                  </a:lnTo>
                  <a:lnTo>
                    <a:pt x="f6" y="f7"/>
                  </a:lnTo>
                  <a:lnTo>
                    <a:pt x="f10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DAE2CB">
                <a:alpha val="90000"/>
              </a:srgbClr>
            </a:solidFill>
            <a:ln w="12701" cap="flat">
              <a:solidFill>
                <a:srgbClr val="DAE2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75007" tIns="35561" rIns="175007" bIns="18895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4D3E2F"/>
                </a:solidFill>
                <a:uFillTx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EDDFA24-AA49-440F-B83E-AA5264ECA001}"/>
                </a:ext>
              </a:extLst>
            </p:cNvPr>
            <p:cNvSpPr/>
            <p:nvPr/>
          </p:nvSpPr>
          <p:spPr>
            <a:xfrm>
              <a:off x="5667606" y="4633557"/>
              <a:ext cx="619771" cy="619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9774"/>
                <a:gd name="f7" fmla="val 340876"/>
                <a:gd name="f8" fmla="val 139449"/>
                <a:gd name="f9" fmla="val 480325"/>
                <a:gd name="f10" fmla="val 309887"/>
                <a:gd name="f11" fmla="+- 0 0 -90"/>
                <a:gd name="f12" fmla="*/ f3 1 619774"/>
                <a:gd name="f13" fmla="*/ f4 1 619774"/>
                <a:gd name="f14" fmla="+- f6 0 f5"/>
                <a:gd name="f15" fmla="*/ f11 f0 1"/>
                <a:gd name="f16" fmla="*/ f14 1 619774"/>
                <a:gd name="f17" fmla="*/ 0 f14 1"/>
                <a:gd name="f18" fmla="*/ 340876 f14 1"/>
                <a:gd name="f19" fmla="*/ 139449 f14 1"/>
                <a:gd name="f20" fmla="*/ 480325 f14 1"/>
                <a:gd name="f21" fmla="*/ 619774 f14 1"/>
                <a:gd name="f22" fmla="*/ 309887 f14 1"/>
                <a:gd name="f23" fmla="*/ f15 1 f2"/>
                <a:gd name="f24" fmla="*/ f17 1 619774"/>
                <a:gd name="f25" fmla="*/ f18 1 619774"/>
                <a:gd name="f26" fmla="*/ f19 1 619774"/>
                <a:gd name="f27" fmla="*/ f20 1 619774"/>
                <a:gd name="f28" fmla="*/ f21 1 619774"/>
                <a:gd name="f29" fmla="*/ f22 1 619774"/>
                <a:gd name="f30" fmla="*/ f5 1 f16"/>
                <a:gd name="f31" fmla="*/ f6 1 f16"/>
                <a:gd name="f32" fmla="+- f23 0 f1"/>
                <a:gd name="f33" fmla="*/ f24 1 f16"/>
                <a:gd name="f34" fmla="*/ f25 1 f16"/>
                <a:gd name="f35" fmla="*/ f26 1 f16"/>
                <a:gd name="f36" fmla="*/ f27 1 f16"/>
                <a:gd name="f37" fmla="*/ f28 1 f16"/>
                <a:gd name="f38" fmla="*/ f29 1 f16"/>
                <a:gd name="f39" fmla="*/ f30 f12 1"/>
                <a:gd name="f40" fmla="*/ f31 f12 1"/>
                <a:gd name="f41" fmla="*/ f31 f13 1"/>
                <a:gd name="f42" fmla="*/ f30 f13 1"/>
                <a:gd name="f43" fmla="*/ f33 f12 1"/>
                <a:gd name="f44" fmla="*/ f34 f13 1"/>
                <a:gd name="f45" fmla="*/ f35 f12 1"/>
                <a:gd name="f46" fmla="*/ f33 f13 1"/>
                <a:gd name="f47" fmla="*/ f36 f12 1"/>
                <a:gd name="f48" fmla="*/ f37 f12 1"/>
                <a:gd name="f49" fmla="*/ f38 f12 1"/>
                <a:gd name="f50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3" y="f44"/>
                </a:cxn>
                <a:cxn ang="f32">
                  <a:pos x="f45" y="f44"/>
                </a:cxn>
                <a:cxn ang="f32">
                  <a:pos x="f45" y="f46"/>
                </a:cxn>
                <a:cxn ang="f32">
                  <a:pos x="f47" y="f46"/>
                </a:cxn>
                <a:cxn ang="f32">
                  <a:pos x="f47" y="f44"/>
                </a:cxn>
                <a:cxn ang="f32">
                  <a:pos x="f48" y="f44"/>
                </a:cxn>
                <a:cxn ang="f32">
                  <a:pos x="f49" y="f50"/>
                </a:cxn>
                <a:cxn ang="f32">
                  <a:pos x="f43" y="f44"/>
                </a:cxn>
              </a:cxnLst>
              <a:rect l="f39" t="f42" r="f40" b="f41"/>
              <a:pathLst>
                <a:path w="619774" h="619774">
                  <a:moveTo>
                    <a:pt x="f5" y="f7"/>
                  </a:move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7"/>
                  </a:lnTo>
                  <a:lnTo>
                    <a:pt x="f6" y="f7"/>
                  </a:lnTo>
                  <a:lnTo>
                    <a:pt x="f10" y="f6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DAE2CB">
                <a:alpha val="90000"/>
              </a:srgbClr>
            </a:solidFill>
            <a:ln w="12701" cap="flat">
              <a:solidFill>
                <a:srgbClr val="DAE2C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75007" tIns="35561" rIns="175007" bIns="188951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4D3E2F"/>
                </a:solidFill>
                <a:uFillTx/>
              </a:endParaRPr>
            </a:p>
          </p:txBody>
        </p:sp>
      </p:grpSp>
      <p:pic>
        <p:nvPicPr>
          <p:cNvPr id="14" name="Picture 9">
            <a:extLst>
              <a:ext uri="{FF2B5EF4-FFF2-40B4-BE49-F238E27FC236}">
                <a16:creationId xmlns:a16="http://schemas.microsoft.com/office/drawing/2014/main" id="{DD283A7D-DAF9-40E5-B80C-7F232493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208" y="276084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42"/>
    </mc:Choice>
    <mc:Fallback>
      <p:transition spd="slow" advTm="638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6D87-32A6-428A-B337-F757B397D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868" y="98228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+mn-lt"/>
              </a:rPr>
              <a:t>Business models: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1FFF-8AC8-4EBD-AE29-982B96B228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38528" y="1914781"/>
            <a:ext cx="4609773" cy="4620682"/>
          </a:xfrm>
        </p:spPr>
        <p:txBody>
          <a:bodyPr/>
          <a:lstStyle/>
          <a:p>
            <a:pPr lvl="0" algn="just"/>
            <a:r>
              <a:rPr lang="en-US" sz="1700" b="1" dirty="0"/>
              <a:t>Non-profit: </a:t>
            </a:r>
            <a:r>
              <a:rPr lang="en-US" sz="1700" dirty="0"/>
              <a:t>the surplus of its financial and other resources responds to the social needs rather than pay returns to its shareholders. Such companies do not pay taxes.</a:t>
            </a:r>
          </a:p>
          <a:p>
            <a:pPr lvl="0" algn="just"/>
            <a:r>
              <a:rPr lang="en-US" sz="1700" b="1" dirty="0"/>
              <a:t>For profit: </a:t>
            </a:r>
            <a:r>
              <a:rPr lang="en-US" sz="1700" dirty="0"/>
              <a:t>businesses, they pay taxes. They operate in areas where it is difficult to find loans and financing for social needs. </a:t>
            </a:r>
          </a:p>
          <a:p>
            <a:pPr lvl="0" algn="just"/>
            <a:r>
              <a:rPr lang="en-US" sz="1700" b="1" dirty="0"/>
              <a:t>Hybrid non-profit </a:t>
            </a:r>
            <a:r>
              <a:rPr lang="en-US" sz="1700" dirty="0"/>
              <a:t>is willing to use profit from some activities to sustain its other operations which have a social or community purpose. </a:t>
            </a:r>
          </a:p>
          <a:p>
            <a:pPr lvl="0" algn="just"/>
            <a:r>
              <a:rPr lang="en-US" sz="1700" b="1" dirty="0" err="1"/>
              <a:t>Philanthropreneurship</a:t>
            </a:r>
            <a:r>
              <a:rPr lang="en-US" sz="1700" b="1" dirty="0"/>
              <a:t>: </a:t>
            </a:r>
            <a:r>
              <a:rPr lang="en-US" sz="1700" dirty="0"/>
              <a:t>corporations which invest some of their profits for solving social, cultural or environmental issues. </a:t>
            </a:r>
          </a:p>
        </p:txBody>
      </p:sp>
      <p:grpSp>
        <p:nvGrpSpPr>
          <p:cNvPr id="4" name="Content Placeholder 9" descr="Basic cycle diagram with a continuing sequence of stages, tasks, or events in a circular flow. Emphasizes the stages or steps rather than the connecting arrows or flow">
            <a:extLst>
              <a:ext uri="{FF2B5EF4-FFF2-40B4-BE49-F238E27FC236}">
                <a16:creationId xmlns:a16="http://schemas.microsoft.com/office/drawing/2014/main" id="{0320969F-FEB6-4162-A841-7652431C97C3}"/>
              </a:ext>
            </a:extLst>
          </p:cNvPr>
          <p:cNvGrpSpPr/>
          <p:nvPr/>
        </p:nvGrpSpPr>
        <p:grpSpPr>
          <a:xfrm>
            <a:off x="1937889" y="1590347"/>
            <a:ext cx="4500639" cy="4620682"/>
            <a:chOff x="1409831" y="1561703"/>
            <a:chExt cx="4609837" cy="4609837"/>
          </a:xfrm>
        </p:grpSpPr>
        <p:sp>
          <p:nvSpPr>
            <p:cNvPr id="5" name="Freeform: Shape 4" title="Step 1 title">
              <a:extLst>
                <a:ext uri="{FF2B5EF4-FFF2-40B4-BE49-F238E27FC236}">
                  <a16:creationId xmlns:a16="http://schemas.microsoft.com/office/drawing/2014/main" id="{94854F6E-6A82-437B-8CEE-984BF3C5AF81}"/>
                </a:ext>
              </a:extLst>
            </p:cNvPr>
            <p:cNvSpPr/>
            <p:nvPr/>
          </p:nvSpPr>
          <p:spPr>
            <a:xfrm>
              <a:off x="2976408" y="1561703"/>
              <a:ext cx="1476673" cy="1476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6672"/>
                <a:gd name="f7" fmla="val 738336"/>
                <a:gd name="f8" fmla="val 330564"/>
                <a:gd name="f9" fmla="val 1146108"/>
                <a:gd name="f10" fmla="+- 0 0 -90"/>
                <a:gd name="f11" fmla="*/ f3 1 1476672"/>
                <a:gd name="f12" fmla="*/ f4 1 1476672"/>
                <a:gd name="f13" fmla="+- f6 0 f5"/>
                <a:gd name="f14" fmla="*/ f10 f0 1"/>
                <a:gd name="f15" fmla="*/ f13 1 1476672"/>
                <a:gd name="f16" fmla="*/ 0 f13 1"/>
                <a:gd name="f17" fmla="*/ 738336 f13 1"/>
                <a:gd name="f18" fmla="*/ 1476672 f13 1"/>
                <a:gd name="f19" fmla="*/ f14 1 f2"/>
                <a:gd name="f20" fmla="*/ f16 1 1476672"/>
                <a:gd name="f21" fmla="*/ f17 1 1476672"/>
                <a:gd name="f22" fmla="*/ f18 1 14766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476672" h="14766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6573" tIns="236573" rIns="236573" bIns="23657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Non-profit</a:t>
              </a:r>
            </a:p>
          </p:txBody>
        </p:sp>
        <p:sp>
          <p:nvSpPr>
            <p:cNvPr id="6" name="Freeform: Shape 5" title="Arrow between Step 1 and Step 2">
              <a:extLst>
                <a:ext uri="{FF2B5EF4-FFF2-40B4-BE49-F238E27FC236}">
                  <a16:creationId xmlns:a16="http://schemas.microsoft.com/office/drawing/2014/main" id="{3E5EA944-7268-4428-834A-050AF7BECE13}"/>
                </a:ext>
              </a:extLst>
            </p:cNvPr>
            <p:cNvSpPr/>
            <p:nvPr/>
          </p:nvSpPr>
          <p:spPr>
            <a:xfrm rot="2700006">
              <a:off x="4294430" y="2826330"/>
              <a:ext cx="391573" cy="498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570"/>
                <a:gd name="f7" fmla="val 498376"/>
                <a:gd name="f8" fmla="val 99675"/>
                <a:gd name="f9" fmla="val 195785"/>
                <a:gd name="f10" fmla="val 249188"/>
                <a:gd name="f11" fmla="val 398701"/>
                <a:gd name="f12" fmla="+- 0 0 -90"/>
                <a:gd name="f13" fmla="*/ f3 1 391570"/>
                <a:gd name="f14" fmla="*/ f4 1 498376"/>
                <a:gd name="f15" fmla="+- f7 0 f5"/>
                <a:gd name="f16" fmla="+- f6 0 f5"/>
                <a:gd name="f17" fmla="*/ f12 f0 1"/>
                <a:gd name="f18" fmla="*/ f16 1 391570"/>
                <a:gd name="f19" fmla="*/ f15 1 498376"/>
                <a:gd name="f20" fmla="*/ 0 f16 1"/>
                <a:gd name="f21" fmla="*/ 99675 f15 1"/>
                <a:gd name="f22" fmla="*/ 195785 f16 1"/>
                <a:gd name="f23" fmla="*/ 0 f15 1"/>
                <a:gd name="f24" fmla="*/ 391570 f16 1"/>
                <a:gd name="f25" fmla="*/ 249188 f15 1"/>
                <a:gd name="f26" fmla="*/ 498376 f15 1"/>
                <a:gd name="f27" fmla="*/ 398701 f15 1"/>
                <a:gd name="f28" fmla="*/ f17 1 f2"/>
                <a:gd name="f29" fmla="*/ f20 1 391570"/>
                <a:gd name="f30" fmla="*/ f21 1 498376"/>
                <a:gd name="f31" fmla="*/ f22 1 391570"/>
                <a:gd name="f32" fmla="*/ f23 1 498376"/>
                <a:gd name="f33" fmla="*/ f24 1 391570"/>
                <a:gd name="f34" fmla="*/ f25 1 498376"/>
                <a:gd name="f35" fmla="*/ f26 1 498376"/>
                <a:gd name="f36" fmla="*/ f27 1 49837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91570" h="49837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0" tIns="99678" rIns="117472" bIns="99669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: Shape 6" title="Step 2 title">
              <a:extLst>
                <a:ext uri="{FF2B5EF4-FFF2-40B4-BE49-F238E27FC236}">
                  <a16:creationId xmlns:a16="http://schemas.microsoft.com/office/drawing/2014/main" id="{1F62BCC0-081D-41E8-B404-AB7C991A6D5B}"/>
                </a:ext>
              </a:extLst>
            </p:cNvPr>
            <p:cNvSpPr/>
            <p:nvPr/>
          </p:nvSpPr>
          <p:spPr>
            <a:xfrm>
              <a:off x="4542995" y="3128281"/>
              <a:ext cx="1476673" cy="1476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6672"/>
                <a:gd name="f7" fmla="val 738336"/>
                <a:gd name="f8" fmla="val 330564"/>
                <a:gd name="f9" fmla="val 1146108"/>
                <a:gd name="f10" fmla="+- 0 0 -90"/>
                <a:gd name="f11" fmla="*/ f3 1 1476672"/>
                <a:gd name="f12" fmla="*/ f4 1 1476672"/>
                <a:gd name="f13" fmla="+- f6 0 f5"/>
                <a:gd name="f14" fmla="*/ f10 f0 1"/>
                <a:gd name="f15" fmla="*/ f13 1 1476672"/>
                <a:gd name="f16" fmla="*/ 0 f13 1"/>
                <a:gd name="f17" fmla="*/ 738336 f13 1"/>
                <a:gd name="f18" fmla="*/ 1476672 f13 1"/>
                <a:gd name="f19" fmla="*/ f14 1 f2"/>
                <a:gd name="f20" fmla="*/ f16 1 1476672"/>
                <a:gd name="f21" fmla="*/ f17 1 1476672"/>
                <a:gd name="f22" fmla="*/ f18 1 14766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476672" h="14766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6573" tIns="236573" rIns="236573" bIns="23657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For profit</a:t>
              </a:r>
            </a:p>
          </p:txBody>
        </p:sp>
        <p:sp>
          <p:nvSpPr>
            <p:cNvPr id="8" name="Freeform: Shape 7" title="Arrow between Step 2 and Step 3">
              <a:extLst>
                <a:ext uri="{FF2B5EF4-FFF2-40B4-BE49-F238E27FC236}">
                  <a16:creationId xmlns:a16="http://schemas.microsoft.com/office/drawing/2014/main" id="{D8FD898A-6C9B-4E5C-B6FE-984CD9BCD942}"/>
                </a:ext>
              </a:extLst>
            </p:cNvPr>
            <p:cNvSpPr/>
            <p:nvPr/>
          </p:nvSpPr>
          <p:spPr>
            <a:xfrm rot="18900010">
              <a:off x="4310118" y="4392883"/>
              <a:ext cx="391573" cy="498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570"/>
                <a:gd name="f7" fmla="val 498376"/>
                <a:gd name="f8" fmla="val 398701"/>
                <a:gd name="f9" fmla="val 195785"/>
                <a:gd name="f10" fmla="val 249188"/>
                <a:gd name="f11" fmla="val 99675"/>
                <a:gd name="f12" fmla="+- 0 0 -90"/>
                <a:gd name="f13" fmla="*/ f3 1 391570"/>
                <a:gd name="f14" fmla="*/ f4 1 498376"/>
                <a:gd name="f15" fmla="+- f7 0 f5"/>
                <a:gd name="f16" fmla="+- f6 0 f5"/>
                <a:gd name="f17" fmla="*/ f12 f0 1"/>
                <a:gd name="f18" fmla="*/ f16 1 391570"/>
                <a:gd name="f19" fmla="*/ f15 1 498376"/>
                <a:gd name="f20" fmla="*/ 0 f16 1"/>
                <a:gd name="f21" fmla="*/ 99675 f15 1"/>
                <a:gd name="f22" fmla="*/ 195785 f16 1"/>
                <a:gd name="f23" fmla="*/ 0 f15 1"/>
                <a:gd name="f24" fmla="*/ 391570 f16 1"/>
                <a:gd name="f25" fmla="*/ 249188 f15 1"/>
                <a:gd name="f26" fmla="*/ 498376 f15 1"/>
                <a:gd name="f27" fmla="*/ 398701 f15 1"/>
                <a:gd name="f28" fmla="*/ f17 1 f2"/>
                <a:gd name="f29" fmla="*/ f20 1 391570"/>
                <a:gd name="f30" fmla="*/ f21 1 498376"/>
                <a:gd name="f31" fmla="*/ f22 1 391570"/>
                <a:gd name="f32" fmla="*/ f23 1 498376"/>
                <a:gd name="f33" fmla="*/ f24 1 391570"/>
                <a:gd name="f34" fmla="*/ f25 1 498376"/>
                <a:gd name="f35" fmla="*/ f26 1 498376"/>
                <a:gd name="f36" fmla="*/ f27 1 49837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91570" h="498376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117472" tIns="99678" rIns="0" bIns="99669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: Shape 8" title="Step 3 title">
              <a:extLst>
                <a:ext uri="{FF2B5EF4-FFF2-40B4-BE49-F238E27FC236}">
                  <a16:creationId xmlns:a16="http://schemas.microsoft.com/office/drawing/2014/main" id="{43B2AF98-E419-46CA-8059-74BC16D19E1C}"/>
                </a:ext>
              </a:extLst>
            </p:cNvPr>
            <p:cNvSpPr/>
            <p:nvPr/>
          </p:nvSpPr>
          <p:spPr>
            <a:xfrm>
              <a:off x="2976408" y="4694867"/>
              <a:ext cx="1476673" cy="1476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6672"/>
                <a:gd name="f7" fmla="val 738336"/>
                <a:gd name="f8" fmla="val 330564"/>
                <a:gd name="f9" fmla="val 1146108"/>
                <a:gd name="f10" fmla="+- 0 0 -90"/>
                <a:gd name="f11" fmla="*/ f3 1 1476672"/>
                <a:gd name="f12" fmla="*/ f4 1 1476672"/>
                <a:gd name="f13" fmla="+- f6 0 f5"/>
                <a:gd name="f14" fmla="*/ f10 f0 1"/>
                <a:gd name="f15" fmla="*/ f13 1 1476672"/>
                <a:gd name="f16" fmla="*/ 0 f13 1"/>
                <a:gd name="f17" fmla="*/ 738336 f13 1"/>
                <a:gd name="f18" fmla="*/ 1476672 f13 1"/>
                <a:gd name="f19" fmla="*/ f14 1 f2"/>
                <a:gd name="f20" fmla="*/ f16 1 1476672"/>
                <a:gd name="f21" fmla="*/ f17 1 1476672"/>
                <a:gd name="f22" fmla="*/ f18 1 14766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476672" h="14766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6573" tIns="236573" rIns="236573" bIns="23657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Hybrid</a:t>
              </a:r>
            </a:p>
          </p:txBody>
        </p:sp>
        <p:sp>
          <p:nvSpPr>
            <p:cNvPr id="10" name="Freeform: Shape 9" title="Arrow between Step 3 and Step 4">
              <a:extLst>
                <a:ext uri="{FF2B5EF4-FFF2-40B4-BE49-F238E27FC236}">
                  <a16:creationId xmlns:a16="http://schemas.microsoft.com/office/drawing/2014/main" id="{3E7BF437-B40E-4BB8-A11B-F7995DC32B3D}"/>
                </a:ext>
              </a:extLst>
            </p:cNvPr>
            <p:cNvSpPr/>
            <p:nvPr/>
          </p:nvSpPr>
          <p:spPr>
            <a:xfrm rot="2700006">
              <a:off x="2743516" y="4408589"/>
              <a:ext cx="391573" cy="498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570"/>
                <a:gd name="f7" fmla="val 498376"/>
                <a:gd name="f8" fmla="val 398701"/>
                <a:gd name="f9" fmla="val 195785"/>
                <a:gd name="f10" fmla="val 249188"/>
                <a:gd name="f11" fmla="val 99675"/>
                <a:gd name="f12" fmla="+- 0 0 -90"/>
                <a:gd name="f13" fmla="*/ f3 1 391570"/>
                <a:gd name="f14" fmla="*/ f4 1 498376"/>
                <a:gd name="f15" fmla="+- f7 0 f5"/>
                <a:gd name="f16" fmla="+- f6 0 f5"/>
                <a:gd name="f17" fmla="*/ f12 f0 1"/>
                <a:gd name="f18" fmla="*/ f16 1 391570"/>
                <a:gd name="f19" fmla="*/ f15 1 498376"/>
                <a:gd name="f20" fmla="*/ 0 f16 1"/>
                <a:gd name="f21" fmla="*/ 99675 f15 1"/>
                <a:gd name="f22" fmla="*/ 195785 f16 1"/>
                <a:gd name="f23" fmla="*/ 0 f15 1"/>
                <a:gd name="f24" fmla="*/ 391570 f16 1"/>
                <a:gd name="f25" fmla="*/ 249188 f15 1"/>
                <a:gd name="f26" fmla="*/ 498376 f15 1"/>
                <a:gd name="f27" fmla="*/ 398701 f15 1"/>
                <a:gd name="f28" fmla="*/ f17 1 f2"/>
                <a:gd name="f29" fmla="*/ f20 1 391570"/>
                <a:gd name="f30" fmla="*/ f21 1 498376"/>
                <a:gd name="f31" fmla="*/ f22 1 391570"/>
                <a:gd name="f32" fmla="*/ f23 1 498376"/>
                <a:gd name="f33" fmla="*/ f24 1 391570"/>
                <a:gd name="f34" fmla="*/ f25 1 498376"/>
                <a:gd name="f35" fmla="*/ f26 1 498376"/>
                <a:gd name="f36" fmla="*/ f27 1 49837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91570" h="498376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117472" tIns="99669" rIns="0" bIns="99678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: Shape 10" title="Step 4 title">
              <a:extLst>
                <a:ext uri="{FF2B5EF4-FFF2-40B4-BE49-F238E27FC236}">
                  <a16:creationId xmlns:a16="http://schemas.microsoft.com/office/drawing/2014/main" id="{314E5B9E-E678-4BC2-8B77-BD844126E72E}"/>
                </a:ext>
              </a:extLst>
            </p:cNvPr>
            <p:cNvSpPr/>
            <p:nvPr/>
          </p:nvSpPr>
          <p:spPr>
            <a:xfrm>
              <a:off x="1409831" y="3128281"/>
              <a:ext cx="1476673" cy="1476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6672"/>
                <a:gd name="f7" fmla="val 738336"/>
                <a:gd name="f8" fmla="val 330564"/>
                <a:gd name="f9" fmla="val 1146108"/>
                <a:gd name="f10" fmla="+- 0 0 -90"/>
                <a:gd name="f11" fmla="*/ f3 1 1476672"/>
                <a:gd name="f12" fmla="*/ f4 1 1476672"/>
                <a:gd name="f13" fmla="+- f6 0 f5"/>
                <a:gd name="f14" fmla="*/ f10 f0 1"/>
                <a:gd name="f15" fmla="*/ f13 1 1476672"/>
                <a:gd name="f16" fmla="*/ 0 f13 1"/>
                <a:gd name="f17" fmla="*/ 738336 f13 1"/>
                <a:gd name="f18" fmla="*/ 1476672 f13 1"/>
                <a:gd name="f19" fmla="*/ f14 1 f2"/>
                <a:gd name="f20" fmla="*/ f16 1 1476672"/>
                <a:gd name="f21" fmla="*/ f17 1 1476672"/>
                <a:gd name="f22" fmla="*/ f18 1 1476672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476672" h="147667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34031" tIns="234031" rIns="234031" bIns="234031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Philanthro-preneurship</a:t>
              </a:r>
            </a:p>
          </p:txBody>
        </p:sp>
        <p:sp>
          <p:nvSpPr>
            <p:cNvPr id="12" name="Freeform: Shape 11" title="Arrow between Step 4 and Step 5">
              <a:extLst>
                <a:ext uri="{FF2B5EF4-FFF2-40B4-BE49-F238E27FC236}">
                  <a16:creationId xmlns:a16="http://schemas.microsoft.com/office/drawing/2014/main" id="{68E3099A-C235-44BE-9A75-B7FEA0BD3CB3}"/>
                </a:ext>
              </a:extLst>
            </p:cNvPr>
            <p:cNvSpPr/>
            <p:nvPr/>
          </p:nvSpPr>
          <p:spPr>
            <a:xfrm rot="18900010">
              <a:off x="2727858" y="2841969"/>
              <a:ext cx="391573" cy="498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1570"/>
                <a:gd name="f7" fmla="val 498376"/>
                <a:gd name="f8" fmla="val 99675"/>
                <a:gd name="f9" fmla="val 195785"/>
                <a:gd name="f10" fmla="val 249188"/>
                <a:gd name="f11" fmla="val 398701"/>
                <a:gd name="f12" fmla="+- 0 0 -90"/>
                <a:gd name="f13" fmla="*/ f3 1 391570"/>
                <a:gd name="f14" fmla="*/ f4 1 498376"/>
                <a:gd name="f15" fmla="+- f7 0 f5"/>
                <a:gd name="f16" fmla="+- f6 0 f5"/>
                <a:gd name="f17" fmla="*/ f12 f0 1"/>
                <a:gd name="f18" fmla="*/ f16 1 391570"/>
                <a:gd name="f19" fmla="*/ f15 1 498376"/>
                <a:gd name="f20" fmla="*/ 0 f16 1"/>
                <a:gd name="f21" fmla="*/ 99675 f15 1"/>
                <a:gd name="f22" fmla="*/ 195785 f16 1"/>
                <a:gd name="f23" fmla="*/ 0 f15 1"/>
                <a:gd name="f24" fmla="*/ 391570 f16 1"/>
                <a:gd name="f25" fmla="*/ 249188 f15 1"/>
                <a:gd name="f26" fmla="*/ 498376 f15 1"/>
                <a:gd name="f27" fmla="*/ 398701 f15 1"/>
                <a:gd name="f28" fmla="*/ f17 1 f2"/>
                <a:gd name="f29" fmla="*/ f20 1 391570"/>
                <a:gd name="f30" fmla="*/ f21 1 498376"/>
                <a:gd name="f31" fmla="*/ f22 1 391570"/>
                <a:gd name="f32" fmla="*/ f23 1 498376"/>
                <a:gd name="f33" fmla="*/ f24 1 391570"/>
                <a:gd name="f34" fmla="*/ f25 1 498376"/>
                <a:gd name="f35" fmla="*/ f26 1 498376"/>
                <a:gd name="f36" fmla="*/ f27 1 498376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91570" h="49837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0" tIns="99669" rIns="117472" bIns="99678" anchor="ctr" anchorCtr="1" compatLnSpc="1">
              <a:noAutofit/>
            </a:bodyPr>
            <a:lstStyle/>
            <a:p>
              <a:pPr marL="0" marR="0" lvl="0" indent="0" algn="ctr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1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pic>
        <p:nvPicPr>
          <p:cNvPr id="13" name="Picture 9">
            <a:extLst>
              <a:ext uri="{FF2B5EF4-FFF2-40B4-BE49-F238E27FC236}">
                <a16:creationId xmlns:a16="http://schemas.microsoft.com/office/drawing/2014/main" id="{B1C2BFD6-457C-4A91-8EC8-751084FC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208" y="276084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38"/>
    </mc:Choice>
    <mc:Fallback>
      <p:transition spd="slow" advTm="645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41D7-89BD-40EC-A48F-7377C84930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3344" y="96167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+mn-lt"/>
              </a:rPr>
              <a:t>Attributes that make a good social entrepreneur</a:t>
            </a:r>
            <a:r>
              <a:rPr lang="en-US" sz="3000" dirty="0">
                <a:latin typeface="+mn-lt"/>
              </a:rPr>
              <a:t>:</a:t>
            </a:r>
          </a:p>
        </p:txBody>
      </p:sp>
      <p:grpSp>
        <p:nvGrpSpPr>
          <p:cNvPr id="3" name="Content Placeholder 9" descr="Basic cycle diagram with a continuing sequence of stages, tasks, or events in a circular flow. Emphasizes the stages or steps rather than the connecting arrows or flow">
            <a:extLst>
              <a:ext uri="{FF2B5EF4-FFF2-40B4-BE49-F238E27FC236}">
                <a16:creationId xmlns:a16="http://schemas.microsoft.com/office/drawing/2014/main" id="{5A72D259-F3CB-41F5-B261-B29574231B72}"/>
              </a:ext>
            </a:extLst>
          </p:cNvPr>
          <p:cNvGrpSpPr/>
          <p:nvPr/>
        </p:nvGrpSpPr>
        <p:grpSpPr>
          <a:xfrm>
            <a:off x="3508481" y="2017599"/>
            <a:ext cx="5175038" cy="4012140"/>
            <a:chOff x="3584649" y="1567025"/>
            <a:chExt cx="5022707" cy="4618634"/>
          </a:xfrm>
        </p:grpSpPr>
        <p:sp>
          <p:nvSpPr>
            <p:cNvPr id="4" name="Freeform: Shape 6" title="Step 1 title">
              <a:extLst>
                <a:ext uri="{FF2B5EF4-FFF2-40B4-BE49-F238E27FC236}">
                  <a16:creationId xmlns:a16="http://schemas.microsoft.com/office/drawing/2014/main" id="{BFF0519E-4406-4D80-B121-BAC934279FB4}"/>
                </a:ext>
              </a:extLst>
            </p:cNvPr>
            <p:cNvSpPr/>
            <p:nvPr/>
          </p:nvSpPr>
          <p:spPr>
            <a:xfrm>
              <a:off x="5092677" y="1567025"/>
              <a:ext cx="2006641" cy="20066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6640"/>
                <a:gd name="f7" fmla="val 1003320"/>
                <a:gd name="f8" fmla="val 449202"/>
                <a:gd name="f9" fmla="val 1557438"/>
                <a:gd name="f10" fmla="+- 0 0 -90"/>
                <a:gd name="f11" fmla="*/ f3 1 2006640"/>
                <a:gd name="f12" fmla="*/ f4 1 2006640"/>
                <a:gd name="f13" fmla="+- f6 0 f5"/>
                <a:gd name="f14" fmla="*/ f10 f0 1"/>
                <a:gd name="f15" fmla="*/ f13 1 2006640"/>
                <a:gd name="f16" fmla="*/ 0 f13 1"/>
                <a:gd name="f17" fmla="*/ 1003320 f13 1"/>
                <a:gd name="f18" fmla="*/ 2006640 f13 1"/>
                <a:gd name="f19" fmla="*/ f14 1 f2"/>
                <a:gd name="f20" fmla="*/ f16 1 2006640"/>
                <a:gd name="f21" fmla="*/ f17 1 2006640"/>
                <a:gd name="f22" fmla="*/ f18 1 2006640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006640" h="2006640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BAA0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15458" tIns="315458" rIns="315458" bIns="315458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The need for achievement and a high-tolerance for ambiguity.</a:t>
              </a:r>
              <a:endParaRPr lang="en-CY" sz="17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reeform: Shape 7" title="Arrow between Step 1 and Step 2">
              <a:extLst>
                <a:ext uri="{FF2B5EF4-FFF2-40B4-BE49-F238E27FC236}">
                  <a16:creationId xmlns:a16="http://schemas.microsoft.com/office/drawing/2014/main" id="{5FBE3AE0-6B0F-46FB-AB64-4C551E767098}"/>
                </a:ext>
              </a:extLst>
            </p:cNvPr>
            <p:cNvSpPr/>
            <p:nvPr/>
          </p:nvSpPr>
          <p:spPr>
            <a:xfrm rot="3600008">
              <a:off x="6574947" y="3524610"/>
              <a:ext cx="534997" cy="677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997"/>
                <a:gd name="f7" fmla="val 677241"/>
                <a:gd name="f8" fmla="val 135448"/>
                <a:gd name="f9" fmla="val 267499"/>
                <a:gd name="f10" fmla="val 338621"/>
                <a:gd name="f11" fmla="val 541793"/>
                <a:gd name="f12" fmla="+- 0 0 -90"/>
                <a:gd name="f13" fmla="*/ f3 1 534997"/>
                <a:gd name="f14" fmla="*/ f4 1 677241"/>
                <a:gd name="f15" fmla="+- f7 0 f5"/>
                <a:gd name="f16" fmla="+- f6 0 f5"/>
                <a:gd name="f17" fmla="*/ f12 f0 1"/>
                <a:gd name="f18" fmla="*/ f16 1 534997"/>
                <a:gd name="f19" fmla="*/ f15 1 677241"/>
                <a:gd name="f20" fmla="*/ 0 f16 1"/>
                <a:gd name="f21" fmla="*/ 135448 f15 1"/>
                <a:gd name="f22" fmla="*/ 267499 f16 1"/>
                <a:gd name="f23" fmla="*/ 0 f15 1"/>
                <a:gd name="f24" fmla="*/ 534997 f16 1"/>
                <a:gd name="f25" fmla="*/ 338621 f15 1"/>
                <a:gd name="f26" fmla="*/ 677241 f15 1"/>
                <a:gd name="f27" fmla="*/ 541793 f15 1"/>
                <a:gd name="f28" fmla="*/ f17 1 f2"/>
                <a:gd name="f29" fmla="*/ f20 1 534997"/>
                <a:gd name="f30" fmla="*/ f21 1 677241"/>
                <a:gd name="f31" fmla="*/ f22 1 534997"/>
                <a:gd name="f32" fmla="*/ f23 1 677241"/>
                <a:gd name="f33" fmla="*/ f24 1 534997"/>
                <a:gd name="f34" fmla="*/ f25 1 677241"/>
                <a:gd name="f35" fmla="*/ f26 1 677241"/>
                <a:gd name="f36" fmla="*/ f27 1 677241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34997" h="677241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C4D2AA"/>
            </a:solidFill>
            <a:ln cap="flat">
              <a:noFill/>
              <a:prstDash val="solid"/>
            </a:ln>
          </p:spPr>
          <p:txBody>
            <a:bodyPr vert="horz" wrap="square" lIns="0" tIns="135450" rIns="160495" bIns="135450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reeform: Shape 8" title="Step 2 title">
              <a:extLst>
                <a:ext uri="{FF2B5EF4-FFF2-40B4-BE49-F238E27FC236}">
                  <a16:creationId xmlns:a16="http://schemas.microsoft.com/office/drawing/2014/main" id="{F1D780C9-C99D-4DA2-8B63-42CED78411DD}"/>
                </a:ext>
              </a:extLst>
            </p:cNvPr>
            <p:cNvSpPr/>
            <p:nvPr/>
          </p:nvSpPr>
          <p:spPr>
            <a:xfrm>
              <a:off x="6600715" y="4179018"/>
              <a:ext cx="2006641" cy="20066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6640"/>
                <a:gd name="f7" fmla="val 1003320"/>
                <a:gd name="f8" fmla="val 449202"/>
                <a:gd name="f9" fmla="val 1557438"/>
                <a:gd name="f10" fmla="+- 0 0 -90"/>
                <a:gd name="f11" fmla="*/ f3 1 2006640"/>
                <a:gd name="f12" fmla="*/ f4 1 2006640"/>
                <a:gd name="f13" fmla="+- f6 0 f5"/>
                <a:gd name="f14" fmla="*/ f10 f0 1"/>
                <a:gd name="f15" fmla="*/ f13 1 2006640"/>
                <a:gd name="f16" fmla="*/ 0 f13 1"/>
                <a:gd name="f17" fmla="*/ 1003320 f13 1"/>
                <a:gd name="f18" fmla="*/ 2006640 f13 1"/>
                <a:gd name="f19" fmla="*/ f14 1 f2"/>
                <a:gd name="f20" fmla="*/ f16 1 2006640"/>
                <a:gd name="f21" fmla="*/ f17 1 2006640"/>
                <a:gd name="f22" fmla="*/ f18 1 2006640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006640" h="2006640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BAA0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15458" tIns="315458" rIns="315458" bIns="315458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 dirty="0">
                  <a:solidFill>
                    <a:srgbClr val="FFFFFF"/>
                  </a:solidFill>
                  <a:uFillTx/>
                  <a:latin typeface="Corbel"/>
                </a:rPr>
                <a:t> </a:t>
              </a:r>
              <a:endParaRPr lang="en-CY" sz="17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endParaRPr>
            </a:p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1" i="0" u="none" strike="noStrike" kern="1200" cap="none" spc="0" baseline="0" dirty="0">
                  <a:solidFill>
                    <a:srgbClr val="FFFFFF"/>
                  </a:solidFill>
                  <a:uFillTx/>
                  <a:latin typeface="Corbel"/>
                </a:rPr>
                <a:t>Willingness to bear risk and self-efficacy. </a:t>
              </a:r>
              <a:endParaRPr lang="en-CY" sz="1700" b="1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endParaRPr>
            </a:p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700" b="0" i="0" u="none" strike="noStrike" kern="1200" cap="none" spc="0" baseline="0" dirty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: Shape 9" title="Arrow between Step 2 and Step 3">
              <a:extLst>
                <a:ext uri="{FF2B5EF4-FFF2-40B4-BE49-F238E27FC236}">
                  <a16:creationId xmlns:a16="http://schemas.microsoft.com/office/drawing/2014/main" id="{10C7C26A-F72F-413D-B40D-A2B935DD0F98}"/>
                </a:ext>
              </a:extLst>
            </p:cNvPr>
            <p:cNvSpPr/>
            <p:nvPr/>
          </p:nvSpPr>
          <p:spPr>
            <a:xfrm>
              <a:off x="5843646" y="4843713"/>
              <a:ext cx="534997" cy="677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997"/>
                <a:gd name="f7" fmla="val 677241"/>
                <a:gd name="f8" fmla="val 541793"/>
                <a:gd name="f9" fmla="val 267498"/>
                <a:gd name="f10" fmla="val 338620"/>
                <a:gd name="f11" fmla="val 135448"/>
                <a:gd name="f12" fmla="+- 0 0 -90"/>
                <a:gd name="f13" fmla="*/ f3 1 534997"/>
                <a:gd name="f14" fmla="*/ f4 1 677241"/>
                <a:gd name="f15" fmla="+- f7 0 f5"/>
                <a:gd name="f16" fmla="+- f6 0 f5"/>
                <a:gd name="f17" fmla="*/ f12 f0 1"/>
                <a:gd name="f18" fmla="*/ f16 1 534997"/>
                <a:gd name="f19" fmla="*/ f15 1 677241"/>
                <a:gd name="f20" fmla="*/ 0 f16 1"/>
                <a:gd name="f21" fmla="*/ 135448 f15 1"/>
                <a:gd name="f22" fmla="*/ 267499 f16 1"/>
                <a:gd name="f23" fmla="*/ 0 f15 1"/>
                <a:gd name="f24" fmla="*/ 534997 f16 1"/>
                <a:gd name="f25" fmla="*/ 338621 f15 1"/>
                <a:gd name="f26" fmla="*/ 677241 f15 1"/>
                <a:gd name="f27" fmla="*/ 541793 f15 1"/>
                <a:gd name="f28" fmla="*/ f17 1 f2"/>
                <a:gd name="f29" fmla="*/ f20 1 534997"/>
                <a:gd name="f30" fmla="*/ f21 1 677241"/>
                <a:gd name="f31" fmla="*/ f22 1 534997"/>
                <a:gd name="f32" fmla="*/ f23 1 677241"/>
                <a:gd name="f33" fmla="*/ f24 1 534997"/>
                <a:gd name="f34" fmla="*/ f25 1 677241"/>
                <a:gd name="f35" fmla="*/ f26 1 677241"/>
                <a:gd name="f36" fmla="*/ f27 1 677241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34997" h="677241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4D2AA"/>
            </a:solidFill>
            <a:ln cap="flat">
              <a:noFill/>
              <a:prstDash val="solid"/>
            </a:ln>
          </p:spPr>
          <p:txBody>
            <a:bodyPr vert="horz" wrap="square" lIns="160495" tIns="135450" rIns="0" bIns="135450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reeform: Shape 10" title="Step 3 title">
              <a:extLst>
                <a:ext uri="{FF2B5EF4-FFF2-40B4-BE49-F238E27FC236}">
                  <a16:creationId xmlns:a16="http://schemas.microsoft.com/office/drawing/2014/main" id="{31259269-87E9-45A2-98BD-40745E297365}"/>
                </a:ext>
              </a:extLst>
            </p:cNvPr>
            <p:cNvSpPr/>
            <p:nvPr/>
          </p:nvSpPr>
          <p:spPr>
            <a:xfrm>
              <a:off x="3584649" y="4179018"/>
              <a:ext cx="2006641" cy="20066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6640"/>
                <a:gd name="f7" fmla="val 1003320"/>
                <a:gd name="f8" fmla="val 449202"/>
                <a:gd name="f9" fmla="val 1557438"/>
                <a:gd name="f10" fmla="+- 0 0 -90"/>
                <a:gd name="f11" fmla="*/ f3 1 2006640"/>
                <a:gd name="f12" fmla="*/ f4 1 2006640"/>
                <a:gd name="f13" fmla="+- f6 0 f5"/>
                <a:gd name="f14" fmla="*/ f10 f0 1"/>
                <a:gd name="f15" fmla="*/ f13 1 2006640"/>
                <a:gd name="f16" fmla="*/ 0 f13 1"/>
                <a:gd name="f17" fmla="*/ 1003320 f13 1"/>
                <a:gd name="f18" fmla="*/ 2006640 f13 1"/>
                <a:gd name="f19" fmla="*/ f14 1 f2"/>
                <a:gd name="f20" fmla="*/ f16 1 2006640"/>
                <a:gd name="f21" fmla="*/ f17 1 2006640"/>
                <a:gd name="f22" fmla="*/ f18 1 2006640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006640" h="2006640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BAA0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15458" tIns="315458" rIns="315458" bIns="315458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Internal locus of control.</a:t>
              </a:r>
              <a:endParaRPr lang="en-CY" sz="1700" b="1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: Shape 11" title="Arrow between Step 3 and Step 4">
              <a:extLst>
                <a:ext uri="{FF2B5EF4-FFF2-40B4-BE49-F238E27FC236}">
                  <a16:creationId xmlns:a16="http://schemas.microsoft.com/office/drawing/2014/main" id="{048AAC59-C452-4AA2-85B3-E16AC6CADE08}"/>
                </a:ext>
              </a:extLst>
            </p:cNvPr>
            <p:cNvSpPr/>
            <p:nvPr/>
          </p:nvSpPr>
          <p:spPr>
            <a:xfrm rot="18000008">
              <a:off x="5066910" y="3550834"/>
              <a:ext cx="534997" cy="677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997"/>
                <a:gd name="f7" fmla="val 677241"/>
                <a:gd name="f8" fmla="val 135448"/>
                <a:gd name="f9" fmla="val 267499"/>
                <a:gd name="f10" fmla="val 338621"/>
                <a:gd name="f11" fmla="val 541793"/>
                <a:gd name="f12" fmla="+- 0 0 -90"/>
                <a:gd name="f13" fmla="*/ f3 1 534997"/>
                <a:gd name="f14" fmla="*/ f4 1 677241"/>
                <a:gd name="f15" fmla="+- f7 0 f5"/>
                <a:gd name="f16" fmla="+- f6 0 f5"/>
                <a:gd name="f17" fmla="*/ f12 f0 1"/>
                <a:gd name="f18" fmla="*/ f16 1 534997"/>
                <a:gd name="f19" fmla="*/ f15 1 677241"/>
                <a:gd name="f20" fmla="*/ 0 f16 1"/>
                <a:gd name="f21" fmla="*/ 135448 f15 1"/>
                <a:gd name="f22" fmla="*/ 267499 f16 1"/>
                <a:gd name="f23" fmla="*/ 0 f15 1"/>
                <a:gd name="f24" fmla="*/ 534997 f16 1"/>
                <a:gd name="f25" fmla="*/ 338621 f15 1"/>
                <a:gd name="f26" fmla="*/ 677241 f15 1"/>
                <a:gd name="f27" fmla="*/ 541793 f15 1"/>
                <a:gd name="f28" fmla="*/ f17 1 f2"/>
                <a:gd name="f29" fmla="*/ f20 1 534997"/>
                <a:gd name="f30" fmla="*/ f21 1 677241"/>
                <a:gd name="f31" fmla="*/ f22 1 534997"/>
                <a:gd name="f32" fmla="*/ f23 1 677241"/>
                <a:gd name="f33" fmla="*/ f24 1 534997"/>
                <a:gd name="f34" fmla="*/ f25 1 677241"/>
                <a:gd name="f35" fmla="*/ f26 1 677241"/>
                <a:gd name="f36" fmla="*/ f27 1 677241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534997" h="677241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C4D2AA"/>
            </a:solidFill>
            <a:ln cap="flat">
              <a:noFill/>
              <a:prstDash val="solid"/>
            </a:ln>
          </p:spPr>
          <p:txBody>
            <a:bodyPr vert="horz" wrap="square" lIns="0" tIns="135450" rIns="160495" bIns="135450" anchor="ctr" anchorCtr="1" compatLnSpc="1">
              <a:noAutofit/>
            </a:bodyPr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AF11424-E41C-4837-9BAD-98211926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208" y="276084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13"/>
    </mc:Choice>
    <mc:Fallback>
      <p:transition spd="slow" advTm="2051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58B6-E178-4836-89F7-C8F4C9772A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027" y="101891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+mn-lt"/>
              </a:rPr>
              <a:t>Problem solving:</a:t>
            </a:r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3424D70E-EDCC-46D1-8007-806A04BDEB2E}"/>
              </a:ext>
            </a:extLst>
          </p:cNvPr>
          <p:cNvGrpSpPr/>
          <p:nvPr/>
        </p:nvGrpSpPr>
        <p:grpSpPr>
          <a:xfrm>
            <a:off x="1555797" y="2086448"/>
            <a:ext cx="9324238" cy="3824022"/>
            <a:chOff x="1410023" y="1569613"/>
            <a:chExt cx="9371950" cy="4613458"/>
          </a:xfrm>
        </p:grpSpPr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2A96DEC4-99EA-4470-B985-4930B80294CB}"/>
                </a:ext>
              </a:extLst>
            </p:cNvPr>
            <p:cNvSpPr/>
            <p:nvPr/>
          </p:nvSpPr>
          <p:spPr>
            <a:xfrm>
              <a:off x="1410023" y="1569613"/>
              <a:ext cx="9371950" cy="7689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5" name="Rectangle 7" descr="Check List">
              <a:extLst>
                <a:ext uri="{FF2B5EF4-FFF2-40B4-BE49-F238E27FC236}">
                  <a16:creationId xmlns:a16="http://schemas.microsoft.com/office/drawing/2014/main" id="{731A7129-ECA7-4B94-A3ED-92C4DFA9574A}"/>
                </a:ext>
              </a:extLst>
            </p:cNvPr>
            <p:cNvSpPr/>
            <p:nvPr/>
          </p:nvSpPr>
          <p:spPr>
            <a:xfrm>
              <a:off x="1642619" y="1742617"/>
              <a:ext cx="422900" cy="422900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C1260477-1D3A-4FDD-9729-AACF7F419EE3}"/>
                </a:ext>
              </a:extLst>
            </p:cNvPr>
            <p:cNvSpPr/>
            <p:nvPr/>
          </p:nvSpPr>
          <p:spPr>
            <a:xfrm>
              <a:off x="2298115" y="1569613"/>
              <a:ext cx="8483858" cy="768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3856"/>
                <a:gd name="f7" fmla="val 768910"/>
                <a:gd name="f8" fmla="+- 0 0 -90"/>
                <a:gd name="f9" fmla="*/ f3 1 8483856"/>
                <a:gd name="f10" fmla="*/ f4 1 768910"/>
                <a:gd name="f11" fmla="+- f7 0 f5"/>
                <a:gd name="f12" fmla="+- f6 0 f5"/>
                <a:gd name="f13" fmla="*/ f8 f0 1"/>
                <a:gd name="f14" fmla="*/ f12 1 8483856"/>
                <a:gd name="f15" fmla="*/ f11 1 768910"/>
                <a:gd name="f16" fmla="*/ 0 f12 1"/>
                <a:gd name="f17" fmla="*/ 0 f11 1"/>
                <a:gd name="f18" fmla="*/ 8483856 f12 1"/>
                <a:gd name="f19" fmla="*/ 768910 f11 1"/>
                <a:gd name="f20" fmla="*/ f13 1 f2"/>
                <a:gd name="f21" fmla="*/ f16 1 8483856"/>
                <a:gd name="f22" fmla="*/ f17 1 768910"/>
                <a:gd name="f23" fmla="*/ f18 1 8483856"/>
                <a:gd name="f24" fmla="*/ f19 1 7689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483856" h="7689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1372" tIns="81372" rIns="81372" bIns="81372" anchor="ctr" anchorCtr="0" compatLnSpc="1">
              <a:noAutofit/>
            </a:bodyPr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4D3E2F"/>
                  </a:solidFill>
                  <a:uFillTx/>
                </a:rPr>
                <a:t>Preparation </a:t>
              </a: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21C89065-1219-4937-A92F-2C93F7D76C80}"/>
                </a:ext>
              </a:extLst>
            </p:cNvPr>
            <p:cNvSpPr/>
            <p:nvPr/>
          </p:nvSpPr>
          <p:spPr>
            <a:xfrm>
              <a:off x="1410023" y="2530748"/>
              <a:ext cx="9371950" cy="7689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8" name="Rectangle 10" descr="PoolFloatie">
              <a:extLst>
                <a:ext uri="{FF2B5EF4-FFF2-40B4-BE49-F238E27FC236}">
                  <a16:creationId xmlns:a16="http://schemas.microsoft.com/office/drawing/2014/main" id="{BF629745-01B7-4F41-B8DD-66B7D346B218}"/>
                </a:ext>
              </a:extLst>
            </p:cNvPr>
            <p:cNvSpPr/>
            <p:nvPr/>
          </p:nvSpPr>
          <p:spPr>
            <a:xfrm>
              <a:off x="1642619" y="2703752"/>
              <a:ext cx="422900" cy="422900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54A6832A-88E5-4E16-B517-AD98F2CEADDC}"/>
                </a:ext>
              </a:extLst>
            </p:cNvPr>
            <p:cNvSpPr/>
            <p:nvPr/>
          </p:nvSpPr>
          <p:spPr>
            <a:xfrm>
              <a:off x="2298115" y="2530748"/>
              <a:ext cx="8483858" cy="768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3856"/>
                <a:gd name="f7" fmla="val 768910"/>
                <a:gd name="f8" fmla="+- 0 0 -90"/>
                <a:gd name="f9" fmla="*/ f3 1 8483856"/>
                <a:gd name="f10" fmla="*/ f4 1 768910"/>
                <a:gd name="f11" fmla="+- f7 0 f5"/>
                <a:gd name="f12" fmla="+- f6 0 f5"/>
                <a:gd name="f13" fmla="*/ f8 f0 1"/>
                <a:gd name="f14" fmla="*/ f12 1 8483856"/>
                <a:gd name="f15" fmla="*/ f11 1 768910"/>
                <a:gd name="f16" fmla="*/ 0 f12 1"/>
                <a:gd name="f17" fmla="*/ 0 f11 1"/>
                <a:gd name="f18" fmla="*/ 8483856 f12 1"/>
                <a:gd name="f19" fmla="*/ 768910 f11 1"/>
                <a:gd name="f20" fmla="*/ f13 1 f2"/>
                <a:gd name="f21" fmla="*/ f16 1 8483856"/>
                <a:gd name="f22" fmla="*/ f17 1 768910"/>
                <a:gd name="f23" fmla="*/ f18 1 8483856"/>
                <a:gd name="f24" fmla="*/ f19 1 7689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483856" h="7689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1372" tIns="81372" rIns="81372" bIns="81372" anchor="ctr" anchorCtr="0" compatLnSpc="1">
              <a:noAutofit/>
            </a:bodyPr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4D3E2F"/>
                  </a:solidFill>
                  <a:uFillTx/>
                </a:rPr>
                <a:t>Incubation </a:t>
              </a: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1893B299-A684-4471-A1F3-AE75A96623E4}"/>
                </a:ext>
              </a:extLst>
            </p:cNvPr>
            <p:cNvSpPr/>
            <p:nvPr/>
          </p:nvSpPr>
          <p:spPr>
            <a:xfrm>
              <a:off x="1410023" y="3491883"/>
              <a:ext cx="9371950" cy="7689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1" name="Rectangle 13" descr="Lightbulb">
              <a:extLst>
                <a:ext uri="{FF2B5EF4-FFF2-40B4-BE49-F238E27FC236}">
                  <a16:creationId xmlns:a16="http://schemas.microsoft.com/office/drawing/2014/main" id="{4709CD87-1902-4631-A737-A9444D4307CA}"/>
                </a:ext>
              </a:extLst>
            </p:cNvPr>
            <p:cNvSpPr/>
            <p:nvPr/>
          </p:nvSpPr>
          <p:spPr>
            <a:xfrm>
              <a:off x="1642619" y="3664887"/>
              <a:ext cx="422900" cy="422900"/>
            </a:xfrm>
            <a:prstGeom prst="rect">
              <a:avLst/>
            </a:prstGeom>
            <a:blipFill>
              <a:blip r:embed="rId6">
                <a:alphaModFix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3651723-650D-4F50-9A6B-1AAD3F540D4B}"/>
                </a:ext>
              </a:extLst>
            </p:cNvPr>
            <p:cNvSpPr/>
            <p:nvPr/>
          </p:nvSpPr>
          <p:spPr>
            <a:xfrm>
              <a:off x="2298115" y="3491883"/>
              <a:ext cx="8483858" cy="768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3856"/>
                <a:gd name="f7" fmla="val 768910"/>
                <a:gd name="f8" fmla="+- 0 0 -90"/>
                <a:gd name="f9" fmla="*/ f3 1 8483856"/>
                <a:gd name="f10" fmla="*/ f4 1 768910"/>
                <a:gd name="f11" fmla="+- f7 0 f5"/>
                <a:gd name="f12" fmla="+- f6 0 f5"/>
                <a:gd name="f13" fmla="*/ f8 f0 1"/>
                <a:gd name="f14" fmla="*/ f12 1 8483856"/>
                <a:gd name="f15" fmla="*/ f11 1 768910"/>
                <a:gd name="f16" fmla="*/ 0 f12 1"/>
                <a:gd name="f17" fmla="*/ 0 f11 1"/>
                <a:gd name="f18" fmla="*/ 8483856 f12 1"/>
                <a:gd name="f19" fmla="*/ 768910 f11 1"/>
                <a:gd name="f20" fmla="*/ f13 1 f2"/>
                <a:gd name="f21" fmla="*/ f16 1 8483856"/>
                <a:gd name="f22" fmla="*/ f17 1 768910"/>
                <a:gd name="f23" fmla="*/ f18 1 8483856"/>
                <a:gd name="f24" fmla="*/ f19 1 7689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483856" h="7689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1372" tIns="81372" rIns="81372" bIns="81372" anchor="ctr" anchorCtr="0" compatLnSpc="1">
              <a:noAutofit/>
            </a:bodyPr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4D3E2F"/>
                  </a:solidFill>
                  <a:uFillTx/>
                </a:rPr>
                <a:t>Insight </a:t>
              </a: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5C9779-2C28-4D81-AD32-F44BA594055C}"/>
                </a:ext>
              </a:extLst>
            </p:cNvPr>
            <p:cNvSpPr/>
            <p:nvPr/>
          </p:nvSpPr>
          <p:spPr>
            <a:xfrm>
              <a:off x="1410023" y="4453027"/>
              <a:ext cx="9371950" cy="7689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" name="Rectangle 16" descr="Checkmark">
              <a:extLst>
                <a:ext uri="{FF2B5EF4-FFF2-40B4-BE49-F238E27FC236}">
                  <a16:creationId xmlns:a16="http://schemas.microsoft.com/office/drawing/2014/main" id="{BD57C8D1-68A1-4A2F-8D9F-D2B1B45CD02E}"/>
                </a:ext>
              </a:extLst>
            </p:cNvPr>
            <p:cNvSpPr/>
            <p:nvPr/>
          </p:nvSpPr>
          <p:spPr>
            <a:xfrm>
              <a:off x="1642619" y="4626031"/>
              <a:ext cx="422900" cy="422900"/>
            </a:xfrm>
            <a:prstGeom prst="rect">
              <a:avLst/>
            </a:prstGeom>
            <a:blipFill>
              <a:blip r:embed="rId8">
                <a:alphaModFix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EEB2595E-9B51-46BD-849F-509820208DC3}"/>
                </a:ext>
              </a:extLst>
            </p:cNvPr>
            <p:cNvSpPr/>
            <p:nvPr/>
          </p:nvSpPr>
          <p:spPr>
            <a:xfrm>
              <a:off x="2298115" y="4453027"/>
              <a:ext cx="8483858" cy="768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3856"/>
                <a:gd name="f7" fmla="val 768910"/>
                <a:gd name="f8" fmla="+- 0 0 -90"/>
                <a:gd name="f9" fmla="*/ f3 1 8483856"/>
                <a:gd name="f10" fmla="*/ f4 1 768910"/>
                <a:gd name="f11" fmla="+- f7 0 f5"/>
                <a:gd name="f12" fmla="+- f6 0 f5"/>
                <a:gd name="f13" fmla="*/ f8 f0 1"/>
                <a:gd name="f14" fmla="*/ f12 1 8483856"/>
                <a:gd name="f15" fmla="*/ f11 1 768910"/>
                <a:gd name="f16" fmla="*/ 0 f12 1"/>
                <a:gd name="f17" fmla="*/ 0 f11 1"/>
                <a:gd name="f18" fmla="*/ 8483856 f12 1"/>
                <a:gd name="f19" fmla="*/ 768910 f11 1"/>
                <a:gd name="f20" fmla="*/ f13 1 f2"/>
                <a:gd name="f21" fmla="*/ f16 1 8483856"/>
                <a:gd name="f22" fmla="*/ f17 1 768910"/>
                <a:gd name="f23" fmla="*/ f18 1 8483856"/>
                <a:gd name="f24" fmla="*/ f19 1 7689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483856" h="7689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1372" tIns="81372" rIns="81372" bIns="81372" anchor="ctr" anchorCtr="0" compatLnSpc="1">
              <a:noAutofit/>
            </a:bodyPr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4D3E2F"/>
                  </a:solidFill>
                  <a:uFillTx/>
                </a:rPr>
                <a:t>Evaluation </a:t>
              </a:r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02C447A8-9255-442A-AE1D-401BDA6AA978}"/>
                </a:ext>
              </a:extLst>
            </p:cNvPr>
            <p:cNvSpPr/>
            <p:nvPr/>
          </p:nvSpPr>
          <p:spPr>
            <a:xfrm>
              <a:off x="1410023" y="5414162"/>
              <a:ext cx="9371950" cy="7689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" name="Rectangle 19" descr="Head with Gears">
              <a:extLst>
                <a:ext uri="{FF2B5EF4-FFF2-40B4-BE49-F238E27FC236}">
                  <a16:creationId xmlns:a16="http://schemas.microsoft.com/office/drawing/2014/main" id="{CC6F454A-1A73-431B-9BDE-66D4569C67E2}"/>
                </a:ext>
              </a:extLst>
            </p:cNvPr>
            <p:cNvSpPr/>
            <p:nvPr/>
          </p:nvSpPr>
          <p:spPr>
            <a:xfrm>
              <a:off x="1642619" y="5587166"/>
              <a:ext cx="422900" cy="422900"/>
            </a:xfrm>
            <a:prstGeom prst="rect">
              <a:avLst/>
            </a:prstGeom>
            <a:blipFill>
              <a:blip r:embed="rId10">
                <a:alphaModFix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2400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8" name="Freeform: Shape 20">
              <a:extLst>
                <a:ext uri="{FF2B5EF4-FFF2-40B4-BE49-F238E27FC236}">
                  <a16:creationId xmlns:a16="http://schemas.microsoft.com/office/drawing/2014/main" id="{AE86057D-D92E-44B4-9B2C-C523B53D4198}"/>
                </a:ext>
              </a:extLst>
            </p:cNvPr>
            <p:cNvSpPr/>
            <p:nvPr/>
          </p:nvSpPr>
          <p:spPr>
            <a:xfrm>
              <a:off x="2298115" y="5414162"/>
              <a:ext cx="8483858" cy="768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83856"/>
                <a:gd name="f7" fmla="val 768910"/>
                <a:gd name="f8" fmla="+- 0 0 -90"/>
                <a:gd name="f9" fmla="*/ f3 1 8483856"/>
                <a:gd name="f10" fmla="*/ f4 1 768910"/>
                <a:gd name="f11" fmla="+- f7 0 f5"/>
                <a:gd name="f12" fmla="+- f6 0 f5"/>
                <a:gd name="f13" fmla="*/ f8 f0 1"/>
                <a:gd name="f14" fmla="*/ f12 1 8483856"/>
                <a:gd name="f15" fmla="*/ f11 1 768910"/>
                <a:gd name="f16" fmla="*/ 0 f12 1"/>
                <a:gd name="f17" fmla="*/ 0 f11 1"/>
                <a:gd name="f18" fmla="*/ 8483856 f12 1"/>
                <a:gd name="f19" fmla="*/ 768910 f11 1"/>
                <a:gd name="f20" fmla="*/ f13 1 f2"/>
                <a:gd name="f21" fmla="*/ f16 1 8483856"/>
                <a:gd name="f22" fmla="*/ f17 1 768910"/>
                <a:gd name="f23" fmla="*/ f18 1 8483856"/>
                <a:gd name="f24" fmla="*/ f19 1 76891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483856" h="76891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81372" tIns="81372" rIns="81372" bIns="81372" anchor="ctr" anchorCtr="0" compatLnSpc="1">
              <a:noAutofit/>
            </a:bodyPr>
            <a:lstStyle/>
            <a:p>
              <a:pPr marL="0" marR="0" lvl="0" indent="0" algn="l" defTabSz="8445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4D3E2F"/>
                  </a:solidFill>
                  <a:uFillTx/>
                </a:rPr>
                <a:t>Elaboration</a:t>
              </a:r>
            </a:p>
          </p:txBody>
        </p:sp>
      </p:grpSp>
      <p:pic>
        <p:nvPicPr>
          <p:cNvPr id="19" name="Picture 8">
            <a:extLst>
              <a:ext uri="{FF2B5EF4-FFF2-40B4-BE49-F238E27FC236}">
                <a16:creationId xmlns:a16="http://schemas.microsoft.com/office/drawing/2014/main" id="{6A5F5BE5-F37E-4237-A3A7-4579CCC435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9529" y="467121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65"/>
    </mc:Choice>
    <mc:Fallback>
      <p:transition spd="slow" advTm="3026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2817-30FA-47CC-A3DE-5F7A6C6E16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8563" y="1549935"/>
            <a:ext cx="4155618" cy="2532888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Why is entrepreneurship education important?</a:t>
            </a:r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30F3CCB4-F7B7-4494-BE13-1394A0EBCF5F}"/>
              </a:ext>
            </a:extLst>
          </p:cNvPr>
          <p:cNvGrpSpPr/>
          <p:nvPr/>
        </p:nvGrpSpPr>
        <p:grpSpPr>
          <a:xfrm>
            <a:off x="1461202" y="2402759"/>
            <a:ext cx="5113973" cy="2092101"/>
            <a:chOff x="1461202" y="2402759"/>
            <a:chExt cx="5113973" cy="2092101"/>
          </a:xfrm>
        </p:grpSpPr>
        <p:sp>
          <p:nvSpPr>
            <p:cNvPr id="4" name="Rectangle 6" descr="Handshake">
              <a:extLst>
                <a:ext uri="{FF2B5EF4-FFF2-40B4-BE49-F238E27FC236}">
                  <a16:creationId xmlns:a16="http://schemas.microsoft.com/office/drawing/2014/main" id="{6D4B245A-7DDF-4473-A111-F9F8526EEAA3}"/>
                </a:ext>
              </a:extLst>
            </p:cNvPr>
            <p:cNvSpPr/>
            <p:nvPr/>
          </p:nvSpPr>
          <p:spPr>
            <a:xfrm>
              <a:off x="2107792" y="2402759"/>
              <a:ext cx="1058061" cy="1058061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 dirty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29B9DED5-AA58-47D8-ADF6-EF4F92D2DDA6}"/>
                </a:ext>
              </a:extLst>
            </p:cNvPr>
            <p:cNvSpPr/>
            <p:nvPr/>
          </p:nvSpPr>
          <p:spPr>
            <a:xfrm>
              <a:off x="1461202" y="3774862"/>
              <a:ext cx="2351251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1250"/>
                <a:gd name="f7" fmla="val 720000"/>
                <a:gd name="f8" fmla="+- 0 0 -90"/>
                <a:gd name="f9" fmla="*/ f3 1 2351250"/>
                <a:gd name="f10" fmla="*/ f4 1 720000"/>
                <a:gd name="f11" fmla="+- f7 0 f5"/>
                <a:gd name="f12" fmla="+- f6 0 f5"/>
                <a:gd name="f13" fmla="*/ f8 f0 1"/>
                <a:gd name="f14" fmla="*/ f12 1 2351250"/>
                <a:gd name="f15" fmla="*/ f11 1 720000"/>
                <a:gd name="f16" fmla="*/ 0 f12 1"/>
                <a:gd name="f17" fmla="*/ 0 f11 1"/>
                <a:gd name="f18" fmla="*/ 2351250 f12 1"/>
                <a:gd name="f19" fmla="*/ 720000 f11 1"/>
                <a:gd name="f20" fmla="*/ f13 1 f2"/>
                <a:gd name="f21" fmla="*/ f16 1 2351250"/>
                <a:gd name="f22" fmla="*/ f17 1 720000"/>
                <a:gd name="f23" fmla="*/ f18 1 2351250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1250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a. Promotes enterprising skills </a:t>
              </a:r>
            </a:p>
          </p:txBody>
        </p:sp>
        <p:sp>
          <p:nvSpPr>
            <p:cNvPr id="6" name="Rectangle 8" descr="Books">
              <a:extLst>
                <a:ext uri="{FF2B5EF4-FFF2-40B4-BE49-F238E27FC236}">
                  <a16:creationId xmlns:a16="http://schemas.microsoft.com/office/drawing/2014/main" id="{975342BA-5B58-4C27-8611-AD041305D8FD}"/>
                </a:ext>
              </a:extLst>
            </p:cNvPr>
            <p:cNvSpPr/>
            <p:nvPr/>
          </p:nvSpPr>
          <p:spPr>
            <a:xfrm>
              <a:off x="4870515" y="2402759"/>
              <a:ext cx="1058061" cy="1058061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E844D344-2ABD-468D-86A2-FB860C9A50AA}"/>
                </a:ext>
              </a:extLst>
            </p:cNvPr>
            <p:cNvSpPr/>
            <p:nvPr/>
          </p:nvSpPr>
          <p:spPr>
            <a:xfrm>
              <a:off x="4223924" y="3774862"/>
              <a:ext cx="2351251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1250"/>
                <a:gd name="f7" fmla="val 720000"/>
                <a:gd name="f8" fmla="+- 0 0 -90"/>
                <a:gd name="f9" fmla="*/ f3 1 2351250"/>
                <a:gd name="f10" fmla="*/ f4 1 720000"/>
                <a:gd name="f11" fmla="+- f7 0 f5"/>
                <a:gd name="f12" fmla="+- f6 0 f5"/>
                <a:gd name="f13" fmla="*/ f8 f0 1"/>
                <a:gd name="f14" fmla="*/ f12 1 2351250"/>
                <a:gd name="f15" fmla="*/ f11 1 720000"/>
                <a:gd name="f16" fmla="*/ 0 f12 1"/>
                <a:gd name="f17" fmla="*/ 0 f11 1"/>
                <a:gd name="f18" fmla="*/ 2351250 f12 1"/>
                <a:gd name="f19" fmla="*/ 720000 f11 1"/>
                <a:gd name="f20" fmla="*/ f13 1 f2"/>
                <a:gd name="f21" fmla="*/ f16 1 2351250"/>
                <a:gd name="f22" fmla="*/ f17 1 720000"/>
                <a:gd name="f23" fmla="*/ f18 1 2351250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1250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b. Assists with the transition from education to work</a:t>
              </a: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23866FBC-8BD3-4D63-AFB9-AA5F1CFEA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529" y="467121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86"/>
    </mc:Choice>
    <mc:Fallback>
      <p:transition spd="slow" advTm="2868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6C83-1EF2-4315-90DD-F0044BBD23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609" y="1456672"/>
            <a:ext cx="3747046" cy="40839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latin typeface="+mn-lt"/>
              </a:rPr>
              <a:t>Statistics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0EBA98F5-1E3A-4A0A-B0B1-BF9437BB5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801383"/>
              </p:ext>
            </p:extLst>
          </p:nvPr>
        </p:nvGraphicFramePr>
        <p:xfrm>
          <a:off x="4409655" y="1977734"/>
          <a:ext cx="4027510" cy="3423594"/>
        </p:xfrm>
        <a:graphic>
          <a:graphicData uri="http://schemas.openxmlformats.org/drawingml/2006/table">
            <a:tbl>
              <a:tblPr firstRow="1" bandRow="1">
                <a:effectLst/>
                <a:tableStyleId>{3B4B98B0-60AC-42C2-AFA5-B58CD77FA1E5}</a:tableStyleId>
              </a:tblPr>
              <a:tblGrid>
                <a:gridCol w="1996363">
                  <a:extLst>
                    <a:ext uri="{9D8B030D-6E8A-4147-A177-3AD203B41FA5}">
                      <a16:colId xmlns:a16="http://schemas.microsoft.com/office/drawing/2014/main" val="4282777093"/>
                    </a:ext>
                  </a:extLst>
                </a:gridCol>
                <a:gridCol w="2031147">
                  <a:extLst>
                    <a:ext uri="{9D8B030D-6E8A-4147-A177-3AD203B41FA5}">
                      <a16:colId xmlns:a16="http://schemas.microsoft.com/office/drawing/2014/main" val="2482191156"/>
                    </a:ext>
                  </a:extLst>
                </a:gridCol>
              </a:tblGrid>
              <a:tr h="470541">
                <a:tc>
                  <a:txBody>
                    <a:bodyPr/>
                    <a:lstStyle/>
                    <a:p>
                      <a:pPr lvl="0"/>
                      <a:r>
                        <a:rPr lang="en-US" sz="2500" dirty="0"/>
                        <a:t>Category</a:t>
                      </a:r>
                    </a:p>
                  </a:txBody>
                  <a:tcPr marL="125208" marR="125208" marT="62599" marB="62599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/>
                        <a:t>Percentage</a:t>
                      </a:r>
                    </a:p>
                  </a:txBody>
                  <a:tcPr marL="125208" marR="125208" marT="62599" marB="62599" anchor="ctr"/>
                </a:tc>
                <a:extLst>
                  <a:ext uri="{0D108BD9-81ED-4DB2-BD59-A6C34878D82A}">
                    <a16:rowId xmlns:a16="http://schemas.microsoft.com/office/drawing/2014/main" val="754800500"/>
                  </a:ext>
                </a:extLst>
              </a:tr>
              <a:tr h="1112184">
                <a:tc>
                  <a:txBody>
                    <a:bodyPr/>
                    <a:lstStyle/>
                    <a:p>
                      <a:pPr lvl="0"/>
                      <a:r>
                        <a:rPr lang="en-US" sz="2500" b="1" dirty="0"/>
                        <a:t>Women-led businesses in the world</a:t>
                      </a:r>
                    </a:p>
                  </a:txBody>
                  <a:tcPr marL="125208" marR="125208" marT="62599" marB="62599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/>
                        <a:t>33%</a:t>
                      </a:r>
                    </a:p>
                  </a:txBody>
                  <a:tcPr marL="125208" marR="125208" marT="62599" marB="62599" anchor="ctr"/>
                </a:tc>
                <a:extLst>
                  <a:ext uri="{0D108BD9-81ED-4DB2-BD59-A6C34878D82A}">
                    <a16:rowId xmlns:a16="http://schemas.microsoft.com/office/drawing/2014/main" val="1473368963"/>
                  </a:ext>
                </a:extLst>
              </a:tr>
              <a:tr h="1433001">
                <a:tc>
                  <a:txBody>
                    <a:bodyPr/>
                    <a:lstStyle/>
                    <a:p>
                      <a:pPr lvl="0"/>
                      <a:r>
                        <a:rPr lang="en-US" sz="2500" b="1"/>
                        <a:t>Ethnic minorities SMES in the UK (2014)</a:t>
                      </a:r>
                    </a:p>
                  </a:txBody>
                  <a:tcPr marL="125208" marR="125208" marT="62599" marB="62599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dirty="0"/>
                        <a:t>367,000</a:t>
                      </a:r>
                    </a:p>
                  </a:txBody>
                  <a:tcPr marL="125208" marR="125208" marT="62599" marB="62599" anchor="ctr"/>
                </a:tc>
                <a:extLst>
                  <a:ext uri="{0D108BD9-81ED-4DB2-BD59-A6C34878D82A}">
                    <a16:rowId xmlns:a16="http://schemas.microsoft.com/office/drawing/2014/main" val="2328098780"/>
                  </a:ext>
                </a:extLst>
              </a:tr>
            </a:tbl>
          </a:graphicData>
        </a:graphic>
      </p:graphicFrame>
      <p:pic>
        <p:nvPicPr>
          <p:cNvPr id="4" name="Picture 8">
            <a:extLst>
              <a:ext uri="{FF2B5EF4-FFF2-40B4-BE49-F238E27FC236}">
                <a16:creationId xmlns:a16="http://schemas.microsoft.com/office/drawing/2014/main" id="{6A4A569C-72FF-484E-BC7C-49143980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29" y="467121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86"/>
    </mc:Choice>
    <mc:Fallback>
      <p:transition spd="slow" advTm="410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15DF-B1AE-42F9-9CB7-263C8C3AA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931" y="100592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+mn-lt"/>
              </a:rPr>
              <a:t>Steps for creating a social enterprise:</a:t>
            </a:r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332CDACC-D974-468D-A4AF-6E290008EA61}"/>
              </a:ext>
            </a:extLst>
          </p:cNvPr>
          <p:cNvGrpSpPr/>
          <p:nvPr/>
        </p:nvGrpSpPr>
        <p:grpSpPr>
          <a:xfrm>
            <a:off x="1553152" y="2113751"/>
            <a:ext cx="9085695" cy="3849727"/>
            <a:chOff x="1410023" y="1649925"/>
            <a:chExt cx="9371950" cy="4452844"/>
          </a:xfrm>
        </p:grpSpPr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CBC3259E-4018-4214-9BE0-554EA7DEE2F5}"/>
                </a:ext>
              </a:extLst>
            </p:cNvPr>
            <p:cNvSpPr/>
            <p:nvPr/>
          </p:nvSpPr>
          <p:spPr>
            <a:xfrm>
              <a:off x="1410023" y="1649925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</a:rPr>
                <a:t>1. Identify a problem – offer a solution.</a:t>
              </a:r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213D2659-D8B8-4B5A-9382-FEBF0C05C520}"/>
                </a:ext>
              </a:extLst>
            </p:cNvPr>
            <p:cNvSpPr/>
            <p:nvPr/>
          </p:nvSpPr>
          <p:spPr>
            <a:xfrm>
              <a:off x="1410023" y="2214082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</a:rPr>
                <a:t>2. Decide on your social mission – identify your product.</a:t>
              </a:r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1EC338F9-90A9-4379-A379-511B3A1F6325}"/>
                </a:ext>
              </a:extLst>
            </p:cNvPr>
            <p:cNvSpPr/>
            <p:nvPr/>
          </p:nvSpPr>
          <p:spPr>
            <a:xfrm>
              <a:off x="1410023" y="2778248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</a:rPr>
                <a:t>3. Gather a team.</a:t>
              </a: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341B88E9-B8D3-4E74-9DC0-A0B3140B1916}"/>
                </a:ext>
              </a:extLst>
            </p:cNvPr>
            <p:cNvSpPr/>
            <p:nvPr/>
          </p:nvSpPr>
          <p:spPr>
            <a:xfrm>
              <a:off x="1410023" y="3342415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</a:rPr>
                <a:t>4. Figure your initial financing.</a:t>
              </a:r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087A1B11-8CE1-401E-9C66-843ACBAACA5C}"/>
                </a:ext>
              </a:extLst>
            </p:cNvPr>
            <p:cNvSpPr/>
            <p:nvPr/>
          </p:nvSpPr>
          <p:spPr>
            <a:xfrm>
              <a:off x="1410023" y="3906581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</a:rPr>
                <a:t>5. Work within a legal framework – what is the framework in your country?</a:t>
              </a: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E5CC93F8-4368-407C-8517-0DCFC3666826}"/>
                </a:ext>
              </a:extLst>
            </p:cNvPr>
            <p:cNvSpPr/>
            <p:nvPr/>
          </p:nvSpPr>
          <p:spPr>
            <a:xfrm>
              <a:off x="1410023" y="4470748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</a:rPr>
                <a:t>6. What is your business plan?</a:t>
              </a: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C6076A4C-9A10-44A1-90DF-68C7BC386174}"/>
                </a:ext>
              </a:extLst>
            </p:cNvPr>
            <p:cNvSpPr/>
            <p:nvPr/>
          </p:nvSpPr>
          <p:spPr>
            <a:xfrm>
              <a:off x="1410023" y="5034915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7. Be visible.</a:t>
              </a: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F1D071A2-A638-438F-B661-D295CC4C763D}"/>
                </a:ext>
              </a:extLst>
            </p:cNvPr>
            <p:cNvSpPr/>
            <p:nvPr/>
          </p:nvSpPr>
          <p:spPr>
            <a:xfrm>
              <a:off x="1410023" y="5599081"/>
              <a:ext cx="9371950" cy="503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71948"/>
                <a:gd name="f7" fmla="val 503685"/>
                <a:gd name="f8" fmla="val 83949"/>
                <a:gd name="f9" fmla="val 37585"/>
                <a:gd name="f10" fmla="val 9287999"/>
                <a:gd name="f11" fmla="val 9334363"/>
                <a:gd name="f12" fmla="val 419736"/>
                <a:gd name="f13" fmla="val 466100"/>
                <a:gd name="f14" fmla="+- 0 0 -90"/>
                <a:gd name="f15" fmla="*/ f3 1 9371948"/>
                <a:gd name="f16" fmla="*/ f4 1 503685"/>
                <a:gd name="f17" fmla="+- f7 0 f5"/>
                <a:gd name="f18" fmla="+- f6 0 f5"/>
                <a:gd name="f19" fmla="*/ f14 f0 1"/>
                <a:gd name="f20" fmla="*/ f18 1 9371948"/>
                <a:gd name="f21" fmla="*/ f17 1 503685"/>
                <a:gd name="f22" fmla="*/ 0 f18 1"/>
                <a:gd name="f23" fmla="*/ 83949 f17 1"/>
                <a:gd name="f24" fmla="*/ 83949 f18 1"/>
                <a:gd name="f25" fmla="*/ 0 f17 1"/>
                <a:gd name="f26" fmla="*/ 9287999 f18 1"/>
                <a:gd name="f27" fmla="*/ 9371948 f18 1"/>
                <a:gd name="f28" fmla="*/ 419736 f17 1"/>
                <a:gd name="f29" fmla="*/ 503685 f17 1"/>
                <a:gd name="f30" fmla="*/ f19 1 f2"/>
                <a:gd name="f31" fmla="*/ f22 1 9371948"/>
                <a:gd name="f32" fmla="*/ f23 1 503685"/>
                <a:gd name="f33" fmla="*/ f24 1 9371948"/>
                <a:gd name="f34" fmla="*/ f25 1 503685"/>
                <a:gd name="f35" fmla="*/ f26 1 9371948"/>
                <a:gd name="f36" fmla="*/ f27 1 9371948"/>
                <a:gd name="f37" fmla="*/ f28 1 503685"/>
                <a:gd name="f38" fmla="*/ f29 1 503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9371948" h="503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>
              <a:gsLst>
                <a:gs pos="0">
                  <a:srgbClr val="896E57"/>
                </a:gs>
                <a:gs pos="100000">
                  <a:srgbClr val="7C583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104598" tIns="104598" rIns="104598" bIns="104598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0" i="0" u="none" strike="noStrike" kern="1200" cap="none" spc="0" baseline="0">
                  <a:solidFill>
                    <a:srgbClr val="FFFFFF"/>
                  </a:solidFill>
                  <a:uFillTx/>
                </a:rPr>
                <a:t>8. Measure your impact.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746"/>
    </mc:Choice>
    <mc:Fallback>
      <p:transition spd="slow" advTm="14174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2856F35-66D5-4450-8110-EFA33772D7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2510" y="2671231"/>
            <a:ext cx="6949440" cy="3143396"/>
          </a:xfrm>
        </p:spPr>
        <p:txBody>
          <a:bodyPr>
            <a:normAutofit/>
          </a:bodyPr>
          <a:lstStyle/>
          <a:p>
            <a:pPr lvl="0"/>
            <a:r>
              <a:rPr lang="en-US" sz="2500" dirty="0">
                <a:latin typeface="+mn-lt"/>
              </a:rPr>
              <a:t>Work on the activities and the exercises that follow, to test your knowledge.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BB93A17-7448-4249-B348-0D7DB369CC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51780" y="3892454"/>
            <a:ext cx="6949440" cy="449519"/>
          </a:xfrm>
        </p:spPr>
        <p:txBody>
          <a:bodyPr/>
          <a:lstStyle/>
          <a:p>
            <a:pPr lvl="0"/>
            <a:r>
              <a:rPr lang="en-US"/>
              <a:t>Thank you for your attention !</a:t>
            </a:r>
            <a:endParaRPr lang="en-C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1"/>
    </mc:Choice>
    <mc:Fallback>
      <p:transition spd="slow" advTm="1617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8BB3-CD84-4167-92B2-2580169ACD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07096" y="1334398"/>
            <a:ext cx="8216348" cy="997985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+mn-lt"/>
              </a:rPr>
              <a:t>Social entrepreneurship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28BA8-5739-4DFF-A882-3369EAAD87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2488855"/>
            <a:ext cx="9144000" cy="1655762"/>
          </a:xfrm>
        </p:spPr>
        <p:txBody>
          <a:bodyPr/>
          <a:lstStyle/>
          <a:p>
            <a:pPr lvl="0"/>
            <a:r>
              <a:rPr lang="en-US" dirty="0"/>
              <a:t>A brief introduction.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5CE73-341E-4D10-AA2D-F945362B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2" y="3114675"/>
            <a:ext cx="3990975" cy="266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5"/>
    </mc:Choice>
    <mc:Fallback>
      <p:transition spd="slow" advTm="56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93BF-9386-4E70-A2AC-BF5F96863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325" y="95620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sz="3000" b="1" dirty="0" err="1">
                <a:latin typeface="+mn-lt"/>
              </a:rPr>
              <a:t>Entrepreneurship</a:t>
            </a:r>
            <a:r>
              <a:rPr lang="fr-FR" sz="3000" dirty="0">
                <a:latin typeface="+mn-lt"/>
              </a:rPr>
              <a:t> </a:t>
            </a:r>
            <a:r>
              <a:rPr lang="fr-FR" sz="3000" b="1" dirty="0" err="1">
                <a:latin typeface="+mn-lt"/>
              </a:rPr>
              <a:t>is</a:t>
            </a:r>
            <a:r>
              <a:rPr lang="fr-FR" sz="3000" b="1" dirty="0">
                <a:latin typeface="+mn-lt"/>
              </a:rPr>
              <a:t> the process of:</a:t>
            </a:r>
            <a:endParaRPr lang="en-US" sz="3000" b="1" dirty="0">
              <a:latin typeface="+mn-lt"/>
            </a:endParaRPr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857E8EFF-0794-4EB4-AAD0-4B1E404DD652}"/>
              </a:ext>
            </a:extLst>
          </p:cNvPr>
          <p:cNvGrpSpPr/>
          <p:nvPr/>
        </p:nvGrpSpPr>
        <p:grpSpPr>
          <a:xfrm>
            <a:off x="2085975" y="2386013"/>
            <a:ext cx="8672513" cy="3243262"/>
            <a:chOff x="1410023" y="1566568"/>
            <a:chExt cx="9371950" cy="461954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42C5FCC-6AFA-499C-BC72-3807565FFF48}"/>
                </a:ext>
              </a:extLst>
            </p:cNvPr>
            <p:cNvSpPr/>
            <p:nvPr/>
          </p:nvSpPr>
          <p:spPr>
            <a:xfrm>
              <a:off x="1410023" y="1566568"/>
              <a:ext cx="9371950" cy="131987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Rectangle 4" descr="Artist">
              <a:extLst>
                <a:ext uri="{FF2B5EF4-FFF2-40B4-BE49-F238E27FC236}">
                  <a16:creationId xmlns:a16="http://schemas.microsoft.com/office/drawing/2014/main" id="{6C10565B-383A-4588-9E43-AE2142B748F6}"/>
                </a:ext>
              </a:extLst>
            </p:cNvPr>
            <p:cNvSpPr/>
            <p:nvPr/>
          </p:nvSpPr>
          <p:spPr>
            <a:xfrm>
              <a:off x="1809286" y="1863538"/>
              <a:ext cx="725933" cy="725933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97AEF8-0D16-43C0-A2E7-E829C57F308B}"/>
                </a:ext>
              </a:extLst>
            </p:cNvPr>
            <p:cNvSpPr/>
            <p:nvPr/>
          </p:nvSpPr>
          <p:spPr>
            <a:xfrm>
              <a:off x="2934483" y="1566568"/>
              <a:ext cx="7847490" cy="1319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47495"/>
                <a:gd name="f7" fmla="val 1319872"/>
                <a:gd name="f8" fmla="+- 0 0 -90"/>
                <a:gd name="f9" fmla="*/ f3 1 7847495"/>
                <a:gd name="f10" fmla="*/ f4 1 1319872"/>
                <a:gd name="f11" fmla="+- f7 0 f5"/>
                <a:gd name="f12" fmla="+- f6 0 f5"/>
                <a:gd name="f13" fmla="*/ f8 f0 1"/>
                <a:gd name="f14" fmla="*/ f12 1 7847495"/>
                <a:gd name="f15" fmla="*/ f11 1 1319872"/>
                <a:gd name="f16" fmla="*/ 0 f12 1"/>
                <a:gd name="f17" fmla="*/ 0 f11 1"/>
                <a:gd name="f18" fmla="*/ 7847495 f12 1"/>
                <a:gd name="f19" fmla="*/ 1319872 f11 1"/>
                <a:gd name="f20" fmla="*/ f13 1 f2"/>
                <a:gd name="f21" fmla="*/ f16 1 7847495"/>
                <a:gd name="f22" fmla="*/ f17 1 1319872"/>
                <a:gd name="f23" fmla="*/ f18 1 7847495"/>
                <a:gd name="f24" fmla="*/ f19 1 131987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847495" h="13198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39683" tIns="139683" rIns="139683" bIns="139683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4D3E2F"/>
                  </a:solidFill>
                  <a:uFillTx/>
                </a:rPr>
                <a:t>designing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372DD28-D91E-40FE-A806-2643DD5C616C}"/>
                </a:ext>
              </a:extLst>
            </p:cNvPr>
            <p:cNvSpPr/>
            <p:nvPr/>
          </p:nvSpPr>
          <p:spPr>
            <a:xfrm>
              <a:off x="1410023" y="3216402"/>
              <a:ext cx="9371950" cy="131987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7" descr="Rocket">
              <a:extLst>
                <a:ext uri="{FF2B5EF4-FFF2-40B4-BE49-F238E27FC236}">
                  <a16:creationId xmlns:a16="http://schemas.microsoft.com/office/drawing/2014/main" id="{8EA4185E-6134-4702-AB4C-57A30F788E0E}"/>
                </a:ext>
              </a:extLst>
            </p:cNvPr>
            <p:cNvSpPr/>
            <p:nvPr/>
          </p:nvSpPr>
          <p:spPr>
            <a:xfrm>
              <a:off x="1809286" y="3513380"/>
              <a:ext cx="725933" cy="725933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17C17-9588-4BA4-A3C9-67C9065A3E61}"/>
                </a:ext>
              </a:extLst>
            </p:cNvPr>
            <p:cNvSpPr/>
            <p:nvPr/>
          </p:nvSpPr>
          <p:spPr>
            <a:xfrm>
              <a:off x="2934483" y="3216402"/>
              <a:ext cx="7847490" cy="1319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47495"/>
                <a:gd name="f7" fmla="val 1319872"/>
                <a:gd name="f8" fmla="+- 0 0 -90"/>
                <a:gd name="f9" fmla="*/ f3 1 7847495"/>
                <a:gd name="f10" fmla="*/ f4 1 1319872"/>
                <a:gd name="f11" fmla="+- f7 0 f5"/>
                <a:gd name="f12" fmla="+- f6 0 f5"/>
                <a:gd name="f13" fmla="*/ f8 f0 1"/>
                <a:gd name="f14" fmla="*/ f12 1 7847495"/>
                <a:gd name="f15" fmla="*/ f11 1 1319872"/>
                <a:gd name="f16" fmla="*/ 0 f12 1"/>
                <a:gd name="f17" fmla="*/ 0 f11 1"/>
                <a:gd name="f18" fmla="*/ 7847495 f12 1"/>
                <a:gd name="f19" fmla="*/ 1319872 f11 1"/>
                <a:gd name="f20" fmla="*/ f13 1 f2"/>
                <a:gd name="f21" fmla="*/ f16 1 7847495"/>
                <a:gd name="f22" fmla="*/ f17 1 1319872"/>
                <a:gd name="f23" fmla="*/ f18 1 7847495"/>
                <a:gd name="f24" fmla="*/ f19 1 131987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847495" h="13198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39683" tIns="139683" rIns="139683" bIns="139683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</a:rPr>
                <a:t>launching</a:t>
              </a: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C8EE26B-0C22-40E7-B87D-A253A24C3F38}"/>
                </a:ext>
              </a:extLst>
            </p:cNvPr>
            <p:cNvSpPr/>
            <p:nvPr/>
          </p:nvSpPr>
          <p:spPr>
            <a:xfrm>
              <a:off x="1410023" y="4866244"/>
              <a:ext cx="9371950" cy="131987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 dirty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1" name="Rectangle 10" descr="Branching Diagram">
              <a:extLst>
                <a:ext uri="{FF2B5EF4-FFF2-40B4-BE49-F238E27FC236}">
                  <a16:creationId xmlns:a16="http://schemas.microsoft.com/office/drawing/2014/main" id="{998DB1B0-01A6-4E09-A0B2-5D7AC0BC1E02}"/>
                </a:ext>
              </a:extLst>
            </p:cNvPr>
            <p:cNvSpPr/>
            <p:nvPr/>
          </p:nvSpPr>
          <p:spPr>
            <a:xfrm>
              <a:off x="1809286" y="5163214"/>
              <a:ext cx="725933" cy="725933"/>
            </a:xfrm>
            <a:prstGeom prst="rect">
              <a:avLst/>
            </a:prstGeom>
            <a:blipFill>
              <a:blip r:embed="rId6">
                <a:alphaModFix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5CF0C9B-C85D-4E1A-A176-381B8B896A39}"/>
                </a:ext>
              </a:extLst>
            </p:cNvPr>
            <p:cNvSpPr/>
            <p:nvPr/>
          </p:nvSpPr>
          <p:spPr>
            <a:xfrm>
              <a:off x="2934483" y="4866244"/>
              <a:ext cx="7847490" cy="1319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47495"/>
                <a:gd name="f7" fmla="val 1319872"/>
                <a:gd name="f8" fmla="+- 0 0 -90"/>
                <a:gd name="f9" fmla="*/ f3 1 7847495"/>
                <a:gd name="f10" fmla="*/ f4 1 1319872"/>
                <a:gd name="f11" fmla="+- f7 0 f5"/>
                <a:gd name="f12" fmla="+- f6 0 f5"/>
                <a:gd name="f13" fmla="*/ f8 f0 1"/>
                <a:gd name="f14" fmla="*/ f12 1 7847495"/>
                <a:gd name="f15" fmla="*/ f11 1 1319872"/>
                <a:gd name="f16" fmla="*/ 0 f12 1"/>
                <a:gd name="f17" fmla="*/ 0 f11 1"/>
                <a:gd name="f18" fmla="*/ 7847495 f12 1"/>
                <a:gd name="f19" fmla="*/ 1319872 f11 1"/>
                <a:gd name="f20" fmla="*/ f13 1 f2"/>
                <a:gd name="f21" fmla="*/ f16 1 7847495"/>
                <a:gd name="f22" fmla="*/ f17 1 1319872"/>
                <a:gd name="f23" fmla="*/ f18 1 7847495"/>
                <a:gd name="f24" fmla="*/ f19 1 131987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847495" h="13198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39683" tIns="139683" rIns="139683" bIns="139683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and </a:t>
              </a:r>
              <a:r>
                <a:rPr lang="en-US" sz="2500" b="1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running a new business, which is often initially a small business.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87"/>
    </mc:Choice>
    <mc:Fallback>
      <p:transition spd="slow" advTm="113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989A-5224-46DC-BC29-6BC4216ED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12" y="94326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30"/>
              </a:rPr>
              <a:t>Which people are called entrepreneurs?</a:t>
            </a:r>
            <a:endParaRPr lang="en-CY" sz="3000" b="1" dirty="0">
              <a:latin typeface="30"/>
            </a:endParaRPr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B97879DE-205E-4811-A1F7-8610D7DEBBBE}"/>
              </a:ext>
            </a:extLst>
          </p:cNvPr>
          <p:cNvGrpSpPr/>
          <p:nvPr/>
        </p:nvGrpSpPr>
        <p:grpSpPr>
          <a:xfrm>
            <a:off x="1410023" y="2316861"/>
            <a:ext cx="9371950" cy="3118962"/>
            <a:chOff x="1410023" y="2316861"/>
            <a:chExt cx="9371950" cy="311896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84A9F6-ABD8-442B-BECF-A90FE7702C45}"/>
                </a:ext>
              </a:extLst>
            </p:cNvPr>
            <p:cNvSpPr/>
            <p:nvPr/>
          </p:nvSpPr>
          <p:spPr>
            <a:xfrm>
              <a:off x="1410023" y="2316861"/>
              <a:ext cx="9371950" cy="138620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Rectangle 4" descr="Group Success">
              <a:extLst>
                <a:ext uri="{FF2B5EF4-FFF2-40B4-BE49-F238E27FC236}">
                  <a16:creationId xmlns:a16="http://schemas.microsoft.com/office/drawing/2014/main" id="{BA01E286-3A9E-4BA4-ADA1-A81420273F5D}"/>
                </a:ext>
              </a:extLst>
            </p:cNvPr>
            <p:cNvSpPr/>
            <p:nvPr/>
          </p:nvSpPr>
          <p:spPr>
            <a:xfrm>
              <a:off x="1829348" y="2628753"/>
              <a:ext cx="762408" cy="762408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C564FDD-AFDA-44A3-A295-B9DD10695AE0}"/>
                </a:ext>
              </a:extLst>
            </p:cNvPr>
            <p:cNvSpPr/>
            <p:nvPr/>
          </p:nvSpPr>
          <p:spPr>
            <a:xfrm>
              <a:off x="3011091" y="2316861"/>
              <a:ext cx="7770882" cy="13862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70881"/>
                <a:gd name="f7" fmla="val 1386204"/>
                <a:gd name="f8" fmla="+- 0 0 -90"/>
                <a:gd name="f9" fmla="*/ f3 1 7770881"/>
                <a:gd name="f10" fmla="*/ f4 1 1386204"/>
                <a:gd name="f11" fmla="+- f7 0 f5"/>
                <a:gd name="f12" fmla="+- f6 0 f5"/>
                <a:gd name="f13" fmla="*/ f8 f0 1"/>
                <a:gd name="f14" fmla="*/ f12 1 7770881"/>
                <a:gd name="f15" fmla="*/ f11 1 1386204"/>
                <a:gd name="f16" fmla="*/ 0 f12 1"/>
                <a:gd name="f17" fmla="*/ 0 f11 1"/>
                <a:gd name="f18" fmla="*/ 7770881 f12 1"/>
                <a:gd name="f19" fmla="*/ 1386204 f11 1"/>
                <a:gd name="f20" fmla="*/ f13 1 f2"/>
                <a:gd name="f21" fmla="*/ f16 1 7770881"/>
                <a:gd name="f22" fmla="*/ f17 1 1386204"/>
                <a:gd name="f23" fmla="*/ f18 1 7770881"/>
                <a:gd name="f24" fmla="*/ f19 1 138620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770881" h="138620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46706" tIns="146706" rIns="146706" bIns="146706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</a:rPr>
                <a:t>People</a:t>
              </a: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 willing to take a risk in order to </a:t>
              </a:r>
              <a:r>
                <a:rPr lang="en-US" sz="2500" b="1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make a profit. 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91619C-4D68-4E38-9132-9846CA370287}"/>
                </a:ext>
              </a:extLst>
            </p:cNvPr>
            <p:cNvSpPr/>
            <p:nvPr/>
          </p:nvSpPr>
          <p:spPr>
            <a:xfrm>
              <a:off x="1410023" y="4049621"/>
              <a:ext cx="9371950" cy="138620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7" descr="Office Worker">
              <a:extLst>
                <a:ext uri="{FF2B5EF4-FFF2-40B4-BE49-F238E27FC236}">
                  <a16:creationId xmlns:a16="http://schemas.microsoft.com/office/drawing/2014/main" id="{C412A357-0208-44E0-8043-5BE107482583}"/>
                </a:ext>
              </a:extLst>
            </p:cNvPr>
            <p:cNvSpPr/>
            <p:nvPr/>
          </p:nvSpPr>
          <p:spPr>
            <a:xfrm>
              <a:off x="1829348" y="4361514"/>
              <a:ext cx="762408" cy="762408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E9674-6FFD-4BF0-AB57-05EA468F2D60}"/>
                </a:ext>
              </a:extLst>
            </p:cNvPr>
            <p:cNvSpPr/>
            <p:nvPr/>
          </p:nvSpPr>
          <p:spPr>
            <a:xfrm>
              <a:off x="3011091" y="4049621"/>
              <a:ext cx="7770882" cy="13862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70881"/>
                <a:gd name="f7" fmla="val 1386204"/>
                <a:gd name="f8" fmla="+- 0 0 -90"/>
                <a:gd name="f9" fmla="*/ f3 1 7770881"/>
                <a:gd name="f10" fmla="*/ f4 1 1386204"/>
                <a:gd name="f11" fmla="+- f7 0 f5"/>
                <a:gd name="f12" fmla="+- f6 0 f5"/>
                <a:gd name="f13" fmla="*/ f8 f0 1"/>
                <a:gd name="f14" fmla="*/ f12 1 7770881"/>
                <a:gd name="f15" fmla="*/ f11 1 1386204"/>
                <a:gd name="f16" fmla="*/ 0 f12 1"/>
                <a:gd name="f17" fmla="*/ 0 f11 1"/>
                <a:gd name="f18" fmla="*/ 7770881 f12 1"/>
                <a:gd name="f19" fmla="*/ 1386204 f11 1"/>
                <a:gd name="f20" fmla="*/ f13 1 f2"/>
                <a:gd name="f21" fmla="*/ f16 1 7770881"/>
                <a:gd name="f22" fmla="*/ f17 1 1386204"/>
                <a:gd name="f23" fmla="*/ f18 1 7770881"/>
                <a:gd name="f24" fmla="*/ f19 1 1386204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7770881" h="1386204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46706" tIns="146706" rIns="146706" bIns="146706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Such </a:t>
              </a: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</a:rPr>
                <a:t>businesses</a:t>
              </a:r>
              <a:r>
                <a:rPr lang="en-US" sz="2500" b="0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 aim </a:t>
              </a:r>
              <a:r>
                <a:rPr lang="en-US" sz="2500" b="1" i="0" u="none" strike="noStrike" kern="1200" cap="none" spc="0" baseline="0" dirty="0">
                  <a:solidFill>
                    <a:srgbClr val="4D3E2F"/>
                  </a:solidFill>
                  <a:uFillTx/>
                  <a:latin typeface="Corbel"/>
                </a:rPr>
                <a:t>mainly at solving issues in the industry and service areas. </a:t>
              </a: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9A180030-6FA1-4551-86FE-F19E7D12D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230" y="534869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38"/>
    </mc:Choice>
    <mc:Fallback>
      <p:transition spd="slow" advTm="133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C6CC7534-E1F7-40E5-A998-E64921C1E029}"/>
              </a:ext>
            </a:extLst>
          </p:cNvPr>
          <p:cNvGrpSpPr/>
          <p:nvPr/>
        </p:nvGrpSpPr>
        <p:grpSpPr>
          <a:xfrm>
            <a:off x="1411172" y="1942122"/>
            <a:ext cx="9369655" cy="2973756"/>
            <a:chOff x="1411175" y="2389464"/>
            <a:chExt cx="9369655" cy="297375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F39A4C-020C-4AA9-B9AF-10DA47D284A7}"/>
                </a:ext>
              </a:extLst>
            </p:cNvPr>
            <p:cNvSpPr/>
            <p:nvPr/>
          </p:nvSpPr>
          <p:spPr>
            <a:xfrm>
              <a:off x="1411175" y="2389464"/>
              <a:ext cx="4015569" cy="254988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507DBD"/>
                </a:gs>
                <a:gs pos="100000">
                  <a:srgbClr val="236CB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6CDDF-F606-4D83-B938-B1F3C9D71E2C}"/>
                </a:ext>
              </a:extLst>
            </p:cNvPr>
            <p:cNvSpPr/>
            <p:nvPr/>
          </p:nvSpPr>
          <p:spPr>
            <a:xfrm>
              <a:off x="1857347" y="2813334"/>
              <a:ext cx="4015569" cy="2549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15568"/>
                <a:gd name="f7" fmla="val 2549886"/>
                <a:gd name="f8" fmla="val 254989"/>
                <a:gd name="f9" fmla="val 114162"/>
                <a:gd name="f10" fmla="val 3760579"/>
                <a:gd name="f11" fmla="val 3901406"/>
                <a:gd name="f12" fmla="val 2294897"/>
                <a:gd name="f13" fmla="val 2435724"/>
                <a:gd name="f14" fmla="+- 0 0 -90"/>
                <a:gd name="f15" fmla="*/ f3 1 4015568"/>
                <a:gd name="f16" fmla="*/ f4 1 2549886"/>
                <a:gd name="f17" fmla="+- f7 0 f5"/>
                <a:gd name="f18" fmla="+- f6 0 f5"/>
                <a:gd name="f19" fmla="*/ f14 f0 1"/>
                <a:gd name="f20" fmla="*/ f18 1 4015568"/>
                <a:gd name="f21" fmla="*/ f17 1 2549886"/>
                <a:gd name="f22" fmla="*/ 0 f18 1"/>
                <a:gd name="f23" fmla="*/ 254989 f17 1"/>
                <a:gd name="f24" fmla="*/ 254989 f18 1"/>
                <a:gd name="f25" fmla="*/ 0 f17 1"/>
                <a:gd name="f26" fmla="*/ 3760579 f18 1"/>
                <a:gd name="f27" fmla="*/ 4015568 f18 1"/>
                <a:gd name="f28" fmla="*/ 2294897 f17 1"/>
                <a:gd name="f29" fmla="*/ 2549886 f17 1"/>
                <a:gd name="f30" fmla="*/ f19 1 f2"/>
                <a:gd name="f31" fmla="*/ f22 1 4015568"/>
                <a:gd name="f32" fmla="*/ f23 1 2549886"/>
                <a:gd name="f33" fmla="*/ f24 1 4015568"/>
                <a:gd name="f34" fmla="*/ f25 1 2549886"/>
                <a:gd name="f35" fmla="*/ f26 1 4015568"/>
                <a:gd name="f36" fmla="*/ f27 1 4015568"/>
                <a:gd name="f37" fmla="*/ f28 1 2549886"/>
                <a:gd name="f38" fmla="*/ f29 1 254988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15568" h="254988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6345" cap="flat">
              <a:solidFill>
                <a:srgbClr val="2A6CB2"/>
              </a:solidFill>
              <a:prstDash val="solid"/>
              <a:miter/>
            </a:ln>
          </p:spPr>
          <p:txBody>
            <a:bodyPr vert="horz" wrap="square" lIns="158502" tIns="158502" rIns="158502" bIns="15850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1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Social entrepreneurship </a:t>
              </a:r>
              <a:r>
                <a:rPr lang="en-US" sz="2200" b="0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is a similar process, run by people called </a:t>
              </a:r>
              <a:r>
                <a:rPr lang="en-US" sz="2200" b="1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social entrepreneurs</a:t>
              </a:r>
              <a:r>
                <a:rPr lang="en-US" sz="2200" b="0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, who aim at </a:t>
              </a:r>
              <a:r>
                <a:rPr lang="en-US" sz="2200" b="1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solving social, cultural, or environmental issues, often without the need to make profit.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E9F434-3A69-42CC-9735-D2550C5495D8}"/>
                </a:ext>
              </a:extLst>
            </p:cNvPr>
            <p:cNvSpPr/>
            <p:nvPr/>
          </p:nvSpPr>
          <p:spPr>
            <a:xfrm>
              <a:off x="6319089" y="2389464"/>
              <a:ext cx="4015569" cy="254988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507DBD"/>
                </a:gs>
                <a:gs pos="100000">
                  <a:srgbClr val="236CB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3E4189-5ABD-4135-BC93-DF890BDD223A}"/>
                </a:ext>
              </a:extLst>
            </p:cNvPr>
            <p:cNvSpPr/>
            <p:nvPr/>
          </p:nvSpPr>
          <p:spPr>
            <a:xfrm>
              <a:off x="6765261" y="2813334"/>
              <a:ext cx="4015569" cy="25498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15568"/>
                <a:gd name="f7" fmla="val 2549886"/>
                <a:gd name="f8" fmla="val 254989"/>
                <a:gd name="f9" fmla="val 114162"/>
                <a:gd name="f10" fmla="val 3760579"/>
                <a:gd name="f11" fmla="val 3901406"/>
                <a:gd name="f12" fmla="val 2294897"/>
                <a:gd name="f13" fmla="val 2435724"/>
                <a:gd name="f14" fmla="+- 0 0 -90"/>
                <a:gd name="f15" fmla="*/ f3 1 4015568"/>
                <a:gd name="f16" fmla="*/ f4 1 2549886"/>
                <a:gd name="f17" fmla="+- f7 0 f5"/>
                <a:gd name="f18" fmla="+- f6 0 f5"/>
                <a:gd name="f19" fmla="*/ f14 f0 1"/>
                <a:gd name="f20" fmla="*/ f18 1 4015568"/>
                <a:gd name="f21" fmla="*/ f17 1 2549886"/>
                <a:gd name="f22" fmla="*/ 0 f18 1"/>
                <a:gd name="f23" fmla="*/ 254989 f17 1"/>
                <a:gd name="f24" fmla="*/ 254989 f18 1"/>
                <a:gd name="f25" fmla="*/ 0 f17 1"/>
                <a:gd name="f26" fmla="*/ 3760579 f18 1"/>
                <a:gd name="f27" fmla="*/ 4015568 f18 1"/>
                <a:gd name="f28" fmla="*/ 2294897 f17 1"/>
                <a:gd name="f29" fmla="*/ 2549886 f17 1"/>
                <a:gd name="f30" fmla="*/ f19 1 f2"/>
                <a:gd name="f31" fmla="*/ f22 1 4015568"/>
                <a:gd name="f32" fmla="*/ f23 1 2549886"/>
                <a:gd name="f33" fmla="*/ f24 1 4015568"/>
                <a:gd name="f34" fmla="*/ f25 1 2549886"/>
                <a:gd name="f35" fmla="*/ f26 1 4015568"/>
                <a:gd name="f36" fmla="*/ f27 1 4015568"/>
                <a:gd name="f37" fmla="*/ f28 1 2549886"/>
                <a:gd name="f38" fmla="*/ f29 1 2549886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15568" h="2549886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6345" cap="flat">
              <a:solidFill>
                <a:srgbClr val="2A6CB2"/>
              </a:solidFill>
              <a:prstDash val="solid"/>
              <a:miter/>
            </a:ln>
          </p:spPr>
          <p:txBody>
            <a:bodyPr vert="horz" wrap="square" lIns="158502" tIns="158502" rIns="158502" bIns="158502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The ultimate goal of an </a:t>
              </a:r>
              <a:r>
                <a:rPr lang="en-US" sz="2200" b="1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entrepreneur</a:t>
              </a:r>
              <a:r>
                <a:rPr lang="en-US" sz="2200" b="0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 is to create economic wealth, while the ultimate goal of the </a:t>
              </a:r>
              <a:r>
                <a:rPr lang="en-US" sz="2200" b="1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social entrepreneurs </a:t>
              </a:r>
              <a:r>
                <a:rPr lang="en-US" sz="2200" b="0" i="0" u="none" strike="noStrike" kern="1200" cap="none" spc="0" baseline="0">
                  <a:solidFill>
                    <a:srgbClr val="4D3E2F"/>
                  </a:solidFill>
                  <a:uFillTx/>
                  <a:latin typeface="Corbel"/>
                </a:rPr>
                <a:t>is to fulfill their social mission.</a:t>
              </a: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7862858B-89A4-46A0-9612-05203C5B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173" y="467121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43"/>
    </mc:Choice>
    <mc:Fallback>
      <p:transition spd="slow" advTm="2794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4BCA-56C7-4989-93AB-EEEDD14720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0107" y="915927"/>
            <a:ext cx="4155618" cy="2532888"/>
          </a:xfrm>
        </p:spPr>
        <p:txBody>
          <a:bodyPr/>
          <a:lstStyle/>
          <a:p>
            <a:pPr lvl="0"/>
            <a:r>
              <a:rPr lang="en-US" b="1" dirty="0">
                <a:latin typeface="+mn-lt"/>
              </a:rPr>
              <a:t>Stakeholders</a:t>
            </a:r>
            <a:endParaRPr lang="en-CY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7688-CD45-49DA-8895-C1420B6673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130107" y="3502151"/>
            <a:ext cx="4155618" cy="2479551"/>
          </a:xfrm>
        </p:spPr>
        <p:txBody>
          <a:bodyPr>
            <a:normAutofit/>
          </a:bodyPr>
          <a:lstStyle/>
          <a:p>
            <a:pPr lvl="0"/>
            <a:r>
              <a:rPr lang="en-US" sz="2200" b="1" dirty="0"/>
              <a:t>A group or individual affected by the activities of the business</a:t>
            </a:r>
          </a:p>
        </p:txBody>
      </p:sp>
      <p:grpSp>
        <p:nvGrpSpPr>
          <p:cNvPr id="4" name="Content Placeholder 3">
            <a:extLst>
              <a:ext uri="{FF2B5EF4-FFF2-40B4-BE49-F238E27FC236}">
                <a16:creationId xmlns:a16="http://schemas.microsoft.com/office/drawing/2014/main" id="{5DC38F39-5F60-40C0-AD31-BC850A407684}"/>
              </a:ext>
            </a:extLst>
          </p:cNvPr>
          <p:cNvGrpSpPr/>
          <p:nvPr/>
        </p:nvGrpSpPr>
        <p:grpSpPr>
          <a:xfrm>
            <a:off x="1409703" y="1739106"/>
            <a:ext cx="5216981" cy="3419398"/>
            <a:chOff x="1409703" y="1739106"/>
            <a:chExt cx="5216981" cy="3419398"/>
          </a:xfrm>
        </p:grpSpPr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D7BDA54F-40FD-4EC2-AFEC-86F7D7339E94}"/>
                </a:ext>
              </a:extLst>
            </p:cNvPr>
            <p:cNvSpPr/>
            <p:nvPr/>
          </p:nvSpPr>
          <p:spPr>
            <a:xfrm>
              <a:off x="1409703" y="1739106"/>
              <a:ext cx="5216981" cy="151973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" name="Rectangle 8" descr="Social Network">
              <a:extLst>
                <a:ext uri="{FF2B5EF4-FFF2-40B4-BE49-F238E27FC236}">
                  <a16:creationId xmlns:a16="http://schemas.microsoft.com/office/drawing/2014/main" id="{9BDF4B7C-48A9-490E-9E91-F4874F4A45A1}"/>
                </a:ext>
              </a:extLst>
            </p:cNvPr>
            <p:cNvSpPr/>
            <p:nvPr/>
          </p:nvSpPr>
          <p:spPr>
            <a:xfrm>
              <a:off x="1869417" y="2081055"/>
              <a:ext cx="835853" cy="835853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CFD852CE-4370-4C7D-B92A-D11881526478}"/>
                </a:ext>
              </a:extLst>
            </p:cNvPr>
            <p:cNvSpPr/>
            <p:nvPr/>
          </p:nvSpPr>
          <p:spPr>
            <a:xfrm>
              <a:off x="3164994" y="1739106"/>
              <a:ext cx="3461689" cy="15197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61687"/>
                <a:gd name="f7" fmla="val 1519732"/>
                <a:gd name="f8" fmla="+- 0 0 -90"/>
                <a:gd name="f9" fmla="*/ f3 1 3461687"/>
                <a:gd name="f10" fmla="*/ f4 1 1519732"/>
                <a:gd name="f11" fmla="+- f7 0 f5"/>
                <a:gd name="f12" fmla="+- f6 0 f5"/>
                <a:gd name="f13" fmla="*/ f8 f0 1"/>
                <a:gd name="f14" fmla="*/ f12 1 3461687"/>
                <a:gd name="f15" fmla="*/ f11 1 1519732"/>
                <a:gd name="f16" fmla="*/ 0 f12 1"/>
                <a:gd name="f17" fmla="*/ 0 f11 1"/>
                <a:gd name="f18" fmla="*/ 3461687 f12 1"/>
                <a:gd name="f19" fmla="*/ 1519732 f11 1"/>
                <a:gd name="f20" fmla="*/ f13 1 f2"/>
                <a:gd name="f21" fmla="*/ f16 1 3461687"/>
                <a:gd name="f22" fmla="*/ f17 1 1519732"/>
                <a:gd name="f23" fmla="*/ f18 1 3461687"/>
                <a:gd name="f24" fmla="*/ f19 1 15197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461687" h="15197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60833" tIns="160833" rIns="160833" bIns="16083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4D3E2F"/>
                  </a:solidFill>
                  <a:uFillTx/>
                </a:rPr>
                <a:t>What is a social enterprise?</a:t>
              </a:r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EB425702-29E1-442B-8FC5-05D885FCA929}"/>
                </a:ext>
              </a:extLst>
            </p:cNvPr>
            <p:cNvSpPr/>
            <p:nvPr/>
          </p:nvSpPr>
          <p:spPr>
            <a:xfrm>
              <a:off x="1409703" y="3638772"/>
              <a:ext cx="5216981" cy="151973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216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CDD4E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" name="Rectangle 11" descr="Yuan">
              <a:extLst>
                <a:ext uri="{FF2B5EF4-FFF2-40B4-BE49-F238E27FC236}">
                  <a16:creationId xmlns:a16="http://schemas.microsoft.com/office/drawing/2014/main" id="{71176E62-D674-461D-A2A4-9B849567609E}"/>
                </a:ext>
              </a:extLst>
            </p:cNvPr>
            <p:cNvSpPr/>
            <p:nvPr/>
          </p:nvSpPr>
          <p:spPr>
            <a:xfrm>
              <a:off x="1869417" y="3980721"/>
              <a:ext cx="835853" cy="835853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CY" b="0" i="0" u="none" strike="noStrike" kern="1200" cap="none" spc="0" baseline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C6B0A4BC-C508-4305-BF2B-AEEBA07ACDFC}"/>
                </a:ext>
              </a:extLst>
            </p:cNvPr>
            <p:cNvSpPr/>
            <p:nvPr/>
          </p:nvSpPr>
          <p:spPr>
            <a:xfrm>
              <a:off x="3164994" y="3638772"/>
              <a:ext cx="3461689" cy="15197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61687"/>
                <a:gd name="f7" fmla="val 1519732"/>
                <a:gd name="f8" fmla="+- 0 0 -90"/>
                <a:gd name="f9" fmla="*/ f3 1 3461687"/>
                <a:gd name="f10" fmla="*/ f4 1 1519732"/>
                <a:gd name="f11" fmla="+- f7 0 f5"/>
                <a:gd name="f12" fmla="+- f6 0 f5"/>
                <a:gd name="f13" fmla="*/ f8 f0 1"/>
                <a:gd name="f14" fmla="*/ f12 1 3461687"/>
                <a:gd name="f15" fmla="*/ f11 1 1519732"/>
                <a:gd name="f16" fmla="*/ 0 f12 1"/>
                <a:gd name="f17" fmla="*/ 0 f11 1"/>
                <a:gd name="f18" fmla="*/ 3461687 f12 1"/>
                <a:gd name="f19" fmla="*/ 1519732 f11 1"/>
                <a:gd name="f20" fmla="*/ f13 1 f2"/>
                <a:gd name="f21" fmla="*/ f16 1 3461687"/>
                <a:gd name="f22" fmla="*/ f17 1 1519732"/>
                <a:gd name="f23" fmla="*/ f18 1 3461687"/>
                <a:gd name="f24" fmla="*/ f19 1 1519732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461687" h="151973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60833" tIns="160833" rIns="160833" bIns="160833" anchor="ctr" anchorCtr="0" compatLnSpc="1">
              <a:noAutofit/>
            </a:bodyPr>
            <a:lstStyle/>
            <a:p>
              <a:pPr marL="0" marR="0" lvl="0" indent="0" algn="l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0" i="0" u="none" strike="noStrike" kern="1200" cap="none" spc="0" baseline="0">
                  <a:solidFill>
                    <a:srgbClr val="4D3E2F"/>
                  </a:solidFill>
                  <a:uFillTx/>
                </a:rPr>
                <a:t>Social enterprises are not for personal profit enterprises that derive a minimum of 25% to 50% of their income from trading.</a:t>
              </a:r>
            </a:p>
          </p:txBody>
        </p:sp>
      </p:grpSp>
      <p:pic>
        <p:nvPicPr>
          <p:cNvPr id="11" name="Picture 8">
            <a:extLst>
              <a:ext uri="{FF2B5EF4-FFF2-40B4-BE49-F238E27FC236}">
                <a16:creationId xmlns:a16="http://schemas.microsoft.com/office/drawing/2014/main" id="{22C17F38-8138-420E-9635-337518218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529" y="467121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55"/>
    </mc:Choice>
    <mc:Fallback>
      <p:transition spd="slow" advTm="372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78AE-3DD9-4846-9782-7A5FFFFEF7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5022" y="404000"/>
            <a:ext cx="4790978" cy="3639363"/>
          </a:xfrm>
        </p:spPr>
        <p:txBody>
          <a:bodyPr/>
          <a:lstStyle/>
          <a:p>
            <a:pPr lvl="0"/>
            <a:r>
              <a:rPr lang="en-US" sz="3000" dirty="0">
                <a:latin typeface="+mn-lt"/>
              </a:rPr>
              <a:t>2011 European Commission organizational definition included in the </a:t>
            </a:r>
            <a:r>
              <a:rPr lang="en-US" sz="3000" b="1" dirty="0">
                <a:latin typeface="+mn-lt"/>
              </a:rPr>
              <a:t>Social Business Initiative </a:t>
            </a:r>
            <a:r>
              <a:rPr lang="en-US" sz="3000" dirty="0">
                <a:latin typeface="+mn-lt"/>
              </a:rPr>
              <a:t>(SBI):</a:t>
            </a:r>
            <a:endParaRPr lang="en-CY" sz="3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5066F-7A24-42E7-91AA-D5A15995A9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613864" y="1784415"/>
            <a:ext cx="4273119" cy="4576453"/>
          </a:xfrm>
        </p:spPr>
        <p:txBody>
          <a:bodyPr/>
          <a:lstStyle/>
          <a:p>
            <a:pPr lvl="0" algn="just">
              <a:lnSpc>
                <a:spcPct val="80000"/>
              </a:lnSpc>
              <a:spcBef>
                <a:spcPts val="1100"/>
              </a:spcBef>
            </a:pPr>
            <a:r>
              <a:rPr lang="en-US" sz="2200" i="1" dirty="0"/>
              <a:t>“A social enterprise is an operator in the social </a:t>
            </a:r>
            <a:r>
              <a:rPr lang="en-US" sz="2200" b="1" i="1" dirty="0"/>
              <a:t>economy whose main objective is to have a social impact rather than make a profit for their owners or shareholders</a:t>
            </a:r>
            <a:r>
              <a:rPr lang="en-US" sz="2200" i="1" dirty="0"/>
              <a:t>. It operates by </a:t>
            </a:r>
            <a:r>
              <a:rPr lang="en-US" sz="2200" b="1" i="1" dirty="0"/>
              <a:t>providing goods and services for the market in an entrepreneurial and innovative fashion and uses its profits primarily to achieve social objectives.</a:t>
            </a:r>
            <a:r>
              <a:rPr lang="en-US" sz="2200" i="1" dirty="0"/>
              <a:t> It is managed in an </a:t>
            </a:r>
            <a:r>
              <a:rPr lang="en-US" sz="2200" b="1" i="1" dirty="0"/>
              <a:t>open and responsible </a:t>
            </a:r>
            <a:r>
              <a:rPr lang="en-US" sz="2200" i="1" dirty="0"/>
              <a:t>manner and, in particular, involve employees, consumers and stakeholders affected by its commercial activities”. </a:t>
            </a:r>
            <a:endParaRPr lang="en-CY" sz="2200" i="1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A6FC9EE-67B4-44C8-B998-A6582492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837" y="517925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352"/>
    </mc:Choice>
    <mc:Fallback>
      <p:transition spd="slow" advTm="493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391F0F-A380-4077-B51B-B462675396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12769" y="2381902"/>
            <a:ext cx="4183233" cy="1408861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/>
              <a:t>Accordingly, there are </a:t>
            </a:r>
            <a:r>
              <a:rPr lang="en-US" b="1" dirty="0"/>
              <a:t>three dimensions</a:t>
            </a:r>
            <a:r>
              <a:rPr lang="en-US" dirty="0"/>
              <a:t> for an ideal model of </a:t>
            </a:r>
            <a:r>
              <a:rPr lang="en-US" b="1" dirty="0"/>
              <a:t>social enterprise</a:t>
            </a:r>
            <a:r>
              <a:rPr lang="en-US" dirty="0"/>
              <a:t>:</a:t>
            </a:r>
          </a:p>
        </p:txBody>
      </p:sp>
      <p:grpSp>
        <p:nvGrpSpPr>
          <p:cNvPr id="3" name="Content Placeholder 9" descr="Basic cycle diagram with a continuing sequence of stages, tasks, or events in a circular flow. Emphasizes the stages or steps rather than the connecting arrows or flow">
            <a:extLst>
              <a:ext uri="{FF2B5EF4-FFF2-40B4-BE49-F238E27FC236}">
                <a16:creationId xmlns:a16="http://schemas.microsoft.com/office/drawing/2014/main" id="{2D634BF1-0E1A-47E5-83BC-BCE58715E7A3}"/>
              </a:ext>
            </a:extLst>
          </p:cNvPr>
          <p:cNvGrpSpPr/>
          <p:nvPr/>
        </p:nvGrpSpPr>
        <p:grpSpPr>
          <a:xfrm>
            <a:off x="6644711" y="1624131"/>
            <a:ext cx="4399526" cy="3609737"/>
            <a:chOff x="6173224" y="1748076"/>
            <a:chExt cx="4607734" cy="4237092"/>
          </a:xfrm>
        </p:grpSpPr>
        <p:sp>
          <p:nvSpPr>
            <p:cNvPr id="4" name="Freeform: Shape 3" title="Step 1 title">
              <a:extLst>
                <a:ext uri="{FF2B5EF4-FFF2-40B4-BE49-F238E27FC236}">
                  <a16:creationId xmlns:a16="http://schemas.microsoft.com/office/drawing/2014/main" id="{A546A9CA-4A51-49D2-BA92-B4C24FFCCB29}"/>
                </a:ext>
              </a:extLst>
            </p:cNvPr>
            <p:cNvSpPr/>
            <p:nvPr/>
          </p:nvSpPr>
          <p:spPr>
            <a:xfrm>
              <a:off x="7556482" y="1748076"/>
              <a:ext cx="1841208" cy="18412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1208"/>
                <a:gd name="f7" fmla="val 920604"/>
                <a:gd name="f8" fmla="val 412168"/>
                <a:gd name="f9" fmla="val 1429040"/>
                <a:gd name="f10" fmla="+- 0 0 -90"/>
                <a:gd name="f11" fmla="*/ f3 1 1841208"/>
                <a:gd name="f12" fmla="*/ f4 1 1841208"/>
                <a:gd name="f13" fmla="+- f6 0 f5"/>
                <a:gd name="f14" fmla="*/ f10 f0 1"/>
                <a:gd name="f15" fmla="*/ f13 1 1841208"/>
                <a:gd name="f16" fmla="*/ 0 f13 1"/>
                <a:gd name="f17" fmla="*/ 920604 f13 1"/>
                <a:gd name="f18" fmla="*/ 1841208 f13 1"/>
                <a:gd name="f19" fmla="*/ f14 1 f2"/>
                <a:gd name="f20" fmla="*/ f16 1 1841208"/>
                <a:gd name="f21" fmla="*/ f17 1 1841208"/>
                <a:gd name="f22" fmla="*/ f18 1 1841208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841208" h="184120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BAA0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88685" tIns="288685" rIns="288685" bIns="288685" anchor="ctr" anchorCtr="1" compatLnSpc="1">
              <a:noAutofit/>
            </a:bodyPr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0" i="0" u="none" strike="noStrike" kern="1200" cap="none" spc="0" baseline="0">
                  <a:solidFill>
                    <a:srgbClr val="FFFFFF"/>
                  </a:solidFill>
                  <a:uFillTx/>
                </a:rPr>
                <a:t>The social dimension</a:t>
              </a:r>
              <a:endParaRPr lang="en-CY" sz="1500" b="0" i="0" u="none" strike="noStrike" kern="1200" cap="none" spc="0" baseline="0">
                <a:solidFill>
                  <a:srgbClr val="FFFFFF"/>
                </a:solidFill>
                <a:uFillTx/>
              </a:endParaRPr>
            </a:p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00" b="0" i="0" u="none" strike="noStrike" kern="1200" cap="none" spc="0" baseline="0">
                <a:solidFill>
                  <a:srgbClr val="FFFFFF"/>
                </a:solidFill>
                <a:uFillTx/>
              </a:endParaRPr>
            </a:p>
          </p:txBody>
        </p:sp>
        <p:sp>
          <p:nvSpPr>
            <p:cNvPr id="5" name="Freeform: Shape 4" title="Arrow between Step 1 and Step 2">
              <a:extLst>
                <a:ext uri="{FF2B5EF4-FFF2-40B4-BE49-F238E27FC236}">
                  <a16:creationId xmlns:a16="http://schemas.microsoft.com/office/drawing/2014/main" id="{7C7D05A5-0E5D-4AE1-A492-921004657D14}"/>
                </a:ext>
              </a:extLst>
            </p:cNvPr>
            <p:cNvSpPr/>
            <p:nvPr/>
          </p:nvSpPr>
          <p:spPr>
            <a:xfrm rot="3600008">
              <a:off x="8916567" y="3543899"/>
              <a:ext cx="490420" cy="6214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0418"/>
                <a:gd name="f7" fmla="val 621408"/>
                <a:gd name="f8" fmla="val 124282"/>
                <a:gd name="f9" fmla="val 245209"/>
                <a:gd name="f10" fmla="val 310704"/>
                <a:gd name="f11" fmla="val 497126"/>
                <a:gd name="f12" fmla="+- 0 0 -90"/>
                <a:gd name="f13" fmla="*/ f3 1 490418"/>
                <a:gd name="f14" fmla="*/ f4 1 621408"/>
                <a:gd name="f15" fmla="+- f7 0 f5"/>
                <a:gd name="f16" fmla="+- f6 0 f5"/>
                <a:gd name="f17" fmla="*/ f12 f0 1"/>
                <a:gd name="f18" fmla="*/ f16 1 490418"/>
                <a:gd name="f19" fmla="*/ f15 1 621408"/>
                <a:gd name="f20" fmla="*/ 0 f16 1"/>
                <a:gd name="f21" fmla="*/ 124282 f15 1"/>
                <a:gd name="f22" fmla="*/ 245209 f16 1"/>
                <a:gd name="f23" fmla="*/ 0 f15 1"/>
                <a:gd name="f24" fmla="*/ 490418 f16 1"/>
                <a:gd name="f25" fmla="*/ 310704 f15 1"/>
                <a:gd name="f26" fmla="*/ 621408 f15 1"/>
                <a:gd name="f27" fmla="*/ 497126 f15 1"/>
                <a:gd name="f28" fmla="*/ f17 1 f2"/>
                <a:gd name="f29" fmla="*/ f20 1 490418"/>
                <a:gd name="f30" fmla="*/ f21 1 621408"/>
                <a:gd name="f31" fmla="*/ f22 1 490418"/>
                <a:gd name="f32" fmla="*/ f23 1 621408"/>
                <a:gd name="f33" fmla="*/ f24 1 490418"/>
                <a:gd name="f34" fmla="*/ f25 1 621408"/>
                <a:gd name="f35" fmla="*/ f26 1 621408"/>
                <a:gd name="f36" fmla="*/ f27 1 62140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90418" h="62140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C4D2AA"/>
            </a:solidFill>
            <a:ln cap="flat">
              <a:noFill/>
              <a:prstDash val="solid"/>
            </a:ln>
          </p:spPr>
          <p:txBody>
            <a:bodyPr vert="horz" wrap="square" lIns="0" tIns="124285" rIns="147126" bIns="124285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FFFFFF"/>
                </a:solidFill>
                <a:uFillTx/>
              </a:endParaRPr>
            </a:p>
          </p:txBody>
        </p:sp>
        <p:sp>
          <p:nvSpPr>
            <p:cNvPr id="6" name="Freeform: Shape 5" title="Step 2 title">
              <a:extLst>
                <a:ext uri="{FF2B5EF4-FFF2-40B4-BE49-F238E27FC236}">
                  <a16:creationId xmlns:a16="http://schemas.microsoft.com/office/drawing/2014/main" id="{4E4C1351-2899-4CE7-A9FC-6DFEC5CA22BB}"/>
                </a:ext>
              </a:extLst>
            </p:cNvPr>
            <p:cNvSpPr/>
            <p:nvPr/>
          </p:nvSpPr>
          <p:spPr>
            <a:xfrm>
              <a:off x="8939750" y="4143960"/>
              <a:ext cx="1841208" cy="18412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1208"/>
                <a:gd name="f7" fmla="val 920604"/>
                <a:gd name="f8" fmla="val 412168"/>
                <a:gd name="f9" fmla="val 1429040"/>
                <a:gd name="f10" fmla="+- 0 0 -90"/>
                <a:gd name="f11" fmla="*/ f3 1 1841208"/>
                <a:gd name="f12" fmla="*/ f4 1 1841208"/>
                <a:gd name="f13" fmla="+- f6 0 f5"/>
                <a:gd name="f14" fmla="*/ f10 f0 1"/>
                <a:gd name="f15" fmla="*/ f13 1 1841208"/>
                <a:gd name="f16" fmla="*/ 0 f13 1"/>
                <a:gd name="f17" fmla="*/ 920604 f13 1"/>
                <a:gd name="f18" fmla="*/ 1841208 f13 1"/>
                <a:gd name="f19" fmla="*/ f14 1 f2"/>
                <a:gd name="f20" fmla="*/ f16 1 1841208"/>
                <a:gd name="f21" fmla="*/ f17 1 1841208"/>
                <a:gd name="f22" fmla="*/ f18 1 1841208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841208" h="184120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BAA0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88685" tIns="288685" rIns="288685" bIns="288685" anchor="ctr" anchorCtr="1" compatLnSpc="1">
              <a:noAutofit/>
            </a:bodyPr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0" i="0" u="none" strike="noStrike" kern="1200" cap="none" spc="0" baseline="0">
                  <a:solidFill>
                    <a:srgbClr val="FFFFFF"/>
                  </a:solidFill>
                  <a:uFillTx/>
                </a:rPr>
                <a:t>The entrepreneurial dimension</a:t>
              </a:r>
            </a:p>
          </p:txBody>
        </p:sp>
        <p:sp>
          <p:nvSpPr>
            <p:cNvPr id="7" name="Freeform: Shape 6" title="Arrow between Step 2 and Step 3">
              <a:extLst>
                <a:ext uri="{FF2B5EF4-FFF2-40B4-BE49-F238E27FC236}">
                  <a16:creationId xmlns:a16="http://schemas.microsoft.com/office/drawing/2014/main" id="{5446551C-DB79-422E-97F9-5A0B78319D67}"/>
                </a:ext>
              </a:extLst>
            </p:cNvPr>
            <p:cNvSpPr/>
            <p:nvPr/>
          </p:nvSpPr>
          <p:spPr>
            <a:xfrm>
              <a:off x="8245757" y="4753855"/>
              <a:ext cx="490420" cy="6214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0418"/>
                <a:gd name="f7" fmla="val 621408"/>
                <a:gd name="f8" fmla="val 497126"/>
                <a:gd name="f9" fmla="val 245209"/>
                <a:gd name="f10" fmla="val 310704"/>
                <a:gd name="f11" fmla="val 124282"/>
                <a:gd name="f12" fmla="+- 0 0 -90"/>
                <a:gd name="f13" fmla="*/ f3 1 490418"/>
                <a:gd name="f14" fmla="*/ f4 1 621408"/>
                <a:gd name="f15" fmla="+- f7 0 f5"/>
                <a:gd name="f16" fmla="+- f6 0 f5"/>
                <a:gd name="f17" fmla="*/ f12 f0 1"/>
                <a:gd name="f18" fmla="*/ f16 1 490418"/>
                <a:gd name="f19" fmla="*/ f15 1 621408"/>
                <a:gd name="f20" fmla="*/ 0 f16 1"/>
                <a:gd name="f21" fmla="*/ 124282 f15 1"/>
                <a:gd name="f22" fmla="*/ 245209 f16 1"/>
                <a:gd name="f23" fmla="*/ 0 f15 1"/>
                <a:gd name="f24" fmla="*/ 490418 f16 1"/>
                <a:gd name="f25" fmla="*/ 310704 f15 1"/>
                <a:gd name="f26" fmla="*/ 621408 f15 1"/>
                <a:gd name="f27" fmla="*/ 497126 f15 1"/>
                <a:gd name="f28" fmla="*/ f17 1 f2"/>
                <a:gd name="f29" fmla="*/ f20 1 490418"/>
                <a:gd name="f30" fmla="*/ f21 1 621408"/>
                <a:gd name="f31" fmla="*/ f22 1 490418"/>
                <a:gd name="f32" fmla="*/ f23 1 621408"/>
                <a:gd name="f33" fmla="*/ f24 1 490418"/>
                <a:gd name="f34" fmla="*/ f25 1 621408"/>
                <a:gd name="f35" fmla="*/ f26 1 621408"/>
                <a:gd name="f36" fmla="*/ f27 1 62140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90418" h="621408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C4D2AA"/>
            </a:solidFill>
            <a:ln cap="flat">
              <a:noFill/>
              <a:prstDash val="solid"/>
            </a:ln>
          </p:spPr>
          <p:txBody>
            <a:bodyPr vert="horz" wrap="square" lIns="147126" tIns="124285" rIns="0" bIns="124285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FFFFFF"/>
                </a:solidFill>
                <a:uFillTx/>
              </a:endParaRPr>
            </a:p>
          </p:txBody>
        </p:sp>
        <p:sp>
          <p:nvSpPr>
            <p:cNvPr id="8" name="Freeform: Shape 7" title="Step 3 title">
              <a:extLst>
                <a:ext uri="{FF2B5EF4-FFF2-40B4-BE49-F238E27FC236}">
                  <a16:creationId xmlns:a16="http://schemas.microsoft.com/office/drawing/2014/main" id="{5B321F7B-AEF5-4A42-858A-C98B00DC0A17}"/>
                </a:ext>
              </a:extLst>
            </p:cNvPr>
            <p:cNvSpPr/>
            <p:nvPr/>
          </p:nvSpPr>
          <p:spPr>
            <a:xfrm>
              <a:off x="6173224" y="4143960"/>
              <a:ext cx="1841208" cy="18412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41208"/>
                <a:gd name="f7" fmla="val 920604"/>
                <a:gd name="f8" fmla="val 412168"/>
                <a:gd name="f9" fmla="val 1429040"/>
                <a:gd name="f10" fmla="+- 0 0 -90"/>
                <a:gd name="f11" fmla="*/ f3 1 1841208"/>
                <a:gd name="f12" fmla="*/ f4 1 1841208"/>
                <a:gd name="f13" fmla="+- f6 0 f5"/>
                <a:gd name="f14" fmla="*/ f10 f0 1"/>
                <a:gd name="f15" fmla="*/ f13 1 1841208"/>
                <a:gd name="f16" fmla="*/ 0 f13 1"/>
                <a:gd name="f17" fmla="*/ 920604 f13 1"/>
                <a:gd name="f18" fmla="*/ 1841208 f13 1"/>
                <a:gd name="f19" fmla="*/ f14 1 f2"/>
                <a:gd name="f20" fmla="*/ f16 1 1841208"/>
                <a:gd name="f21" fmla="*/ f17 1 1841208"/>
                <a:gd name="f22" fmla="*/ f18 1 1841208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1841208" h="1841208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8BAA0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88685" tIns="288685" rIns="288685" bIns="288685" anchor="ctr" anchorCtr="1" compatLnSpc="1">
              <a:noAutofit/>
            </a:bodyPr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0" i="0" u="none" strike="noStrike" kern="1200" cap="none" spc="0" baseline="0">
                  <a:solidFill>
                    <a:srgbClr val="FFFFFF"/>
                  </a:solidFill>
                  <a:uFillTx/>
                </a:rPr>
                <a:t>The governance dimension</a:t>
              </a:r>
            </a:p>
          </p:txBody>
        </p:sp>
        <p:sp>
          <p:nvSpPr>
            <p:cNvPr id="9" name="Freeform: Shape 8" title="Arrow between Step 3 and Step 4">
              <a:extLst>
                <a:ext uri="{FF2B5EF4-FFF2-40B4-BE49-F238E27FC236}">
                  <a16:creationId xmlns:a16="http://schemas.microsoft.com/office/drawing/2014/main" id="{0F433FCC-A8C2-4D73-9F31-D08EF5E63128}"/>
                </a:ext>
              </a:extLst>
            </p:cNvPr>
            <p:cNvSpPr/>
            <p:nvPr/>
          </p:nvSpPr>
          <p:spPr>
            <a:xfrm rot="18000008">
              <a:off x="7533310" y="3567875"/>
              <a:ext cx="490420" cy="6214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0418"/>
                <a:gd name="f7" fmla="val 621408"/>
                <a:gd name="f8" fmla="val 124282"/>
                <a:gd name="f9" fmla="val 245209"/>
                <a:gd name="f10" fmla="val 310704"/>
                <a:gd name="f11" fmla="val 497126"/>
                <a:gd name="f12" fmla="+- 0 0 -90"/>
                <a:gd name="f13" fmla="*/ f3 1 490418"/>
                <a:gd name="f14" fmla="*/ f4 1 621408"/>
                <a:gd name="f15" fmla="+- f7 0 f5"/>
                <a:gd name="f16" fmla="+- f6 0 f5"/>
                <a:gd name="f17" fmla="*/ f12 f0 1"/>
                <a:gd name="f18" fmla="*/ f16 1 490418"/>
                <a:gd name="f19" fmla="*/ f15 1 621408"/>
                <a:gd name="f20" fmla="*/ 0 f16 1"/>
                <a:gd name="f21" fmla="*/ 124282 f15 1"/>
                <a:gd name="f22" fmla="*/ 245209 f16 1"/>
                <a:gd name="f23" fmla="*/ 0 f15 1"/>
                <a:gd name="f24" fmla="*/ 490418 f16 1"/>
                <a:gd name="f25" fmla="*/ 310704 f15 1"/>
                <a:gd name="f26" fmla="*/ 621408 f15 1"/>
                <a:gd name="f27" fmla="*/ 497126 f15 1"/>
                <a:gd name="f28" fmla="*/ f17 1 f2"/>
                <a:gd name="f29" fmla="*/ f20 1 490418"/>
                <a:gd name="f30" fmla="*/ f21 1 621408"/>
                <a:gd name="f31" fmla="*/ f22 1 490418"/>
                <a:gd name="f32" fmla="*/ f23 1 621408"/>
                <a:gd name="f33" fmla="*/ f24 1 490418"/>
                <a:gd name="f34" fmla="*/ f25 1 621408"/>
                <a:gd name="f35" fmla="*/ f26 1 621408"/>
                <a:gd name="f36" fmla="*/ f27 1 621408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490418" h="621408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C4D2AA"/>
            </a:solidFill>
            <a:ln cap="flat">
              <a:noFill/>
              <a:prstDash val="solid"/>
            </a:ln>
          </p:spPr>
          <p:txBody>
            <a:bodyPr vert="horz" wrap="square" lIns="0" tIns="124285" rIns="147126" bIns="124285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1200" cap="none" spc="0" baseline="0">
                <a:solidFill>
                  <a:srgbClr val="FFFFFF"/>
                </a:solidFill>
                <a:uFillTx/>
              </a:endParaRPr>
            </a:p>
          </p:txBody>
        </p:sp>
      </p:grpSp>
      <p:pic>
        <p:nvPicPr>
          <p:cNvPr id="10" name="Picture 10">
            <a:extLst>
              <a:ext uri="{FF2B5EF4-FFF2-40B4-BE49-F238E27FC236}">
                <a16:creationId xmlns:a16="http://schemas.microsoft.com/office/drawing/2014/main" id="{2E727E5F-3AE5-449F-A534-C2470C411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29" y="467121"/>
            <a:ext cx="1432444" cy="408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35"/>
    </mc:Choice>
    <mc:Fallback>
      <p:transition spd="slow" advTm="215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5304-02A1-4C7D-B7E2-35E4B7E9B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420" y="89349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latin typeface="+mn-lt"/>
              </a:rPr>
              <a:t>Impact: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9234-6562-4709-A60B-36C554738C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36591" y="1513946"/>
            <a:ext cx="6305681" cy="3830107"/>
          </a:xfrm>
        </p:spPr>
        <p:txBody>
          <a:bodyPr>
            <a:noAutofit/>
          </a:bodyPr>
          <a:lstStyle/>
          <a:p>
            <a:pPr lvl="0"/>
            <a:r>
              <a:rPr lang="en-US" sz="2000" b="1" dirty="0"/>
              <a:t>Healthcare: </a:t>
            </a:r>
            <a:r>
              <a:rPr lang="en-US" sz="2000" dirty="0"/>
              <a:t>building new hospitals, health clinics with cheaper services, educating the patients in order to reduce various illnesses. </a:t>
            </a:r>
          </a:p>
          <a:p>
            <a:pPr lvl="0"/>
            <a:r>
              <a:rPr lang="en-US" sz="2000" b="1" dirty="0"/>
              <a:t>Education: </a:t>
            </a:r>
            <a:r>
              <a:rPr lang="en-US" sz="2000" dirty="0"/>
              <a:t>decrease drop-out rates, build infrastructure, provide study materials, train teachers, advise students on their career path. </a:t>
            </a:r>
          </a:p>
          <a:p>
            <a:pPr lvl="0"/>
            <a:r>
              <a:rPr lang="en-US" sz="2000" b="1" dirty="0"/>
              <a:t>Human rights: </a:t>
            </a:r>
            <a:r>
              <a:rPr lang="en-US" sz="2000" dirty="0"/>
              <a:t>improve liberty, pursuit of happiness, fight discrimination, promote freedom of speech and equality. </a:t>
            </a:r>
          </a:p>
          <a:p>
            <a:pPr lvl="0"/>
            <a:r>
              <a:rPr lang="en-US" sz="2000" b="1" dirty="0"/>
              <a:t>Culture, </a:t>
            </a:r>
            <a:r>
              <a:rPr lang="en-US" sz="2000" dirty="0"/>
              <a:t>to promote social transformation and community integration. </a:t>
            </a:r>
          </a:p>
          <a:p>
            <a:pPr lvl="0"/>
            <a:r>
              <a:rPr lang="en-US" sz="2000" b="1" dirty="0"/>
              <a:t>Environment: </a:t>
            </a:r>
            <a:r>
              <a:rPr lang="en-US" sz="2000" dirty="0"/>
              <a:t>sustainable products and services, waste disposal management, emissions reduction, preserving land and wildlife. </a:t>
            </a:r>
          </a:p>
        </p:txBody>
      </p:sp>
      <p:grpSp>
        <p:nvGrpSpPr>
          <p:cNvPr id="4" name="Content Placeholder 9" descr="Basic cycle diagram with a continuing sequence of stages, tasks, or events in a circular flow. Emphasizes the stages or steps rather than the connecting arrows or flow">
            <a:extLst>
              <a:ext uri="{FF2B5EF4-FFF2-40B4-BE49-F238E27FC236}">
                <a16:creationId xmlns:a16="http://schemas.microsoft.com/office/drawing/2014/main" id="{733DDF49-1125-4DA4-A4AD-40F279A9FB37}"/>
              </a:ext>
            </a:extLst>
          </p:cNvPr>
          <p:cNvGrpSpPr/>
          <p:nvPr/>
        </p:nvGrpSpPr>
        <p:grpSpPr>
          <a:xfrm>
            <a:off x="418520" y="2428875"/>
            <a:ext cx="4339218" cy="3386137"/>
            <a:chOff x="1410269" y="1642042"/>
            <a:chExt cx="4608951" cy="4449151"/>
          </a:xfrm>
        </p:grpSpPr>
        <p:sp>
          <p:nvSpPr>
            <p:cNvPr id="5" name="Freeform: Shape 4" title="Step 1 title">
              <a:extLst>
                <a:ext uri="{FF2B5EF4-FFF2-40B4-BE49-F238E27FC236}">
                  <a16:creationId xmlns:a16="http://schemas.microsoft.com/office/drawing/2014/main" id="{2579C410-9FF4-43C4-B7FA-222A482636E5}"/>
                </a:ext>
              </a:extLst>
            </p:cNvPr>
            <p:cNvSpPr/>
            <p:nvPr/>
          </p:nvSpPr>
          <p:spPr>
            <a:xfrm>
              <a:off x="3042822" y="1642042"/>
              <a:ext cx="1632542" cy="1343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3861"/>
                <a:gd name="f7" fmla="val 671931"/>
                <a:gd name="f8" fmla="val 300834"/>
                <a:gd name="f9" fmla="val 1043028"/>
                <a:gd name="f10" fmla="val 1343862"/>
                <a:gd name="f11" fmla="+- 0 0 -90"/>
                <a:gd name="f12" fmla="*/ f3 1 1343861"/>
                <a:gd name="f13" fmla="*/ f4 1 1343861"/>
                <a:gd name="f14" fmla="+- f6 0 f5"/>
                <a:gd name="f15" fmla="*/ f11 f0 1"/>
                <a:gd name="f16" fmla="*/ f14 1 1343861"/>
                <a:gd name="f17" fmla="*/ 0 f14 1"/>
                <a:gd name="f18" fmla="*/ 671931 f14 1"/>
                <a:gd name="f19" fmla="*/ 1343862 f14 1"/>
                <a:gd name="f20" fmla="*/ f15 1 f2"/>
                <a:gd name="f21" fmla="*/ f17 1 1343861"/>
                <a:gd name="f22" fmla="*/ f18 1 1343861"/>
                <a:gd name="f23" fmla="*/ f19 1 13438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343861" h="13438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2040" tIns="212040" rIns="212040" bIns="2120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 dirty="0">
                  <a:solidFill>
                    <a:srgbClr val="FFFFFF"/>
                  </a:solidFill>
                  <a:uFillTx/>
                  <a:latin typeface="Corbel"/>
                </a:rPr>
                <a:t>Health</a:t>
              </a:r>
            </a:p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 dirty="0">
                  <a:solidFill>
                    <a:srgbClr val="FFFFFF"/>
                  </a:solidFill>
                  <a:uFillTx/>
                  <a:latin typeface="Corbel"/>
                </a:rPr>
                <a:t>care</a:t>
              </a:r>
            </a:p>
          </p:txBody>
        </p:sp>
        <p:sp>
          <p:nvSpPr>
            <p:cNvPr id="6" name="Freeform: Shape 5" title="Arrow between Step 1 and Step 2">
              <a:extLst>
                <a:ext uri="{FF2B5EF4-FFF2-40B4-BE49-F238E27FC236}">
                  <a16:creationId xmlns:a16="http://schemas.microsoft.com/office/drawing/2014/main" id="{B6B61F82-E17C-49C4-B586-C1908A5B540E}"/>
                </a:ext>
              </a:extLst>
            </p:cNvPr>
            <p:cNvSpPr/>
            <p:nvPr/>
          </p:nvSpPr>
          <p:spPr>
            <a:xfrm rot="2160005">
              <a:off x="4344210" y="2674317"/>
              <a:ext cx="357256" cy="453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259"/>
                <a:gd name="f7" fmla="val 453553"/>
                <a:gd name="f8" fmla="val 90711"/>
                <a:gd name="f9" fmla="val 178630"/>
                <a:gd name="f10" fmla="val 226777"/>
                <a:gd name="f11" fmla="val 362842"/>
                <a:gd name="f12" fmla="+- 0 0 -90"/>
                <a:gd name="f13" fmla="*/ f3 1 357259"/>
                <a:gd name="f14" fmla="*/ f4 1 453553"/>
                <a:gd name="f15" fmla="+- f7 0 f5"/>
                <a:gd name="f16" fmla="+- f6 0 f5"/>
                <a:gd name="f17" fmla="*/ f12 f0 1"/>
                <a:gd name="f18" fmla="*/ f16 1 357259"/>
                <a:gd name="f19" fmla="*/ f15 1 453553"/>
                <a:gd name="f20" fmla="*/ 0 f16 1"/>
                <a:gd name="f21" fmla="*/ 90711 f15 1"/>
                <a:gd name="f22" fmla="*/ 178630 f16 1"/>
                <a:gd name="f23" fmla="*/ 0 f15 1"/>
                <a:gd name="f24" fmla="*/ 357259 f16 1"/>
                <a:gd name="f25" fmla="*/ 226777 f15 1"/>
                <a:gd name="f26" fmla="*/ 453553 f15 1"/>
                <a:gd name="f27" fmla="*/ 362842 f15 1"/>
                <a:gd name="f28" fmla="*/ f17 1 f2"/>
                <a:gd name="f29" fmla="*/ f20 1 357259"/>
                <a:gd name="f30" fmla="*/ f21 1 453553"/>
                <a:gd name="f31" fmla="*/ f22 1 357259"/>
                <a:gd name="f32" fmla="*/ f23 1 453553"/>
                <a:gd name="f33" fmla="*/ f24 1 357259"/>
                <a:gd name="f34" fmla="*/ f25 1 453553"/>
                <a:gd name="f35" fmla="*/ f26 1 453553"/>
                <a:gd name="f36" fmla="*/ f27 1 453553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57259" h="453553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0" tIns="90708" rIns="107176" bIns="90708" anchor="ctr" anchorCtr="1" compatLnSpc="1">
              <a:noAutofit/>
            </a:bodyPr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reeform: Shape 6" title="Step 2 title">
              <a:extLst>
                <a:ext uri="{FF2B5EF4-FFF2-40B4-BE49-F238E27FC236}">
                  <a16:creationId xmlns:a16="http://schemas.microsoft.com/office/drawing/2014/main" id="{F7BA454A-5E06-4F44-820E-84ACFC29CA4B}"/>
                </a:ext>
              </a:extLst>
            </p:cNvPr>
            <p:cNvSpPr/>
            <p:nvPr/>
          </p:nvSpPr>
          <p:spPr>
            <a:xfrm>
              <a:off x="4675363" y="2828156"/>
              <a:ext cx="1343857" cy="1343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3861"/>
                <a:gd name="f7" fmla="val 671931"/>
                <a:gd name="f8" fmla="val 300834"/>
                <a:gd name="f9" fmla="val 1043028"/>
                <a:gd name="f10" fmla="val 1343862"/>
                <a:gd name="f11" fmla="+- 0 0 -90"/>
                <a:gd name="f12" fmla="*/ f3 1 1343861"/>
                <a:gd name="f13" fmla="*/ f4 1 1343861"/>
                <a:gd name="f14" fmla="+- f6 0 f5"/>
                <a:gd name="f15" fmla="*/ f11 f0 1"/>
                <a:gd name="f16" fmla="*/ f14 1 1343861"/>
                <a:gd name="f17" fmla="*/ 0 f14 1"/>
                <a:gd name="f18" fmla="*/ 671931 f14 1"/>
                <a:gd name="f19" fmla="*/ 1343862 f14 1"/>
                <a:gd name="f20" fmla="*/ f15 1 f2"/>
                <a:gd name="f21" fmla="*/ f17 1 1343861"/>
                <a:gd name="f22" fmla="*/ f18 1 1343861"/>
                <a:gd name="f23" fmla="*/ f19 1 13438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343861" h="13438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2040" tIns="212040" rIns="212040" bIns="2120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Education</a:t>
              </a:r>
            </a:p>
          </p:txBody>
        </p:sp>
        <p:sp>
          <p:nvSpPr>
            <p:cNvPr id="8" name="Freeform: Shape 7" title="Arrow between Step 2 and Step 3">
              <a:extLst>
                <a:ext uri="{FF2B5EF4-FFF2-40B4-BE49-F238E27FC236}">
                  <a16:creationId xmlns:a16="http://schemas.microsoft.com/office/drawing/2014/main" id="{AAB4AD92-5B92-4472-8FD7-ECC3B34DB8C1}"/>
                </a:ext>
              </a:extLst>
            </p:cNvPr>
            <p:cNvSpPr/>
            <p:nvPr/>
          </p:nvSpPr>
          <p:spPr>
            <a:xfrm rot="17280006">
              <a:off x="4860004" y="4223290"/>
              <a:ext cx="357256" cy="453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259"/>
                <a:gd name="f7" fmla="val 453553"/>
                <a:gd name="f8" fmla="val 362842"/>
                <a:gd name="f9" fmla="val 178629"/>
                <a:gd name="f10" fmla="val 226776"/>
                <a:gd name="f11" fmla="val 90711"/>
                <a:gd name="f12" fmla="+- 0 0 -90"/>
                <a:gd name="f13" fmla="*/ f3 1 357259"/>
                <a:gd name="f14" fmla="*/ f4 1 453553"/>
                <a:gd name="f15" fmla="+- f7 0 f5"/>
                <a:gd name="f16" fmla="+- f6 0 f5"/>
                <a:gd name="f17" fmla="*/ f12 f0 1"/>
                <a:gd name="f18" fmla="*/ f16 1 357259"/>
                <a:gd name="f19" fmla="*/ f15 1 453553"/>
                <a:gd name="f20" fmla="*/ 0 f16 1"/>
                <a:gd name="f21" fmla="*/ 90711 f15 1"/>
                <a:gd name="f22" fmla="*/ 178630 f16 1"/>
                <a:gd name="f23" fmla="*/ 0 f15 1"/>
                <a:gd name="f24" fmla="*/ 357259 f16 1"/>
                <a:gd name="f25" fmla="*/ 226777 f15 1"/>
                <a:gd name="f26" fmla="*/ 453553 f15 1"/>
                <a:gd name="f27" fmla="*/ 362842 f15 1"/>
                <a:gd name="f28" fmla="*/ f17 1 f2"/>
                <a:gd name="f29" fmla="*/ f20 1 357259"/>
                <a:gd name="f30" fmla="*/ f21 1 453553"/>
                <a:gd name="f31" fmla="*/ f22 1 357259"/>
                <a:gd name="f32" fmla="*/ f23 1 453553"/>
                <a:gd name="f33" fmla="*/ f24 1 357259"/>
                <a:gd name="f34" fmla="*/ f25 1 453553"/>
                <a:gd name="f35" fmla="*/ f26 1 453553"/>
                <a:gd name="f36" fmla="*/ f27 1 453553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57259" h="453553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107176" tIns="90708" rIns="0" bIns="90708" anchor="ctr" anchorCtr="1" compatLnSpc="1">
              <a:noAutofit/>
            </a:bodyPr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reeform: Shape 8" title="Step 3 title">
              <a:extLst>
                <a:ext uri="{FF2B5EF4-FFF2-40B4-BE49-F238E27FC236}">
                  <a16:creationId xmlns:a16="http://schemas.microsoft.com/office/drawing/2014/main" id="{38F0B1D6-7E98-4A3E-B413-D9C7520F43F7}"/>
                </a:ext>
              </a:extLst>
            </p:cNvPr>
            <p:cNvSpPr/>
            <p:nvPr/>
          </p:nvSpPr>
          <p:spPr>
            <a:xfrm>
              <a:off x="4051788" y="4747336"/>
              <a:ext cx="1343857" cy="1343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3861"/>
                <a:gd name="f7" fmla="val 671931"/>
                <a:gd name="f8" fmla="val 300834"/>
                <a:gd name="f9" fmla="val 1043028"/>
                <a:gd name="f10" fmla="val 1343862"/>
                <a:gd name="f11" fmla="+- 0 0 -90"/>
                <a:gd name="f12" fmla="*/ f3 1 1343861"/>
                <a:gd name="f13" fmla="*/ f4 1 1343861"/>
                <a:gd name="f14" fmla="+- f6 0 f5"/>
                <a:gd name="f15" fmla="*/ f11 f0 1"/>
                <a:gd name="f16" fmla="*/ f14 1 1343861"/>
                <a:gd name="f17" fmla="*/ 0 f14 1"/>
                <a:gd name="f18" fmla="*/ 671931 f14 1"/>
                <a:gd name="f19" fmla="*/ 1343862 f14 1"/>
                <a:gd name="f20" fmla="*/ f15 1 f2"/>
                <a:gd name="f21" fmla="*/ f17 1 1343861"/>
                <a:gd name="f22" fmla="*/ f18 1 1343861"/>
                <a:gd name="f23" fmla="*/ f19 1 13438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343861" h="13438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2040" tIns="212040" rIns="212040" bIns="2120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Human rights</a:t>
              </a:r>
            </a:p>
          </p:txBody>
        </p:sp>
        <p:sp>
          <p:nvSpPr>
            <p:cNvPr id="10" name="Freeform: Shape 9" title="Arrow between Step 3 and Step 4">
              <a:extLst>
                <a:ext uri="{FF2B5EF4-FFF2-40B4-BE49-F238E27FC236}">
                  <a16:creationId xmlns:a16="http://schemas.microsoft.com/office/drawing/2014/main" id="{A99F51DA-11AE-4999-BC7A-14AAABD16905}"/>
                </a:ext>
              </a:extLst>
            </p:cNvPr>
            <p:cNvSpPr/>
            <p:nvPr/>
          </p:nvSpPr>
          <p:spPr>
            <a:xfrm>
              <a:off x="3546226" y="5192484"/>
              <a:ext cx="357256" cy="453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259"/>
                <a:gd name="f7" fmla="val 453553"/>
                <a:gd name="f8" fmla="val 362842"/>
                <a:gd name="f9" fmla="val 178629"/>
                <a:gd name="f10" fmla="val 226776"/>
                <a:gd name="f11" fmla="val 90711"/>
                <a:gd name="f12" fmla="+- 0 0 -90"/>
                <a:gd name="f13" fmla="*/ f3 1 357259"/>
                <a:gd name="f14" fmla="*/ f4 1 453553"/>
                <a:gd name="f15" fmla="+- f7 0 f5"/>
                <a:gd name="f16" fmla="+- f6 0 f5"/>
                <a:gd name="f17" fmla="*/ f12 f0 1"/>
                <a:gd name="f18" fmla="*/ f16 1 357259"/>
                <a:gd name="f19" fmla="*/ f15 1 453553"/>
                <a:gd name="f20" fmla="*/ 0 f16 1"/>
                <a:gd name="f21" fmla="*/ 90711 f15 1"/>
                <a:gd name="f22" fmla="*/ 178630 f16 1"/>
                <a:gd name="f23" fmla="*/ 0 f15 1"/>
                <a:gd name="f24" fmla="*/ 357259 f16 1"/>
                <a:gd name="f25" fmla="*/ 226777 f15 1"/>
                <a:gd name="f26" fmla="*/ 453553 f15 1"/>
                <a:gd name="f27" fmla="*/ 362842 f15 1"/>
                <a:gd name="f28" fmla="*/ f17 1 f2"/>
                <a:gd name="f29" fmla="*/ f20 1 357259"/>
                <a:gd name="f30" fmla="*/ f21 1 453553"/>
                <a:gd name="f31" fmla="*/ f22 1 357259"/>
                <a:gd name="f32" fmla="*/ f23 1 453553"/>
                <a:gd name="f33" fmla="*/ f24 1 357259"/>
                <a:gd name="f34" fmla="*/ f25 1 453553"/>
                <a:gd name="f35" fmla="*/ f26 1 453553"/>
                <a:gd name="f36" fmla="*/ f27 1 453553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57259" h="453553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107176" tIns="90708" rIns="0" bIns="90708" anchor="ctr" anchorCtr="1" compatLnSpc="1">
              <a:noAutofit/>
            </a:bodyPr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reeform: Shape 10" title="Step 4 title">
              <a:extLst>
                <a:ext uri="{FF2B5EF4-FFF2-40B4-BE49-F238E27FC236}">
                  <a16:creationId xmlns:a16="http://schemas.microsoft.com/office/drawing/2014/main" id="{1A3ECB68-61B4-463E-BBEE-48D73D9D1B75}"/>
                </a:ext>
              </a:extLst>
            </p:cNvPr>
            <p:cNvSpPr/>
            <p:nvPr/>
          </p:nvSpPr>
          <p:spPr>
            <a:xfrm>
              <a:off x="2033845" y="4747336"/>
              <a:ext cx="1343857" cy="1343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3861"/>
                <a:gd name="f7" fmla="val 671931"/>
                <a:gd name="f8" fmla="val 300834"/>
                <a:gd name="f9" fmla="val 1043028"/>
                <a:gd name="f10" fmla="val 1343862"/>
                <a:gd name="f11" fmla="+- 0 0 -90"/>
                <a:gd name="f12" fmla="*/ f3 1 1343861"/>
                <a:gd name="f13" fmla="*/ f4 1 1343861"/>
                <a:gd name="f14" fmla="+- f6 0 f5"/>
                <a:gd name="f15" fmla="*/ f11 f0 1"/>
                <a:gd name="f16" fmla="*/ f14 1 1343861"/>
                <a:gd name="f17" fmla="*/ 0 f14 1"/>
                <a:gd name="f18" fmla="*/ 671931 f14 1"/>
                <a:gd name="f19" fmla="*/ 1343862 f14 1"/>
                <a:gd name="f20" fmla="*/ f15 1 f2"/>
                <a:gd name="f21" fmla="*/ f17 1 1343861"/>
                <a:gd name="f22" fmla="*/ f18 1 1343861"/>
                <a:gd name="f23" fmla="*/ f19 1 13438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343861" h="13438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2040" tIns="212040" rIns="212040" bIns="2120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Environment</a:t>
              </a:r>
            </a:p>
          </p:txBody>
        </p:sp>
        <p:sp>
          <p:nvSpPr>
            <p:cNvPr id="12" name="Freeform: Shape 11" title="Arrow between Step 4 and Step 5">
              <a:extLst>
                <a:ext uri="{FF2B5EF4-FFF2-40B4-BE49-F238E27FC236}">
                  <a16:creationId xmlns:a16="http://schemas.microsoft.com/office/drawing/2014/main" id="{FCE27166-47D2-4324-9E1C-69835A7D7B51}"/>
                </a:ext>
              </a:extLst>
            </p:cNvPr>
            <p:cNvSpPr/>
            <p:nvPr/>
          </p:nvSpPr>
          <p:spPr>
            <a:xfrm rot="4320010">
              <a:off x="2218467" y="4242520"/>
              <a:ext cx="357256" cy="453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259"/>
                <a:gd name="f7" fmla="val 453553"/>
                <a:gd name="f8" fmla="val 362842"/>
                <a:gd name="f9" fmla="val 178629"/>
                <a:gd name="f10" fmla="val 226776"/>
                <a:gd name="f11" fmla="val 90711"/>
                <a:gd name="f12" fmla="+- 0 0 -90"/>
                <a:gd name="f13" fmla="*/ f3 1 357259"/>
                <a:gd name="f14" fmla="*/ f4 1 453553"/>
                <a:gd name="f15" fmla="+- f7 0 f5"/>
                <a:gd name="f16" fmla="+- f6 0 f5"/>
                <a:gd name="f17" fmla="*/ f12 f0 1"/>
                <a:gd name="f18" fmla="*/ f16 1 357259"/>
                <a:gd name="f19" fmla="*/ f15 1 453553"/>
                <a:gd name="f20" fmla="*/ 0 f16 1"/>
                <a:gd name="f21" fmla="*/ 90711 f15 1"/>
                <a:gd name="f22" fmla="*/ 178630 f16 1"/>
                <a:gd name="f23" fmla="*/ 0 f15 1"/>
                <a:gd name="f24" fmla="*/ 357259 f16 1"/>
                <a:gd name="f25" fmla="*/ 226777 f15 1"/>
                <a:gd name="f26" fmla="*/ 453553 f15 1"/>
                <a:gd name="f27" fmla="*/ 362842 f15 1"/>
                <a:gd name="f28" fmla="*/ f17 1 f2"/>
                <a:gd name="f29" fmla="*/ f20 1 357259"/>
                <a:gd name="f30" fmla="*/ f21 1 453553"/>
                <a:gd name="f31" fmla="*/ f22 1 357259"/>
                <a:gd name="f32" fmla="*/ f23 1 453553"/>
                <a:gd name="f33" fmla="*/ f24 1 357259"/>
                <a:gd name="f34" fmla="*/ f25 1 453553"/>
                <a:gd name="f35" fmla="*/ f26 1 453553"/>
                <a:gd name="f36" fmla="*/ f27 1 453553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57259" h="453553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107176" tIns="90708" rIns="0" bIns="90708" anchor="ctr" anchorCtr="1" compatLnSpc="1">
              <a:noAutofit/>
            </a:bodyPr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reeform: Shape 12" title="Step 5 title">
              <a:extLst>
                <a:ext uri="{FF2B5EF4-FFF2-40B4-BE49-F238E27FC236}">
                  <a16:creationId xmlns:a16="http://schemas.microsoft.com/office/drawing/2014/main" id="{C19DA014-F244-4FB8-8327-8C6020DCFC37}"/>
                </a:ext>
              </a:extLst>
            </p:cNvPr>
            <p:cNvSpPr/>
            <p:nvPr/>
          </p:nvSpPr>
          <p:spPr>
            <a:xfrm>
              <a:off x="1410269" y="2828156"/>
              <a:ext cx="1343857" cy="1343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3861"/>
                <a:gd name="f7" fmla="val 671931"/>
                <a:gd name="f8" fmla="val 300834"/>
                <a:gd name="f9" fmla="val 1043028"/>
                <a:gd name="f10" fmla="val 1343862"/>
                <a:gd name="f11" fmla="+- 0 0 -90"/>
                <a:gd name="f12" fmla="*/ f3 1 1343861"/>
                <a:gd name="f13" fmla="*/ f4 1 1343861"/>
                <a:gd name="f14" fmla="+- f6 0 f5"/>
                <a:gd name="f15" fmla="*/ f11 f0 1"/>
                <a:gd name="f16" fmla="*/ f14 1 1343861"/>
                <a:gd name="f17" fmla="*/ 0 f14 1"/>
                <a:gd name="f18" fmla="*/ 671931 f14 1"/>
                <a:gd name="f19" fmla="*/ 1343862 f14 1"/>
                <a:gd name="f20" fmla="*/ f15 1 f2"/>
                <a:gd name="f21" fmla="*/ f17 1 1343861"/>
                <a:gd name="f22" fmla="*/ f18 1 1343861"/>
                <a:gd name="f23" fmla="*/ f19 1 1343861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343861" h="1343861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2A6CB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12040" tIns="212040" rIns="212040" bIns="212040" anchor="ctr" anchorCtr="1" compatLnSpc="1">
              <a:noAutofit/>
            </a:bodyPr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1200" cap="none" spc="0" baseline="0">
                  <a:solidFill>
                    <a:srgbClr val="FFFFFF"/>
                  </a:solidFill>
                  <a:uFillTx/>
                  <a:latin typeface="Corbel"/>
                </a:rPr>
                <a:t>Culture</a:t>
              </a:r>
            </a:p>
          </p:txBody>
        </p:sp>
        <p:sp>
          <p:nvSpPr>
            <p:cNvPr id="14" name="Freeform: Shape 13" title="Arrow between Step 5 and Step 1">
              <a:extLst>
                <a:ext uri="{FF2B5EF4-FFF2-40B4-BE49-F238E27FC236}">
                  <a16:creationId xmlns:a16="http://schemas.microsoft.com/office/drawing/2014/main" id="{8499928F-D85F-4AC3-A00F-1BD8FF059921}"/>
                </a:ext>
              </a:extLst>
            </p:cNvPr>
            <p:cNvSpPr/>
            <p:nvPr/>
          </p:nvSpPr>
          <p:spPr>
            <a:xfrm rot="19440011">
              <a:off x="2711674" y="2686195"/>
              <a:ext cx="357256" cy="4535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7259"/>
                <a:gd name="f7" fmla="val 453553"/>
                <a:gd name="f8" fmla="val 90711"/>
                <a:gd name="f9" fmla="val 178630"/>
                <a:gd name="f10" fmla="val 226777"/>
                <a:gd name="f11" fmla="val 362842"/>
                <a:gd name="f12" fmla="+- 0 0 -90"/>
                <a:gd name="f13" fmla="*/ f3 1 357259"/>
                <a:gd name="f14" fmla="*/ f4 1 453553"/>
                <a:gd name="f15" fmla="+- f7 0 f5"/>
                <a:gd name="f16" fmla="+- f6 0 f5"/>
                <a:gd name="f17" fmla="*/ f12 f0 1"/>
                <a:gd name="f18" fmla="*/ f16 1 357259"/>
                <a:gd name="f19" fmla="*/ f15 1 453553"/>
                <a:gd name="f20" fmla="*/ 0 f16 1"/>
                <a:gd name="f21" fmla="*/ 90711 f15 1"/>
                <a:gd name="f22" fmla="*/ 178630 f16 1"/>
                <a:gd name="f23" fmla="*/ 0 f15 1"/>
                <a:gd name="f24" fmla="*/ 357259 f16 1"/>
                <a:gd name="f25" fmla="*/ 226777 f15 1"/>
                <a:gd name="f26" fmla="*/ 453553 f15 1"/>
                <a:gd name="f27" fmla="*/ 362842 f15 1"/>
                <a:gd name="f28" fmla="*/ f17 1 f2"/>
                <a:gd name="f29" fmla="*/ f20 1 357259"/>
                <a:gd name="f30" fmla="*/ f21 1 453553"/>
                <a:gd name="f31" fmla="*/ f22 1 357259"/>
                <a:gd name="f32" fmla="*/ f23 1 453553"/>
                <a:gd name="f33" fmla="*/ f24 1 357259"/>
                <a:gd name="f34" fmla="*/ f25 1 453553"/>
                <a:gd name="f35" fmla="*/ f26 1 453553"/>
                <a:gd name="f36" fmla="*/ f27 1 453553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357259" h="453553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CBAD5"/>
            </a:solidFill>
            <a:ln cap="flat">
              <a:noFill/>
              <a:prstDash val="solid"/>
            </a:ln>
          </p:spPr>
          <p:txBody>
            <a:bodyPr vert="horz" wrap="square" lIns="0" tIns="90708" rIns="107176" bIns="90708" anchor="ctr" anchorCtr="1" compatLnSpc="1">
              <a:noAutofit/>
            </a:bodyPr>
            <a:lstStyle/>
            <a:p>
              <a:pPr marL="0" marR="0" lvl="0" indent="0" algn="ctr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07"/>
    </mc:Choice>
    <mc:Fallback>
      <p:transition spd="slow" advTm="8060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844</Words>
  <Application>Microsoft Office PowerPoint</Application>
  <PresentationFormat>Widescreen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30</vt:lpstr>
      <vt:lpstr>Arial</vt:lpstr>
      <vt:lpstr>Calibri</vt:lpstr>
      <vt:lpstr>Calibri Light</vt:lpstr>
      <vt:lpstr>Corbel</vt:lpstr>
      <vt:lpstr>Raleway ExtraBold</vt:lpstr>
      <vt:lpstr>Office Theme</vt:lpstr>
      <vt:lpstr>PowerPoint Presentation</vt:lpstr>
      <vt:lpstr>Social entrepreneurship</vt:lpstr>
      <vt:lpstr>Entrepreneurship is the process of:</vt:lpstr>
      <vt:lpstr>Which people are called entrepreneurs?</vt:lpstr>
      <vt:lpstr>PowerPoint Presentation</vt:lpstr>
      <vt:lpstr>Stakeholders</vt:lpstr>
      <vt:lpstr>2011 European Commission organizational definition included in the Social Business Initiative (SBI):</vt:lpstr>
      <vt:lpstr>PowerPoint Presentation</vt:lpstr>
      <vt:lpstr>Impact:</vt:lpstr>
      <vt:lpstr>Green entrepreneurship!</vt:lpstr>
      <vt:lpstr>What do we mean by shareholders?</vt:lpstr>
      <vt:lpstr>Business models:</vt:lpstr>
      <vt:lpstr>Attributes that make a good social entrepreneur:</vt:lpstr>
      <vt:lpstr>Problem solving:</vt:lpstr>
      <vt:lpstr>Why is entrepreneurship education important?</vt:lpstr>
      <vt:lpstr>Statistics</vt:lpstr>
      <vt:lpstr>Steps for creating a social enterprise:</vt:lpstr>
      <vt:lpstr>Work on the activities and the exercises that follow, to test your knowledge.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Alexandar Todov</dc:creator>
  <cp:lastModifiedBy>Dejan Zafirovski</cp:lastModifiedBy>
  <cp:revision>32</cp:revision>
  <dcterms:created xsi:type="dcterms:W3CDTF">2021-06-26T00:11:23Z</dcterms:created>
  <dcterms:modified xsi:type="dcterms:W3CDTF">2021-09-25T08:00:28Z</dcterms:modified>
</cp:coreProperties>
</file>