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73" r:id="rId4"/>
    <p:sldId id="274" r:id="rId5"/>
    <p:sldId id="275" r:id="rId6"/>
    <p:sldId id="277" r:id="rId7"/>
    <p:sldId id="286" r:id="rId8"/>
    <p:sldId id="279" r:id="rId9"/>
    <p:sldId id="280" r:id="rId10"/>
    <p:sldId id="281" r:id="rId11"/>
    <p:sldId id="282" r:id="rId12"/>
    <p:sldId id="262" r:id="rId13"/>
    <p:sldId id="263" r:id="rId14"/>
    <p:sldId id="270" r:id="rId15"/>
    <p:sldId id="278" r:id="rId16"/>
    <p:sldId id="264"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200"/>
    <a:srgbClr val="3AB4EB"/>
    <a:srgbClr val="B1DC52"/>
    <a:srgbClr val="FEC13C"/>
    <a:srgbClr val="DA7171"/>
    <a:srgbClr val="AAD84A"/>
    <a:srgbClr val="C4E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10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00506-0C82-4011-B546-283062E45C78}" type="datetimeFigureOut">
              <a:rPr lang="en-US" smtClean="0"/>
              <a:t>9/26/2021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532D8-CCD1-4C8F-89EB-17D91F71E798}" type="slidenum">
              <a:rPr lang="en-US" smtClean="0"/>
              <a:t>‹#›</a:t>
            </a:fld>
            <a:endParaRPr lang="en-US"/>
          </a:p>
        </p:txBody>
      </p:sp>
    </p:spTree>
    <p:extLst>
      <p:ext uri="{BB962C8B-B14F-4D97-AF65-F5344CB8AC3E}">
        <p14:creationId xmlns:p14="http://schemas.microsoft.com/office/powerpoint/2010/main" val="414729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2</a:t>
            </a:fld>
            <a:endParaRPr lang="sl-SI" dirty="0"/>
          </a:p>
        </p:txBody>
      </p:sp>
    </p:spTree>
    <p:extLst>
      <p:ext uri="{BB962C8B-B14F-4D97-AF65-F5344CB8AC3E}">
        <p14:creationId xmlns:p14="http://schemas.microsoft.com/office/powerpoint/2010/main" val="250739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11</a:t>
            </a:fld>
            <a:endParaRPr lang="sl-SI" dirty="0"/>
          </a:p>
        </p:txBody>
      </p:sp>
    </p:spTree>
    <p:extLst>
      <p:ext uri="{BB962C8B-B14F-4D97-AF65-F5344CB8AC3E}">
        <p14:creationId xmlns:p14="http://schemas.microsoft.com/office/powerpoint/2010/main" val="281647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a:xfrm>
            <a:off x="381000" y="685800"/>
            <a:ext cx="6096000" cy="3429000"/>
          </a:xfrm>
        </p:spPr>
      </p:sp>
      <p:sp>
        <p:nvSpPr>
          <p:cNvPr id="3" name="Označba mesta za opombe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Označba mesta za številko diapozitiva 3"/>
          <p:cNvSpPr>
            <a:spLocks noGrp="1"/>
          </p:cNvSpPr>
          <p:nvPr>
            <p:ph type="sldNum" sz="quarter" idx="10"/>
          </p:nvPr>
        </p:nvSpPr>
        <p:spPr/>
        <p:txBody>
          <a:bodyPr rtlCol="0"/>
          <a:lstStyle/>
          <a:p>
            <a:pPr rtl="0"/>
            <a:fld id="{3A2CC701-D80A-463B-8415-A85485312088}" type="slidenum">
              <a:rPr lang="sl-SI" smtClean="0"/>
              <a:t>12</a:t>
            </a:fld>
            <a:endParaRPr lang="sl-SI" dirty="0"/>
          </a:p>
        </p:txBody>
      </p:sp>
    </p:spTree>
    <p:extLst>
      <p:ext uri="{BB962C8B-B14F-4D97-AF65-F5344CB8AC3E}">
        <p14:creationId xmlns:p14="http://schemas.microsoft.com/office/powerpoint/2010/main" val="16999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a:xfrm>
            <a:off x="381000" y="685800"/>
            <a:ext cx="6096000" cy="3429000"/>
          </a:xfrm>
        </p:spPr>
      </p:sp>
      <p:sp>
        <p:nvSpPr>
          <p:cNvPr id="3" name="Označba mesta za opombe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a:p>
        </p:txBody>
      </p:sp>
      <p:sp>
        <p:nvSpPr>
          <p:cNvPr id="4" name="Označba mesta za številko diapozitiva 3"/>
          <p:cNvSpPr>
            <a:spLocks noGrp="1"/>
          </p:cNvSpPr>
          <p:nvPr>
            <p:ph type="sldNum" sz="quarter" idx="10"/>
          </p:nvPr>
        </p:nvSpPr>
        <p:spPr/>
        <p:txBody>
          <a:bodyPr rtlCol="0"/>
          <a:lstStyle/>
          <a:p>
            <a:pPr rtl="0"/>
            <a:fld id="{3A2CC701-D80A-463B-8415-A85485312088}" type="slidenum">
              <a:rPr lang="sl-SI" smtClean="0"/>
              <a:t>13</a:t>
            </a:fld>
            <a:endParaRPr lang="sl-SI" dirty="0"/>
          </a:p>
        </p:txBody>
      </p:sp>
    </p:spTree>
    <p:extLst>
      <p:ext uri="{BB962C8B-B14F-4D97-AF65-F5344CB8AC3E}">
        <p14:creationId xmlns:p14="http://schemas.microsoft.com/office/powerpoint/2010/main" val="71130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14</a:t>
            </a:fld>
            <a:endParaRPr lang="sl-SI" dirty="0"/>
          </a:p>
        </p:txBody>
      </p:sp>
    </p:spTree>
    <p:extLst>
      <p:ext uri="{BB962C8B-B14F-4D97-AF65-F5344CB8AC3E}">
        <p14:creationId xmlns:p14="http://schemas.microsoft.com/office/powerpoint/2010/main" val="121816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15</a:t>
            </a:fld>
            <a:endParaRPr lang="sl-SI" dirty="0"/>
          </a:p>
        </p:txBody>
      </p:sp>
    </p:spTree>
    <p:extLst>
      <p:ext uri="{BB962C8B-B14F-4D97-AF65-F5344CB8AC3E}">
        <p14:creationId xmlns:p14="http://schemas.microsoft.com/office/powerpoint/2010/main" val="418288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16</a:t>
            </a:fld>
            <a:endParaRPr lang="sl-SI" dirty="0"/>
          </a:p>
        </p:txBody>
      </p:sp>
    </p:spTree>
    <p:extLst>
      <p:ext uri="{BB962C8B-B14F-4D97-AF65-F5344CB8AC3E}">
        <p14:creationId xmlns:p14="http://schemas.microsoft.com/office/powerpoint/2010/main" val="152344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a:xfrm>
            <a:off x="381000" y="685800"/>
            <a:ext cx="6096000" cy="3429000"/>
          </a:xfrm>
        </p:spPr>
      </p:sp>
      <p:sp>
        <p:nvSpPr>
          <p:cNvPr id="3" name="Označba mesta za opombe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a:p>
        </p:txBody>
      </p:sp>
      <p:sp>
        <p:nvSpPr>
          <p:cNvPr id="4" name="Označba mesta za številko diapozitiva 3"/>
          <p:cNvSpPr>
            <a:spLocks noGrp="1"/>
          </p:cNvSpPr>
          <p:nvPr>
            <p:ph type="sldNum" sz="quarter" idx="10"/>
          </p:nvPr>
        </p:nvSpPr>
        <p:spPr/>
        <p:txBody>
          <a:bodyPr rtlCol="0"/>
          <a:lstStyle/>
          <a:p>
            <a:pPr rtl="0"/>
            <a:fld id="{3A2CC701-D80A-463B-8415-A85485312088}" type="slidenum">
              <a:rPr lang="sl-SI" smtClean="0"/>
              <a:t>17</a:t>
            </a:fld>
            <a:endParaRPr lang="sl-SI" dirty="0"/>
          </a:p>
        </p:txBody>
      </p:sp>
    </p:spTree>
    <p:extLst>
      <p:ext uri="{BB962C8B-B14F-4D97-AF65-F5344CB8AC3E}">
        <p14:creationId xmlns:p14="http://schemas.microsoft.com/office/powerpoint/2010/main" val="6709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3</a:t>
            </a:fld>
            <a:endParaRPr lang="sl-SI" dirty="0"/>
          </a:p>
        </p:txBody>
      </p:sp>
    </p:spTree>
    <p:extLst>
      <p:ext uri="{BB962C8B-B14F-4D97-AF65-F5344CB8AC3E}">
        <p14:creationId xmlns:p14="http://schemas.microsoft.com/office/powerpoint/2010/main" val="300902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4</a:t>
            </a:fld>
            <a:endParaRPr lang="sl-SI" dirty="0"/>
          </a:p>
        </p:txBody>
      </p:sp>
    </p:spTree>
    <p:extLst>
      <p:ext uri="{BB962C8B-B14F-4D97-AF65-F5344CB8AC3E}">
        <p14:creationId xmlns:p14="http://schemas.microsoft.com/office/powerpoint/2010/main" val="296589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5</a:t>
            </a:fld>
            <a:endParaRPr lang="sl-SI" dirty="0"/>
          </a:p>
        </p:txBody>
      </p:sp>
    </p:spTree>
    <p:extLst>
      <p:ext uri="{BB962C8B-B14F-4D97-AF65-F5344CB8AC3E}">
        <p14:creationId xmlns:p14="http://schemas.microsoft.com/office/powerpoint/2010/main" val="135602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6</a:t>
            </a:fld>
            <a:endParaRPr lang="sl-SI" dirty="0"/>
          </a:p>
        </p:txBody>
      </p:sp>
    </p:spTree>
    <p:extLst>
      <p:ext uri="{BB962C8B-B14F-4D97-AF65-F5344CB8AC3E}">
        <p14:creationId xmlns:p14="http://schemas.microsoft.com/office/powerpoint/2010/main" val="19078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7</a:t>
            </a:fld>
            <a:endParaRPr lang="sl-SI" dirty="0"/>
          </a:p>
        </p:txBody>
      </p:sp>
    </p:spTree>
    <p:extLst>
      <p:ext uri="{BB962C8B-B14F-4D97-AF65-F5344CB8AC3E}">
        <p14:creationId xmlns:p14="http://schemas.microsoft.com/office/powerpoint/2010/main" val="399388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8</a:t>
            </a:fld>
            <a:endParaRPr lang="sl-SI" dirty="0"/>
          </a:p>
        </p:txBody>
      </p:sp>
    </p:spTree>
    <p:extLst>
      <p:ext uri="{BB962C8B-B14F-4D97-AF65-F5344CB8AC3E}">
        <p14:creationId xmlns:p14="http://schemas.microsoft.com/office/powerpoint/2010/main" val="178967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9</a:t>
            </a:fld>
            <a:endParaRPr lang="sl-SI" dirty="0"/>
          </a:p>
        </p:txBody>
      </p:sp>
    </p:spTree>
    <p:extLst>
      <p:ext uri="{BB962C8B-B14F-4D97-AF65-F5344CB8AC3E}">
        <p14:creationId xmlns:p14="http://schemas.microsoft.com/office/powerpoint/2010/main" val="330834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3266150-FA26-45B5-BF0B-186B42A09DC9}" type="slidenum">
              <a:rPr lang="sl-SI" smtClean="0"/>
              <a:t>10</a:t>
            </a:fld>
            <a:endParaRPr lang="sl-SI" dirty="0"/>
          </a:p>
        </p:txBody>
      </p:sp>
    </p:spTree>
    <p:extLst>
      <p:ext uri="{BB962C8B-B14F-4D97-AF65-F5344CB8AC3E}">
        <p14:creationId xmlns:p14="http://schemas.microsoft.com/office/powerpoint/2010/main" val="289547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D84ED-61A6-4EFB-89D8-67583F5EE6A8}"/>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5" name="Footer Placeholder 4">
            <a:extLst>
              <a:ext uri="{FF2B5EF4-FFF2-40B4-BE49-F238E27FC236}">
                <a16:creationId xmlns:a16="http://schemas.microsoft.com/office/drawing/2014/main"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409B1-364B-4C0A-B9BD-0FF87AD107D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1D0EB-CD46-4130-8DEC-4DE444DFAD47}"/>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5" name="Footer Placeholder 4">
            <a:extLst>
              <a:ext uri="{FF2B5EF4-FFF2-40B4-BE49-F238E27FC236}">
                <a16:creationId xmlns:a16="http://schemas.microsoft.com/office/drawing/2014/main"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5E97-F02B-41FF-879E-14AA74D0C85F}"/>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BC9B1-41A1-4387-8CDF-9101F30E43E6}"/>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5" name="Footer Placeholder 4">
            <a:extLst>
              <a:ext uri="{FF2B5EF4-FFF2-40B4-BE49-F238E27FC236}">
                <a16:creationId xmlns:a16="http://schemas.microsoft.com/office/drawing/2014/main"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36B64-D13A-4C02-93B9-AC1E4E14BDB5}"/>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3273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A0008-960F-4072-92FD-0271BD22DFF4}"/>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5" name="Footer Placeholder 4">
            <a:extLst>
              <a:ext uri="{FF2B5EF4-FFF2-40B4-BE49-F238E27FC236}">
                <a16:creationId xmlns:a16="http://schemas.microsoft.com/office/drawing/2014/main"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C451A-7A98-48CD-B19C-C5B87D2DC5C4}"/>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3B034-359F-4BC4-B1B1-AF8E972CFE4F}"/>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5" name="Footer Placeholder 4">
            <a:extLst>
              <a:ext uri="{FF2B5EF4-FFF2-40B4-BE49-F238E27FC236}">
                <a16:creationId xmlns:a16="http://schemas.microsoft.com/office/drawing/2014/main"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4FB1-9CEF-4DD1-941B-34FD1F8D9F0D}"/>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217C5-5A66-4373-809A-03F6BF360EE4}"/>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6" name="Footer Placeholder 5">
            <a:extLst>
              <a:ext uri="{FF2B5EF4-FFF2-40B4-BE49-F238E27FC236}">
                <a16:creationId xmlns:a16="http://schemas.microsoft.com/office/drawing/2014/main"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5D78-EB6C-4509-91F2-3D84ED769027}"/>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8A472-39B1-4709-BB36-18CDF4BD5C20}"/>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8" name="Footer Placeholder 7">
            <a:extLst>
              <a:ext uri="{FF2B5EF4-FFF2-40B4-BE49-F238E27FC236}">
                <a16:creationId xmlns:a16="http://schemas.microsoft.com/office/drawing/2014/main"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9782F-E436-4DA4-8127-FE22CAE1F65B}"/>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DF8CC-1CBF-487A-86B9-E24638CB1816}"/>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4" name="Footer Placeholder 3">
            <a:extLst>
              <a:ext uri="{FF2B5EF4-FFF2-40B4-BE49-F238E27FC236}">
                <a16:creationId xmlns:a16="http://schemas.microsoft.com/office/drawing/2014/main"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5F6A2-56E7-43B1-8B37-5585002D086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90AED-2299-4F2A-8B74-BAF463BFC4AD}"/>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3" name="Footer Placeholder 2">
            <a:extLst>
              <a:ext uri="{FF2B5EF4-FFF2-40B4-BE49-F238E27FC236}">
                <a16:creationId xmlns:a16="http://schemas.microsoft.com/office/drawing/2014/main"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91496-D58D-46A4-8CBC-148676A1AD7E}"/>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46A1-6B4F-4BB4-A2CC-F2FF833366E5}"/>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6" name="Footer Placeholder 5">
            <a:extLst>
              <a:ext uri="{FF2B5EF4-FFF2-40B4-BE49-F238E27FC236}">
                <a16:creationId xmlns:a16="http://schemas.microsoft.com/office/drawing/2014/main"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11B84-A8EB-476E-914C-ED6C206C8EB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DDF0-415A-45BB-8448-6E6A6DD9870C}"/>
              </a:ext>
            </a:extLst>
          </p:cNvPr>
          <p:cNvSpPr>
            <a:spLocks noGrp="1"/>
          </p:cNvSpPr>
          <p:nvPr>
            <p:ph type="dt" sz="half" idx="10"/>
          </p:nvPr>
        </p:nvSpPr>
        <p:spPr/>
        <p:txBody>
          <a:bodyPr/>
          <a:lstStyle/>
          <a:p>
            <a:fld id="{225339CE-CED6-410D-ADE7-BDF7AB6257EC}" type="datetimeFigureOut">
              <a:rPr lang="en-US" smtClean="0"/>
              <a:t>9/26/2021</a:t>
            </a:fld>
            <a:endParaRPr lang="en-US"/>
          </a:p>
        </p:txBody>
      </p:sp>
      <p:sp>
        <p:nvSpPr>
          <p:cNvPr id="6" name="Footer Placeholder 5">
            <a:extLst>
              <a:ext uri="{FF2B5EF4-FFF2-40B4-BE49-F238E27FC236}">
                <a16:creationId xmlns:a16="http://schemas.microsoft.com/office/drawing/2014/main"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DE05B-F806-400F-974B-E04F6924977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t>9/26/2021</a:t>
            </a:fld>
            <a:endParaRPr lang="en-US"/>
          </a:p>
        </p:txBody>
      </p:sp>
      <p:sp>
        <p:nvSpPr>
          <p:cNvPr id="5" name="Footer Placeholder 4">
            <a:extLst>
              <a:ext uri="{FF2B5EF4-FFF2-40B4-BE49-F238E27FC236}">
                <a16:creationId xmlns:a16="http://schemas.microsoft.com/office/drawing/2014/main"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t>‹#›</a:t>
            </a:fld>
            <a:endParaRPr lang="en-US"/>
          </a:p>
        </p:txBody>
      </p:sp>
    </p:spTree>
    <p:extLst>
      <p:ext uri="{BB962C8B-B14F-4D97-AF65-F5344CB8AC3E}">
        <p14:creationId xmlns:p14="http://schemas.microsoft.com/office/powerpoint/2010/main"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the-happy-manager.com/tip/steps-in-decision-making/" TargetMode="External"/><Relationship Id="rId3" Type="http://schemas.openxmlformats.org/officeDocument/2006/relationships/hyperlink" Target="https://www.gocivilairpatrol.com/media/cms/Lesson_Plan_35__Planning_and_Decisi_5A5628811B98A.pdf" TargetMode="External"/><Relationship Id="rId7" Type="http://schemas.openxmlformats.org/officeDocument/2006/relationships/hyperlink" Target="https://www.lucidchart.com/blog/decision-making-process-step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www.tutorialspoint.com/management_concepts/decision_making_process.htm" TargetMode="External"/><Relationship Id="rId11" Type="http://schemas.openxmlformats.org/officeDocument/2006/relationships/hyperlink" Target="https://www.eolss.net/sample-chapters/C13/E1-46B-02.pdf" TargetMode="External"/><Relationship Id="rId5" Type="http://schemas.openxmlformats.org/officeDocument/2006/relationships/hyperlink" Target="https://www.umassd.edu/fycm/decision-making/process/" TargetMode="External"/><Relationship Id="rId10" Type="http://schemas.openxmlformats.org/officeDocument/2006/relationships/hyperlink" Target="https://www.open.edu/openlearn/nature-environment/introducing-environmental-decision-making/content-section-2.1" TargetMode="External"/><Relationship Id="rId4" Type="http://schemas.openxmlformats.org/officeDocument/2006/relationships/hyperlink" Target="https://courses.lumenlearning.com/wm-organizationalbehavior/chapter/the-decision-making-process/" TargetMode="External"/><Relationship Id="rId9" Type="http://schemas.openxmlformats.org/officeDocument/2006/relationships/hyperlink" Target="https://www.open.edu/openlearn/nature-environment/introducing-environmental-decision-making/content-section-2.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51EDBF-20D9-4158-8F0D-0A2A444F9F49}"/>
              </a:ext>
            </a:extLst>
          </p:cNvPr>
          <p:cNvSpPr txBox="1"/>
          <p:nvPr/>
        </p:nvSpPr>
        <p:spPr>
          <a:xfrm>
            <a:off x="756616" y="1368700"/>
            <a:ext cx="9581321" cy="3785652"/>
          </a:xfrm>
          <a:prstGeom prst="rect">
            <a:avLst/>
          </a:prstGeom>
          <a:noFill/>
        </p:spPr>
        <p:txBody>
          <a:bodyPr wrap="square" rtlCol="0">
            <a:spAutoFit/>
          </a:bodyPr>
          <a:lstStyle/>
          <a:p>
            <a:pPr algn="l"/>
            <a:r>
              <a:rPr lang="mk-MK" sz="4000" b="1" i="0" dirty="0">
                <a:solidFill>
                  <a:srgbClr val="222222"/>
                </a:solidFill>
                <a:effectLst/>
              </a:rPr>
              <a:t>М</a:t>
            </a:r>
            <a:r>
              <a:rPr lang="en-US" sz="4000" b="1" i="0" dirty="0">
                <a:solidFill>
                  <a:srgbClr val="222222"/>
                </a:solidFill>
                <a:effectLst/>
              </a:rPr>
              <a:t>ODULE: </a:t>
            </a:r>
          </a:p>
          <a:p>
            <a:pPr algn="l"/>
            <a:r>
              <a:rPr lang="en-US" sz="4000" b="1" i="0" dirty="0">
                <a:solidFill>
                  <a:srgbClr val="222222"/>
                </a:solidFill>
                <a:effectLst/>
              </a:rPr>
              <a:t>TOOLS AND METHODS</a:t>
            </a:r>
            <a:r>
              <a:rPr lang="en-US" sz="4000" b="1" dirty="0">
                <a:solidFill>
                  <a:srgbClr val="222222"/>
                </a:solidFill>
              </a:rPr>
              <a:t> </a:t>
            </a:r>
            <a:r>
              <a:rPr lang="en-US" sz="4000" b="1" i="0" dirty="0">
                <a:solidFill>
                  <a:srgbClr val="222222"/>
                </a:solidFill>
                <a:effectLst/>
              </a:rPr>
              <a:t>FOR </a:t>
            </a:r>
          </a:p>
          <a:p>
            <a:pPr algn="l"/>
            <a:r>
              <a:rPr lang="en-US" sz="4000" b="1" i="0" dirty="0">
                <a:solidFill>
                  <a:srgbClr val="222222"/>
                </a:solidFill>
                <a:effectLst/>
              </a:rPr>
              <a:t>ORGANIZATION AND</a:t>
            </a:r>
          </a:p>
          <a:p>
            <a:pPr algn="l"/>
            <a:r>
              <a:rPr lang="en-US" sz="4000" b="1" i="0" dirty="0">
                <a:solidFill>
                  <a:srgbClr val="222222"/>
                </a:solidFill>
                <a:effectLst/>
              </a:rPr>
              <a:t> REALIZATION OF SUSTAINABLE DEVELOPMENT AND SOCIAL </a:t>
            </a:r>
          </a:p>
          <a:p>
            <a:pPr algn="l"/>
            <a:r>
              <a:rPr lang="en-US" sz="4000" b="1" i="0" dirty="0">
                <a:solidFill>
                  <a:srgbClr val="222222"/>
                </a:solidFill>
                <a:effectLst/>
              </a:rPr>
              <a:t>ENTERPRISES</a:t>
            </a:r>
            <a:endParaRPr lang="mk-MK" sz="4000" b="1" i="0" dirty="0">
              <a:solidFill>
                <a:srgbClr val="222222"/>
              </a:solidFill>
              <a:effectLst/>
            </a:endParaRPr>
          </a:p>
        </p:txBody>
      </p:sp>
    </p:spTree>
    <p:extLst>
      <p:ext uri="{BB962C8B-B14F-4D97-AF65-F5344CB8AC3E}">
        <p14:creationId xmlns:p14="http://schemas.microsoft.com/office/powerpoint/2010/main" val="8240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26702" y="675134"/>
            <a:ext cx="9144000" cy="1144556"/>
          </a:xfrm>
        </p:spPr>
        <p:txBody>
          <a:bodyPr rtlCol="0">
            <a:normAutofit fontScale="90000"/>
          </a:bodyPr>
          <a:lstStyle/>
          <a:p>
            <a:pPr rtl="0"/>
            <a:br>
              <a:rPr lang="sl-SI" sz="2800" dirty="0"/>
            </a:br>
            <a:br>
              <a:rPr lang="sl-SI" sz="3300" b="1" dirty="0">
                <a:latin typeface="+mn-lt"/>
              </a:rPr>
            </a:br>
            <a:r>
              <a:rPr lang="en-GB" sz="3300" b="1" dirty="0">
                <a:latin typeface="+mn-lt"/>
              </a:rPr>
              <a:t>Context Factors of Decision – Making:</a:t>
            </a:r>
          </a:p>
        </p:txBody>
      </p:sp>
      <p:pic>
        <p:nvPicPr>
          <p:cNvPr id="7" name="Označba mesta vsebine 6">
            <a:extLst>
              <a:ext uri="{FF2B5EF4-FFF2-40B4-BE49-F238E27FC236}">
                <a16:creationId xmlns:a16="http://schemas.microsoft.com/office/drawing/2014/main" id="{9C2B14BF-BC7E-4D09-9C8F-757F7AD72AF7}"/>
              </a:ext>
            </a:extLst>
          </p:cNvPr>
          <p:cNvPicPr>
            <a:picLocks noGrp="1" noChangeAspect="1"/>
          </p:cNvPicPr>
          <p:nvPr>
            <p:ph sz="half" idx="1"/>
          </p:nvPr>
        </p:nvPicPr>
        <p:blipFill>
          <a:blip r:embed="rId3"/>
          <a:stretch>
            <a:fillRect/>
          </a:stretch>
        </p:blipFill>
        <p:spPr>
          <a:xfrm>
            <a:off x="9192344" y="10411"/>
            <a:ext cx="2610000" cy="2610000"/>
          </a:xfrm>
          <a:prstGeom prst="ellipse">
            <a:avLst/>
          </a:prstGeom>
          <a:ln>
            <a:noFill/>
          </a:ln>
          <a:effectLst>
            <a:softEdge rad="112500"/>
          </a:effectLst>
        </p:spPr>
      </p:pic>
      <p:sp>
        <p:nvSpPr>
          <p:cNvPr id="8" name="Označba mesta vsebine 6">
            <a:extLst>
              <a:ext uri="{FF2B5EF4-FFF2-40B4-BE49-F238E27FC236}">
                <a16:creationId xmlns:a16="http://schemas.microsoft.com/office/drawing/2014/main" id="{70DD17C0-B0AD-458E-9A2B-02EAB8C02561}"/>
              </a:ext>
            </a:extLst>
          </p:cNvPr>
          <p:cNvSpPr txBox="1">
            <a:spLocks/>
          </p:cNvSpPr>
          <p:nvPr/>
        </p:nvSpPr>
        <p:spPr>
          <a:xfrm>
            <a:off x="335361" y="1819690"/>
            <a:ext cx="9252519" cy="484967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p>
        </p:txBody>
      </p:sp>
      <p:sp>
        <p:nvSpPr>
          <p:cNvPr id="23" name="PoljeZBesedilom 22">
            <a:extLst>
              <a:ext uri="{FF2B5EF4-FFF2-40B4-BE49-F238E27FC236}">
                <a16:creationId xmlns:a16="http://schemas.microsoft.com/office/drawing/2014/main" id="{50D2F9E8-438A-4E9A-BD4F-AA50B491D6EB}"/>
              </a:ext>
            </a:extLst>
          </p:cNvPr>
          <p:cNvSpPr txBox="1"/>
          <p:nvPr/>
        </p:nvSpPr>
        <p:spPr>
          <a:xfrm>
            <a:off x="726702" y="2362597"/>
            <a:ext cx="10117956" cy="3251403"/>
          </a:xfrm>
          <a:prstGeom prst="rect">
            <a:avLst/>
          </a:prstGeom>
          <a:noFill/>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Given what we know about individual risk propensity, this context feature can have huge consequences to judgment and choice. </a:t>
            </a:r>
            <a:endParaRPr lang="sl-SI"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Urgency</a:t>
            </a:r>
            <a:r>
              <a:rPr lang="en-US" sz="2400" dirty="0">
                <a:latin typeface="Calibri" panose="020F0502020204030204" pitchFamily="34" charset="0"/>
                <a:ea typeface="Calibri" panose="020F0502020204030204" pitchFamily="34" charset="0"/>
                <a:cs typeface="Times New Roman" panose="02020603050405020304" pitchFamily="18" charset="0"/>
              </a:rPr>
              <a:t> – how quickly do you have to decide </a:t>
            </a:r>
            <a:endParaRPr lang="sl-SI"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Importance</a:t>
            </a:r>
            <a:r>
              <a:rPr lang="en-US" sz="2400" dirty="0">
                <a:latin typeface="Calibri" panose="020F0502020204030204" pitchFamily="34" charset="0"/>
                <a:ea typeface="Calibri" panose="020F0502020204030204" pitchFamily="34" charset="0"/>
                <a:cs typeface="Times New Roman" panose="02020603050405020304" pitchFamily="18" charset="0"/>
              </a:rPr>
              <a:t> – how much impact will the decision have </a:t>
            </a:r>
            <a:endParaRPr lang="sl-SI"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Life-span of Problem/Opportunity </a:t>
            </a:r>
            <a:r>
              <a:rPr lang="en-US" sz="2400" dirty="0">
                <a:latin typeface="Calibri" panose="020F0502020204030204" pitchFamily="34" charset="0"/>
                <a:ea typeface="Calibri" panose="020F0502020204030204" pitchFamily="34" charset="0"/>
                <a:cs typeface="Times New Roman" panose="02020603050405020304" pitchFamily="18" charset="0"/>
              </a:rPr>
              <a:t>– how likely is the issue to go away on its own</a:t>
            </a:r>
            <a:endParaRPr lang="sl-SI"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98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50167" y="151608"/>
            <a:ext cx="9684620" cy="2667000"/>
          </a:xfrm>
        </p:spPr>
        <p:txBody>
          <a:bodyPr rtlCol="0">
            <a:normAutofit/>
          </a:bodyPr>
          <a:lstStyle/>
          <a:p>
            <a:pPr rtl="0"/>
            <a:r>
              <a:rPr lang="en-GB" sz="4800" b="1" dirty="0">
                <a:latin typeface="+mn-lt"/>
              </a:rPr>
              <a:t>Creating</a:t>
            </a:r>
            <a:r>
              <a:rPr lang="en-GB" sz="4800" b="1" dirty="0"/>
              <a:t> </a:t>
            </a:r>
            <a:r>
              <a:rPr lang="en-GB" sz="4500" b="1" dirty="0">
                <a:latin typeface="+mn-lt"/>
              </a:rPr>
              <a:t>a decision – making process</a:t>
            </a:r>
          </a:p>
        </p:txBody>
      </p:sp>
      <p:pic>
        <p:nvPicPr>
          <p:cNvPr id="5" name="Slika 4">
            <a:extLst>
              <a:ext uri="{FF2B5EF4-FFF2-40B4-BE49-F238E27FC236}">
                <a16:creationId xmlns:a16="http://schemas.microsoft.com/office/drawing/2014/main" id="{98AD71C6-0362-47A0-9A30-F1C31E282219}"/>
              </a:ext>
            </a:extLst>
          </p:cNvPr>
          <p:cNvPicPr>
            <a:picLocks noChangeAspect="1"/>
          </p:cNvPicPr>
          <p:nvPr/>
        </p:nvPicPr>
        <p:blipFill>
          <a:blip r:embed="rId3"/>
          <a:stretch>
            <a:fillRect/>
          </a:stretch>
        </p:blipFill>
        <p:spPr>
          <a:xfrm>
            <a:off x="4913040" y="3014664"/>
            <a:ext cx="4179786" cy="2557462"/>
          </a:xfrm>
          <a:prstGeom prst="ellipse">
            <a:avLst/>
          </a:prstGeom>
          <a:ln>
            <a:noFill/>
          </a:ln>
          <a:effectLst>
            <a:softEdge rad="112500"/>
          </a:effectLst>
        </p:spPr>
      </p:pic>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838200" y="966019"/>
            <a:ext cx="11090448" cy="991370"/>
          </a:xfrm>
        </p:spPr>
        <p:txBody>
          <a:bodyPr rtlCol="0">
            <a:normAutofit/>
          </a:bodyPr>
          <a:lstStyle/>
          <a:p>
            <a:pPr rtl="0"/>
            <a:r>
              <a:rPr lang="en-GB" sz="3000" b="1" dirty="0">
                <a:latin typeface="+mn-lt"/>
              </a:rPr>
              <a:t>Decision</a:t>
            </a:r>
            <a:r>
              <a:rPr lang="sl-SI" sz="3000" b="1" dirty="0">
                <a:latin typeface="+mn-lt"/>
              </a:rPr>
              <a:t> –</a:t>
            </a:r>
            <a:r>
              <a:rPr lang="en-GB" sz="3000" b="1" dirty="0">
                <a:latin typeface="+mn-lt"/>
              </a:rPr>
              <a:t> making</a:t>
            </a:r>
            <a:r>
              <a:rPr lang="sl-SI" sz="3000" b="1" dirty="0">
                <a:latin typeface="+mn-lt"/>
              </a:rPr>
              <a:t> </a:t>
            </a:r>
            <a:r>
              <a:rPr lang="en-GB" sz="3000" b="1" dirty="0">
                <a:latin typeface="+mn-lt"/>
              </a:rPr>
              <a:t>process</a:t>
            </a:r>
            <a:br>
              <a:rPr lang="en-US" sz="3000" b="1" dirty="0">
                <a:latin typeface="+mn-lt"/>
              </a:rPr>
            </a:br>
            <a:r>
              <a:rPr lang="sl-SI" sz="3000" b="1" dirty="0">
                <a:latin typeface="+mn-lt"/>
              </a:rPr>
              <a:t>7 steps</a:t>
            </a:r>
            <a:endParaRPr lang="en-GB" sz="3000" b="1" dirty="0">
              <a:latin typeface="+mn-lt"/>
            </a:endParaRPr>
          </a:p>
        </p:txBody>
      </p:sp>
      <p:sp>
        <p:nvSpPr>
          <p:cNvPr id="8" name="Označba mesta besedila 7">
            <a:extLst>
              <a:ext uri="{FF2B5EF4-FFF2-40B4-BE49-F238E27FC236}">
                <a16:creationId xmlns:a16="http://schemas.microsoft.com/office/drawing/2014/main" id="{1898DE26-55DB-4E7A-A8AE-F686A8A9AB4D}"/>
              </a:ext>
            </a:extLst>
          </p:cNvPr>
          <p:cNvSpPr>
            <a:spLocks noGrp="1"/>
          </p:cNvSpPr>
          <p:nvPr>
            <p:ph type="body" idx="1"/>
          </p:nvPr>
        </p:nvSpPr>
        <p:spPr>
          <a:xfrm>
            <a:off x="263352" y="1628800"/>
            <a:ext cx="11090448" cy="4752528"/>
          </a:xfrm>
        </p:spPr>
        <p:txBody>
          <a:bodyPr>
            <a:noAutofit/>
          </a:bodyPr>
          <a:lstStyle/>
          <a:p>
            <a:pPr algn="just"/>
            <a:r>
              <a:rPr lang="en-US" sz="2000" b="0" dirty="0">
                <a:latin typeface="Calibri" panose="020F0502020204030204" pitchFamily="34" charset="0"/>
                <a:ea typeface="Calibri" panose="020F0502020204030204" pitchFamily="34" charset="0"/>
                <a:cs typeface="Times New Roman" panose="02020603050405020304" pitchFamily="18" charset="0"/>
              </a:rPr>
              <a:t>There are many decision-making models. </a:t>
            </a:r>
            <a:r>
              <a:rPr lang="en-GB" sz="2000" b="0" dirty="0">
                <a:latin typeface="Calibri" panose="020F0502020204030204" pitchFamily="34" charset="0"/>
                <a:ea typeface="Calibri" panose="020F0502020204030204" pitchFamily="34" charset="0"/>
                <a:cs typeface="Times New Roman" panose="02020603050405020304" pitchFamily="18" charset="0"/>
              </a:rPr>
              <a:t>The following one is the </a:t>
            </a:r>
            <a:r>
              <a:rPr lang="en-US" sz="2000" b="0" dirty="0">
                <a:latin typeface="Calibri" panose="020F0502020204030204" pitchFamily="34" charset="0"/>
                <a:ea typeface="Calibri" panose="020F0502020204030204" pitchFamily="34" charset="0"/>
                <a:cs typeface="Times New Roman" panose="02020603050405020304" pitchFamily="18" charset="0"/>
              </a:rPr>
              <a:t>one that many of the students will be familiar with.</a:t>
            </a:r>
            <a:r>
              <a:rPr lang="sl-SI" sz="2000" b="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Identify the problem. </a:t>
            </a:r>
            <a:r>
              <a:rPr lang="en-US" sz="2000" b="0" dirty="0">
                <a:latin typeface="Calibri" panose="020F0502020204030204" pitchFamily="34" charset="0"/>
                <a:ea typeface="Calibri" panose="020F0502020204030204" pitchFamily="34" charset="0"/>
                <a:cs typeface="Times New Roman" panose="02020603050405020304" pitchFamily="18" charset="0"/>
              </a:rPr>
              <a:t>The first step is to recognize there is a problem and a decision must be made. Some people just react to problems, but good managers seek to understand the problem. Defining and clarifying the problem helps. Decision making is essentially a problem-solving process. This involves understanding the situation and trying to resolve it. </a:t>
            </a:r>
            <a:endParaRPr lang="sl-SI" sz="2000" b="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List alternatives. </a:t>
            </a:r>
            <a:r>
              <a:rPr lang="en-US" sz="2000" b="0" dirty="0">
                <a:latin typeface="Calibri" panose="020F0502020204030204" pitchFamily="34" charset="0"/>
                <a:ea typeface="Calibri" panose="020F0502020204030204" pitchFamily="34" charset="0"/>
                <a:cs typeface="Times New Roman" panose="02020603050405020304" pitchFamily="18" charset="0"/>
              </a:rPr>
              <a:t>Managers need to develop a list of possible courses of action that will solve the problem. Managers must look for standard answers and also creative answers. The technique “brainstorming” is an example of creative thinking that can take place between a manager and the subordinates. In brainstorming, everyone comes up with as many alternatives as possible. A critical point about brainstorming sessions is that no criticism should be allowed. You want to foster a nurturing environment where everyone will feel like contributing. Shooting down an idea will stop the free flow of exchange. </a:t>
            </a:r>
            <a:endParaRPr lang="sl-SI" sz="2000" b="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000" b="0" dirty="0">
                <a:latin typeface="Calibri" panose="020F0502020204030204" pitchFamily="34" charset="0"/>
                <a:ea typeface="Calibri" panose="020F0502020204030204" pitchFamily="34" charset="0"/>
                <a:cs typeface="Times New Roman" panose="02020603050405020304" pitchFamily="18" charset="0"/>
              </a:rPr>
              <a:t> </a:t>
            </a:r>
            <a:endParaRPr lang="sl-SI" sz="2000" b="0" dirty="0"/>
          </a:p>
        </p:txBody>
      </p:sp>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jeZBesedilom 7">
            <a:extLst>
              <a:ext uri="{FF2B5EF4-FFF2-40B4-BE49-F238E27FC236}">
                <a16:creationId xmlns:a16="http://schemas.microsoft.com/office/drawing/2014/main" id="{CCFC4075-8174-4E24-B59F-CDA11B6786B1}"/>
              </a:ext>
            </a:extLst>
          </p:cNvPr>
          <p:cNvSpPr txBox="1"/>
          <p:nvPr/>
        </p:nvSpPr>
        <p:spPr>
          <a:xfrm>
            <a:off x="335360" y="1966986"/>
            <a:ext cx="11521280" cy="3785652"/>
          </a:xfrm>
          <a:prstGeom prst="rect">
            <a:avLst/>
          </a:prstGeom>
          <a:noFill/>
        </p:spPr>
        <p:txBody>
          <a:bodyPr wrap="square">
            <a:spAutoFit/>
          </a:bodyPr>
          <a:lstStyle/>
          <a:p>
            <a:pPr marL="342900" indent="-342900">
              <a:buFont typeface="+mj-lt"/>
              <a:buAutoNum type="arabicPeriod" startAt="3"/>
            </a:pPr>
            <a:r>
              <a:rPr lang="en-US" sz="2000" b="1" dirty="0">
                <a:latin typeface="Calibri" panose="020F0502020204030204" pitchFamily="34" charset="0"/>
                <a:ea typeface="Calibri" panose="020F0502020204030204" pitchFamily="34" charset="0"/>
                <a:cs typeface="Times New Roman" panose="02020603050405020304" pitchFamily="18" charset="0"/>
              </a:rPr>
              <a:t>Select the best alternative</a:t>
            </a:r>
            <a:r>
              <a:rPr lang="en-US" sz="2000" dirty="0">
                <a:latin typeface="Calibri" panose="020F0502020204030204" pitchFamily="34" charset="0"/>
                <a:ea typeface="Calibri" panose="020F0502020204030204" pitchFamily="34" charset="0"/>
                <a:cs typeface="Times New Roman" panose="02020603050405020304" pitchFamily="18" charset="0"/>
              </a:rPr>
              <a:t>. In some models, the next step is evaluating your alternatives, but we are combining the evaluation with the selection. Evaluating is part of selecting. As part of the evaluation, you should list the potential effects of each choice. You should also weigh the advantages and disadvantages. Discuss those effects and make the decision based on what is best for the organization.</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3"/>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3"/>
            </a:pPr>
            <a:r>
              <a:rPr lang="en-US" sz="2000" b="1" dirty="0">
                <a:latin typeface="Calibri" panose="020F0502020204030204" pitchFamily="34" charset="0"/>
                <a:ea typeface="Calibri" panose="020F0502020204030204" pitchFamily="34" charset="0"/>
                <a:cs typeface="Times New Roman" panose="02020603050405020304" pitchFamily="18" charset="0"/>
              </a:rPr>
              <a:t>Implement the chosen alternative</a:t>
            </a:r>
            <a:r>
              <a:rPr lang="en-US" sz="2000" dirty="0">
                <a:latin typeface="Calibri" panose="020F0502020204030204" pitchFamily="34" charset="0"/>
                <a:ea typeface="Calibri" panose="020F0502020204030204" pitchFamily="34" charset="0"/>
                <a:cs typeface="Times New Roman" panose="02020603050405020304" pitchFamily="18" charset="0"/>
              </a:rPr>
              <a:t>. Put the alternative into action. This is critical. All of your successful analysis won’t do any good if you are afraid to act. Whether the implementation is easy or hard, you must take action</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3"/>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3"/>
            </a:pPr>
            <a:r>
              <a:rPr lang="en-US" sz="2000" b="1" dirty="0">
                <a:latin typeface="Calibri" panose="020F0502020204030204" pitchFamily="34" charset="0"/>
                <a:ea typeface="Calibri" panose="020F0502020204030204" pitchFamily="34" charset="0"/>
                <a:cs typeface="Times New Roman" panose="02020603050405020304" pitchFamily="18" charset="0"/>
              </a:rPr>
              <a:t>Evaluate</a:t>
            </a:r>
            <a:r>
              <a:rPr lang="en-US" sz="2000" dirty="0">
                <a:latin typeface="Calibri" panose="020F0502020204030204" pitchFamily="34" charset="0"/>
                <a:ea typeface="Calibri" panose="020F0502020204030204" pitchFamily="34" charset="0"/>
                <a:cs typeface="Times New Roman" panose="02020603050405020304" pitchFamily="18" charset="0"/>
              </a:rPr>
              <a:t>. Earlier we evaluated the alternatives, but now this final step means to evaluate the action. This is done with feedback. Collect the best feedback you can. If the problem is not resolved, a manager must go back through the process and look at other alternatives.</a:t>
            </a:r>
            <a:endParaRPr lang="sl-SI"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B85D8128-D53B-4244-8F99-7D22A49A2EC3}"/>
              </a:ext>
            </a:extLst>
          </p:cNvPr>
          <p:cNvPicPr>
            <a:picLocks noChangeAspect="1"/>
          </p:cNvPicPr>
          <p:nvPr/>
        </p:nvPicPr>
        <p:blipFill>
          <a:blip r:embed="rId3"/>
          <a:stretch>
            <a:fillRect/>
          </a:stretch>
        </p:blipFill>
        <p:spPr>
          <a:xfrm>
            <a:off x="3935597" y="1880898"/>
            <a:ext cx="5159685" cy="3970539"/>
          </a:xfrm>
          <a:prstGeom prst="rect">
            <a:avLst/>
          </a:prstGeom>
        </p:spPr>
      </p:pic>
      <p:sp>
        <p:nvSpPr>
          <p:cNvPr id="5" name="PoljeZBesedilom 4">
            <a:extLst>
              <a:ext uri="{FF2B5EF4-FFF2-40B4-BE49-F238E27FC236}">
                <a16:creationId xmlns:a16="http://schemas.microsoft.com/office/drawing/2014/main" id="{448D1FC4-8FCF-486A-904C-3AE76467A8AF}"/>
              </a:ext>
            </a:extLst>
          </p:cNvPr>
          <p:cNvSpPr txBox="1"/>
          <p:nvPr/>
        </p:nvSpPr>
        <p:spPr>
          <a:xfrm>
            <a:off x="678831" y="1326900"/>
            <a:ext cx="7056784" cy="553998"/>
          </a:xfrm>
          <a:prstGeom prst="rect">
            <a:avLst/>
          </a:prstGeom>
          <a:noFill/>
        </p:spPr>
        <p:txBody>
          <a:bodyPr wrap="square">
            <a:spAutoFit/>
          </a:bodyPr>
          <a:lstStyle/>
          <a:p>
            <a:r>
              <a:rPr lang="sl-SI" sz="3000" b="1" dirty="0" err="1"/>
              <a:t>Steps</a:t>
            </a:r>
            <a:r>
              <a:rPr lang="sl-SI" sz="3000" b="1" dirty="0"/>
              <a:t> in </a:t>
            </a:r>
            <a:r>
              <a:rPr lang="en-GB" sz="3000" b="1" dirty="0"/>
              <a:t>Decision</a:t>
            </a:r>
            <a:r>
              <a:rPr lang="sl-SI" sz="3000" b="1" dirty="0"/>
              <a:t> –</a:t>
            </a:r>
            <a:r>
              <a:rPr lang="en-GB" sz="3000" b="1" dirty="0"/>
              <a:t> making</a:t>
            </a:r>
            <a:r>
              <a:rPr lang="sl-SI" sz="3000" b="1" dirty="0"/>
              <a:t> </a:t>
            </a:r>
            <a:r>
              <a:rPr lang="en-GB" sz="3000" b="1" dirty="0"/>
              <a:t>process:</a:t>
            </a:r>
            <a:endParaRPr lang="sl-SI" sz="3000" b="1" dirty="0"/>
          </a:p>
        </p:txBody>
      </p:sp>
    </p:spTree>
    <p:extLst>
      <p:ext uri="{BB962C8B-B14F-4D97-AF65-F5344CB8AC3E}">
        <p14:creationId xmlns:p14="http://schemas.microsoft.com/office/powerpoint/2010/main" val="7114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2641" y="446898"/>
            <a:ext cx="10476657" cy="1144556"/>
          </a:xfrm>
        </p:spPr>
        <p:txBody>
          <a:bodyPr rtlCol="0">
            <a:normAutofit fontScale="90000"/>
          </a:bodyPr>
          <a:lstStyle/>
          <a:p>
            <a:br>
              <a:rPr lang="sl-SI" dirty="0"/>
            </a:br>
            <a:br>
              <a:rPr lang="sl-SI" dirty="0"/>
            </a:br>
            <a:r>
              <a:rPr lang="en-GB" sz="3300" b="1" dirty="0">
                <a:latin typeface="+mn-lt"/>
              </a:rPr>
              <a:t>Example of decision – making process </a:t>
            </a:r>
          </a:p>
        </p:txBody>
      </p:sp>
      <p:sp>
        <p:nvSpPr>
          <p:cNvPr id="3" name="Označba mesta vsebine 2">
            <a:extLst>
              <a:ext uri="{FF2B5EF4-FFF2-40B4-BE49-F238E27FC236}">
                <a16:creationId xmlns:a16="http://schemas.microsoft.com/office/drawing/2014/main" id="{79DCCC49-86ED-424E-92AB-A6DC370D0017}"/>
              </a:ext>
            </a:extLst>
          </p:cNvPr>
          <p:cNvSpPr>
            <a:spLocks noGrp="1"/>
          </p:cNvSpPr>
          <p:nvPr>
            <p:ph idx="1"/>
          </p:nvPr>
        </p:nvSpPr>
        <p:spPr>
          <a:xfrm>
            <a:off x="263353" y="1844824"/>
            <a:ext cx="11295235" cy="4113064"/>
          </a:xfrm>
        </p:spPr>
        <p:txBody>
          <a:bodyPr>
            <a:noAutofit/>
          </a:bodyPr>
          <a:lstStyle/>
          <a:p>
            <a:pPr marL="0" indent="0">
              <a:buNone/>
            </a:pPr>
            <a:r>
              <a:rPr lang="en-US" sz="2000" b="1" dirty="0">
                <a:solidFill>
                  <a:srgbClr val="000000"/>
                </a:solidFill>
                <a:latin typeface="Calibri" panose="020F0502020204030204" pitchFamily="34" charset="0"/>
                <a:cs typeface="Calibri" panose="020F0502020204030204" pitchFamily="34" charset="0"/>
              </a:rPr>
              <a:t>Environmental decision making in the context of sustainable development</a:t>
            </a:r>
            <a:r>
              <a:rPr lang="sl-SI" sz="2000" b="1" dirty="0">
                <a:solidFill>
                  <a:srgbClr val="000000"/>
                </a:solidFill>
                <a:latin typeface="Calibri" panose="020F0502020204030204" pitchFamily="34" charset="0"/>
                <a:cs typeface="Calibri" panose="020F0502020204030204" pitchFamily="34" charset="0"/>
              </a:rPr>
              <a:t> – „</a:t>
            </a:r>
            <a:r>
              <a:rPr lang="en-GB" sz="2000" b="1" dirty="0">
                <a:solidFill>
                  <a:srgbClr val="000000"/>
                </a:solidFill>
                <a:latin typeface="Calibri" panose="020F0502020204030204" pitchFamily="34" charset="0"/>
                <a:cs typeface="Calibri" panose="020F0502020204030204" pitchFamily="34" charset="0"/>
              </a:rPr>
              <a:t>theory“</a:t>
            </a:r>
            <a:r>
              <a:rPr lang="sl-SI" sz="2000" b="1" dirty="0">
                <a:solidFill>
                  <a:srgbClr val="000000"/>
                </a:solidFill>
                <a:latin typeface="Calibri" panose="020F0502020204030204" pitchFamily="34" charset="0"/>
                <a:cs typeface="Calibri" panose="020F0502020204030204" pitchFamily="34" charset="0"/>
              </a:rPr>
              <a:t>  </a:t>
            </a:r>
            <a:endParaRPr lang="en-US" sz="2000" b="1" dirty="0">
              <a:solidFill>
                <a:srgbClr val="000000"/>
              </a:solidFill>
              <a:latin typeface="Calibri" panose="020F0502020204030204" pitchFamily="34" charset="0"/>
              <a:cs typeface="Calibri" panose="020F0502020204030204" pitchFamily="34" charset="0"/>
            </a:endParaRPr>
          </a:p>
          <a:p>
            <a:pPr algn="l"/>
            <a:r>
              <a:rPr lang="en-US" sz="2000" dirty="0">
                <a:solidFill>
                  <a:srgbClr val="333333"/>
                </a:solidFill>
                <a:latin typeface="Calibri" panose="020F0502020204030204" pitchFamily="34" charset="0"/>
                <a:cs typeface="Calibri" panose="020F0502020204030204" pitchFamily="34" charset="0"/>
              </a:rPr>
              <a:t>In simple terms, environmental decision making is taken to mean decision making that has an effect on our environment, however it is defined. If adopting a broad definition of environment, it could be said that nearly all decision making comes into this category. </a:t>
            </a:r>
            <a:endParaRPr lang="sl-SI" sz="2000" dirty="0">
              <a:solidFill>
                <a:srgbClr val="333333"/>
              </a:solidFill>
              <a:latin typeface="Calibri" panose="020F0502020204030204" pitchFamily="34" charset="0"/>
              <a:cs typeface="Calibri" panose="020F0502020204030204" pitchFamily="34" charset="0"/>
            </a:endParaRPr>
          </a:p>
          <a:p>
            <a:pPr algn="l"/>
            <a:r>
              <a:rPr lang="en-US" sz="2000" dirty="0">
                <a:solidFill>
                  <a:srgbClr val="333333"/>
                </a:solidFill>
                <a:latin typeface="Calibri" panose="020F0502020204030204" pitchFamily="34" charset="0"/>
                <a:cs typeface="Calibri" panose="020F0502020204030204" pitchFamily="34" charset="0"/>
              </a:rPr>
              <a:t>So why do we need to talk about environmental decision making at all rather than simply decision making? It is because there is increasing recognition that many of the decisions we make and actions we take, both individually and in groups, influence our environment and yet economic and political considerations often dominate in a way that seems to exclude environmental considerations. By environmental in this context, I mean that which surrounds and affects us including our physical and biological life-support base alongside social, economic, cultural, political and institutional factors.</a:t>
            </a:r>
          </a:p>
          <a:p>
            <a:pPr algn="l"/>
            <a:r>
              <a:rPr lang="en-US" sz="2000" dirty="0">
                <a:solidFill>
                  <a:srgbClr val="333333"/>
                </a:solidFill>
                <a:latin typeface="Calibri" panose="020F0502020204030204" pitchFamily="34" charset="0"/>
                <a:cs typeface="Calibri" panose="020F0502020204030204" pitchFamily="34" charset="0"/>
              </a:rPr>
              <a:t>We are mainly taking into consideration those decisions which have local dimensions but are related to worldwide environmental issues, and where individuals and groups have choices, they can make to maximize positive environmental outcomes, improve our environment and limit detrimental effects. </a:t>
            </a:r>
            <a:endParaRPr lang="sl-SI" sz="2000" dirty="0">
              <a:solidFill>
                <a:srgbClr val="333333"/>
              </a:solidFill>
              <a:latin typeface="Calibri" panose="020F0502020204030204" pitchFamily="34" charset="0"/>
              <a:cs typeface="Calibri" panose="020F0502020204030204" pitchFamily="34" charset="0"/>
            </a:endParaRPr>
          </a:p>
          <a:p>
            <a:pPr algn="l"/>
            <a:endParaRPr lang="sl-SI"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295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7986" y="888727"/>
            <a:ext cx="9144000" cy="1144556"/>
          </a:xfrm>
        </p:spPr>
        <p:txBody>
          <a:bodyPr rtlCol="0">
            <a:normAutofit/>
          </a:bodyPr>
          <a:lstStyle/>
          <a:p>
            <a:pPr rtl="0"/>
            <a:r>
              <a:rPr lang="en-GB" sz="3000" b="1" dirty="0">
                <a:latin typeface="+mn-lt"/>
              </a:rPr>
              <a:t>Example of decision – making process</a:t>
            </a:r>
            <a:endParaRPr lang="sl-SI" sz="3000" b="1" dirty="0">
              <a:latin typeface="+mn-lt"/>
            </a:endParaRPr>
          </a:p>
        </p:txBody>
      </p:sp>
      <p:sp>
        <p:nvSpPr>
          <p:cNvPr id="5" name="Označba mesta za besedilo 4"/>
          <p:cNvSpPr>
            <a:spLocks noGrp="1"/>
          </p:cNvSpPr>
          <p:nvPr>
            <p:ph idx="1"/>
          </p:nvPr>
        </p:nvSpPr>
        <p:spPr>
          <a:xfrm>
            <a:off x="527819" y="1637017"/>
            <a:ext cx="11136362" cy="2938767"/>
          </a:xfrm>
        </p:spPr>
        <p:txBody>
          <a:bodyPr rtlCol="0">
            <a:noAutofit/>
          </a:bodyPr>
          <a:lstStyle/>
          <a:p>
            <a:pPr algn="l"/>
            <a:r>
              <a:rPr lang="en-US" sz="2000" b="1" dirty="0">
                <a:solidFill>
                  <a:srgbClr val="333333"/>
                </a:solidFill>
                <a:cs typeface="Calibri" panose="020F0502020204030204" pitchFamily="34" charset="0"/>
              </a:rPr>
              <a:t>Examples include our use of transport, making consumer decisions, planning new or improved developments and managing natural resources.</a:t>
            </a:r>
          </a:p>
          <a:p>
            <a:pPr algn="l"/>
            <a:r>
              <a:rPr lang="en-US" sz="2000" dirty="0">
                <a:solidFill>
                  <a:srgbClr val="333333"/>
                </a:solidFill>
                <a:cs typeface="Calibri" panose="020F0502020204030204" pitchFamily="34" charset="0"/>
              </a:rPr>
              <a:t>Whilst accepting that there are widely divergent views about what environmental decision making implies, we believe that the main challenge seems to be not one of replacing economic, political and social considerations, which currently prevail in much decision making, with an environmental agenda but one of bringing these factors together in every decision-making process. </a:t>
            </a:r>
            <a:endParaRPr lang="sl-SI" sz="2000" dirty="0">
              <a:solidFill>
                <a:srgbClr val="333333"/>
              </a:solidFill>
              <a:cs typeface="Calibri" panose="020F0502020204030204" pitchFamily="34" charset="0"/>
            </a:endParaRPr>
          </a:p>
          <a:p>
            <a:pPr algn="l"/>
            <a:r>
              <a:rPr lang="en-US" sz="2000" dirty="0">
                <a:solidFill>
                  <a:srgbClr val="333333"/>
                </a:solidFill>
                <a:cs typeface="Calibri" panose="020F0502020204030204" pitchFamily="34" charset="0"/>
              </a:rPr>
              <a:t>A note of caution is needed however: singling out one area for special attention might on occasions have the effect of separation rather than integration. In order that we might more fully explore this integration of environment with the other factors prevalent in decision making, we perhaps need to begin by taking the position that we cannot afford to exclude environmental concerns if we are to meet basic human needs both now and in the future. </a:t>
            </a:r>
            <a:endParaRPr lang="sl-SI" sz="2000" dirty="0">
              <a:solidFill>
                <a:srgbClr val="333333"/>
              </a:solidFill>
              <a:cs typeface="Calibri" panose="020F0502020204030204" pitchFamily="34" charset="0"/>
            </a:endParaRPr>
          </a:p>
          <a:p>
            <a:pPr algn="l"/>
            <a:r>
              <a:rPr lang="en-US" sz="2000" dirty="0">
                <a:solidFill>
                  <a:srgbClr val="333333"/>
                </a:solidFill>
                <a:cs typeface="Calibri" panose="020F0502020204030204" pitchFamily="34" charset="0"/>
              </a:rPr>
              <a:t>This is based on an assumption that the rate at which we are using some of our natural resources (such as oil, water or land) and polluting air, soil, fresh waters and oceans is unsustainable. Hence, we will consider environmental decision making in the context of sustainable development and will now go on to explore what that means.</a:t>
            </a:r>
          </a:p>
          <a:p>
            <a:pPr rtl="0"/>
            <a:endParaRPr lang="sl-SI" sz="2000" dirty="0"/>
          </a:p>
        </p:txBody>
      </p:sp>
    </p:spTree>
    <p:extLst>
      <p:ext uri="{BB962C8B-B14F-4D97-AF65-F5344CB8AC3E}">
        <p14:creationId xmlns:p14="http://schemas.microsoft.com/office/powerpoint/2010/main" val="32205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838200" y="908050"/>
            <a:ext cx="10515600" cy="1325563"/>
          </a:xfrm>
        </p:spPr>
        <p:txBody>
          <a:bodyPr rtlCol="0">
            <a:normAutofit/>
          </a:bodyPr>
          <a:lstStyle/>
          <a:p>
            <a:pPr rtl="0"/>
            <a:r>
              <a:rPr lang="en-GB" sz="3000" b="1" dirty="0">
                <a:latin typeface="+mn-lt"/>
              </a:rPr>
              <a:t>Some more reading and sources: </a:t>
            </a:r>
          </a:p>
        </p:txBody>
      </p:sp>
      <p:sp>
        <p:nvSpPr>
          <p:cNvPr id="2" name="PoljeZBesedilom 1">
            <a:extLst>
              <a:ext uri="{FF2B5EF4-FFF2-40B4-BE49-F238E27FC236}">
                <a16:creationId xmlns:a16="http://schemas.microsoft.com/office/drawing/2014/main" id="{598611AF-A3E1-4B50-9A38-F1F7A19DA1CD}"/>
              </a:ext>
            </a:extLst>
          </p:cNvPr>
          <p:cNvSpPr txBox="1"/>
          <p:nvPr/>
        </p:nvSpPr>
        <p:spPr>
          <a:xfrm>
            <a:off x="983432" y="2132856"/>
            <a:ext cx="10009112" cy="3970318"/>
          </a:xfrm>
          <a:prstGeom prst="rect">
            <a:avLst/>
          </a:prstGeom>
          <a:noFill/>
        </p:spPr>
        <p:txBody>
          <a:bodyPr wrap="square" rtlCol="0">
            <a:spAutoFit/>
          </a:bodyPr>
          <a:lstStyle/>
          <a:p>
            <a:pPr marL="285750" indent="-285750">
              <a:buFont typeface="Arial" panose="020B0604020202020204" pitchFamily="34" charset="0"/>
              <a:buChar char="•"/>
            </a:pPr>
            <a:r>
              <a:rPr lang="sl-SI" dirty="0">
                <a:hlinkClick r:id="rId3"/>
              </a:rPr>
              <a:t>https://www.gocivilairpatrol.com/media/cms/Lesson_Plan_35__Planning_and_Decisi_5A5628811B98A.pdf</a:t>
            </a:r>
            <a:r>
              <a:rPr lang="sl-SI" dirty="0"/>
              <a:t> </a:t>
            </a:r>
          </a:p>
          <a:p>
            <a:pPr marL="285750" indent="-285750">
              <a:buFont typeface="Arial" panose="020B0604020202020204" pitchFamily="34" charset="0"/>
              <a:buChar char="•"/>
            </a:pPr>
            <a:r>
              <a:rPr lang="sl-SI" dirty="0"/>
              <a:t> </a:t>
            </a:r>
            <a:r>
              <a:rPr lang="sl-SI" dirty="0">
                <a:hlinkClick r:id="rId4"/>
              </a:rPr>
              <a:t>https://courses.lumenlearning.com/wm-organizationalbehavior/chapter/the-decision-making-process/</a:t>
            </a:r>
            <a:r>
              <a:rPr lang="sl-SI" dirty="0"/>
              <a:t> </a:t>
            </a:r>
          </a:p>
          <a:p>
            <a:pPr marL="285750" indent="-285750">
              <a:buFont typeface="Arial" panose="020B0604020202020204" pitchFamily="34" charset="0"/>
              <a:buChar char="•"/>
            </a:pPr>
            <a:r>
              <a:rPr lang="sl-SI" dirty="0"/>
              <a:t> </a:t>
            </a:r>
            <a:r>
              <a:rPr lang="sl-SI" dirty="0">
                <a:hlinkClick r:id="rId5"/>
              </a:rPr>
              <a:t>https://www.umassd.edu/fycm/decision-making/process/</a:t>
            </a:r>
            <a:r>
              <a:rPr lang="sl-SI" dirty="0"/>
              <a:t> </a:t>
            </a:r>
          </a:p>
          <a:p>
            <a:pPr marL="285750" indent="-285750">
              <a:buFont typeface="Arial" panose="020B0604020202020204" pitchFamily="34" charset="0"/>
              <a:buChar char="•"/>
            </a:pPr>
            <a:r>
              <a:rPr lang="sl-SI" dirty="0"/>
              <a:t> </a:t>
            </a:r>
            <a:r>
              <a:rPr lang="sl-SI" dirty="0">
                <a:hlinkClick r:id="rId6"/>
              </a:rPr>
              <a:t>https://www.tutorialspoint.com/management_concepts/decision_making_process.htm</a:t>
            </a:r>
            <a:r>
              <a:rPr lang="sl-SI" dirty="0"/>
              <a:t> </a:t>
            </a:r>
          </a:p>
          <a:p>
            <a:pPr marL="285750" indent="-285750">
              <a:buFont typeface="Arial" panose="020B0604020202020204" pitchFamily="34" charset="0"/>
              <a:buChar char="•"/>
            </a:pPr>
            <a:r>
              <a:rPr lang="sl-SI" dirty="0"/>
              <a:t> </a:t>
            </a:r>
            <a:r>
              <a:rPr lang="sl-SI" dirty="0">
                <a:hlinkClick r:id="rId7"/>
              </a:rPr>
              <a:t>https://www.lucidchart.com/blog/decision-making-process-steps</a:t>
            </a:r>
            <a:r>
              <a:rPr lang="sl-SI" dirty="0"/>
              <a:t> </a:t>
            </a:r>
          </a:p>
          <a:p>
            <a:pPr marL="285750" indent="-285750">
              <a:buFont typeface="Arial" panose="020B0604020202020204" pitchFamily="34" charset="0"/>
              <a:buChar char="•"/>
            </a:pPr>
            <a:r>
              <a:rPr lang="sl-SI" dirty="0"/>
              <a:t> </a:t>
            </a:r>
            <a:r>
              <a:rPr lang="sl-SI" dirty="0">
                <a:hlinkClick r:id="rId8"/>
              </a:rPr>
              <a:t>https://the-happy-manager.com/tip/steps-in-decision-making/</a:t>
            </a:r>
            <a:r>
              <a:rPr lang="sl-SI" dirty="0"/>
              <a:t> </a:t>
            </a:r>
          </a:p>
          <a:p>
            <a:pPr marL="285750" indent="-285750">
              <a:buFont typeface="Arial" panose="020B0604020202020204" pitchFamily="34" charset="0"/>
              <a:buChar char="•"/>
            </a:pPr>
            <a:r>
              <a:rPr lang="sl-SI" dirty="0"/>
              <a:t> </a:t>
            </a:r>
            <a:r>
              <a:rPr lang="sl-SI" dirty="0">
                <a:hlinkClick r:id="rId9"/>
              </a:rPr>
              <a:t>https://www.open.edu/openlearn/nature-environment/introducing-environmental-decision-making/content-section-2.4</a:t>
            </a:r>
            <a:r>
              <a:rPr lang="sl-SI" dirty="0"/>
              <a:t> </a:t>
            </a:r>
          </a:p>
          <a:p>
            <a:pPr marL="285750" indent="-285750">
              <a:buFont typeface="Arial" panose="020B0604020202020204" pitchFamily="34" charset="0"/>
              <a:buChar char="•"/>
            </a:pPr>
            <a:r>
              <a:rPr lang="sl-SI" dirty="0">
                <a:hlinkClick r:id="rId10"/>
              </a:rPr>
              <a:t>https://www.open.edu/openlearn/nature-environment/introducing-environmental-decision-making/content-section-2.1</a:t>
            </a:r>
            <a:r>
              <a:rPr lang="sl-SI" dirty="0"/>
              <a:t> (</a:t>
            </a:r>
            <a:r>
              <a:rPr lang="sl-SI" dirty="0" err="1"/>
              <a:t>all</a:t>
            </a:r>
            <a:r>
              <a:rPr lang="sl-SI" dirty="0"/>
              <a:t> </a:t>
            </a:r>
            <a:r>
              <a:rPr lang="sl-SI" dirty="0" err="1"/>
              <a:t>chapter</a:t>
            </a:r>
            <a:r>
              <a:rPr lang="sl-SI" dirty="0"/>
              <a:t> 2)</a:t>
            </a:r>
          </a:p>
          <a:p>
            <a:pPr marL="285750" indent="-285750">
              <a:buFont typeface="Arial" panose="020B0604020202020204" pitchFamily="34" charset="0"/>
              <a:buChar char="•"/>
            </a:pPr>
            <a:r>
              <a:rPr lang="sl-SI" dirty="0"/>
              <a:t> </a:t>
            </a:r>
            <a:r>
              <a:rPr lang="sl-SI" dirty="0">
                <a:hlinkClick r:id="rId11"/>
              </a:rPr>
              <a:t>https://www.eolss.net/sample-chapters/C13/E1-46B-02.pdf</a:t>
            </a:r>
            <a:endParaRPr lang="sl-SI" dirty="0"/>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33123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a:extLst>
              <a:ext uri="{FF2B5EF4-FFF2-40B4-BE49-F238E27FC236}">
                <a16:creationId xmlns:a16="http://schemas.microsoft.com/office/drawing/2014/main" id="{07F2CF8A-549A-4036-B2BD-96CBF29FE421}"/>
              </a:ext>
            </a:extLst>
          </p:cNvPr>
          <p:cNvPicPr>
            <a:picLocks noChangeAspect="1"/>
          </p:cNvPicPr>
          <p:nvPr/>
        </p:nvPicPr>
        <p:blipFill>
          <a:blip r:embed="rId3"/>
          <a:stretch>
            <a:fillRect/>
          </a:stretch>
        </p:blipFill>
        <p:spPr>
          <a:xfrm>
            <a:off x="353108" y="686506"/>
            <a:ext cx="5904656" cy="3406900"/>
          </a:xfrm>
          <a:prstGeom prst="ellipse">
            <a:avLst/>
          </a:prstGeom>
          <a:ln>
            <a:noFill/>
          </a:ln>
          <a:effectLst>
            <a:softEdge rad="112500"/>
          </a:effectLst>
        </p:spPr>
      </p:pic>
      <p:sp>
        <p:nvSpPr>
          <p:cNvPr id="2" name="Naslov 1"/>
          <p:cNvSpPr>
            <a:spLocks noGrp="1"/>
          </p:cNvSpPr>
          <p:nvPr>
            <p:ph type="ctrTitle"/>
          </p:nvPr>
        </p:nvSpPr>
        <p:spPr>
          <a:xfrm>
            <a:off x="1271464" y="2759906"/>
            <a:ext cx="9972599" cy="2667000"/>
          </a:xfrm>
        </p:spPr>
        <p:txBody>
          <a:bodyPr rtlCol="0">
            <a:normAutofit/>
          </a:bodyPr>
          <a:lstStyle/>
          <a:p>
            <a:pPr algn="ctr" rtl="0"/>
            <a:r>
              <a:rPr lang="sl-SI" sz="4000" b="1" dirty="0"/>
              <a:t>DECISION – M</a:t>
            </a:r>
            <a:r>
              <a:rPr lang="en-US" sz="4000" b="1" dirty="0"/>
              <a:t>A</a:t>
            </a:r>
            <a:r>
              <a:rPr lang="sl-SI" sz="4000" b="1" dirty="0"/>
              <a:t>KING AND SUSTAINABLE DEVELOPMENT</a:t>
            </a:r>
          </a:p>
        </p:txBody>
      </p:sp>
      <p:pic>
        <p:nvPicPr>
          <p:cNvPr id="9" name="Slika 8">
            <a:extLst>
              <a:ext uri="{FF2B5EF4-FFF2-40B4-BE49-F238E27FC236}">
                <a16:creationId xmlns:a16="http://schemas.microsoft.com/office/drawing/2014/main" id="{DA8DD880-6AEC-4572-A91B-45A04057EECE}"/>
              </a:ext>
            </a:extLst>
          </p:cNvPr>
          <p:cNvPicPr>
            <a:picLocks noChangeAspect="1"/>
          </p:cNvPicPr>
          <p:nvPr/>
        </p:nvPicPr>
        <p:blipFill>
          <a:blip r:embed="rId4"/>
          <a:stretch>
            <a:fillRect/>
          </a:stretch>
        </p:blipFill>
        <p:spPr>
          <a:xfrm>
            <a:off x="9840416" y="188640"/>
            <a:ext cx="1961630" cy="497866"/>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4206045" y="329005"/>
            <a:ext cx="3203847" cy="713591"/>
          </a:xfrm>
        </p:spPr>
        <p:txBody>
          <a:bodyPr rtlCol="0"/>
          <a:lstStyle/>
          <a:p>
            <a:pPr algn="ctr" rtl="0"/>
            <a:r>
              <a:rPr lang="en-GB" b="1" dirty="0">
                <a:effectLst>
                  <a:outerShdw blurRad="38100" dist="38100" dir="2700000" algn="tl">
                    <a:srgbClr val="000000">
                      <a:alpha val="43137"/>
                    </a:srgbClr>
                  </a:outerShdw>
                </a:effectLst>
              </a:rPr>
              <a:t>DEFINITIONS</a:t>
            </a:r>
          </a:p>
        </p:txBody>
      </p:sp>
      <p:sp>
        <p:nvSpPr>
          <p:cNvPr id="14" name="Označba mesta za vsebino 13"/>
          <p:cNvSpPr>
            <a:spLocks noGrp="1"/>
          </p:cNvSpPr>
          <p:nvPr>
            <p:ph idx="1"/>
          </p:nvPr>
        </p:nvSpPr>
        <p:spPr>
          <a:xfrm>
            <a:off x="623393" y="2611720"/>
            <a:ext cx="4283967" cy="4267200"/>
          </a:xfrm>
        </p:spPr>
        <p:txBody>
          <a:bodyPr rtlCol="0"/>
          <a:lstStyle/>
          <a:p>
            <a:pPr rtl="0"/>
            <a:r>
              <a:rPr lang="en-GB" b="1" dirty="0"/>
              <a:t>Decision – making </a:t>
            </a:r>
            <a:endParaRPr lang="sl-SI" b="1" dirty="0"/>
          </a:p>
          <a:p>
            <a:pPr marL="0" indent="0">
              <a:buNone/>
            </a:pPr>
            <a:endParaRPr lang="sl-SI" b="1" dirty="0"/>
          </a:p>
          <a:p>
            <a:pPr marL="0" indent="0">
              <a:buNone/>
            </a:pPr>
            <a:r>
              <a:rPr lang="en-US" sz="2000" dirty="0" err="1">
                <a:solidFill>
                  <a:srgbClr val="000000"/>
                </a:solidFill>
                <a:latin typeface="Calibri" panose="020F0502020204030204" pitchFamily="34" charset="0"/>
                <a:cs typeface="Calibri" panose="020F0502020204030204" pitchFamily="34" charset="0"/>
              </a:rPr>
              <a:t>Trewatha</a:t>
            </a:r>
            <a:r>
              <a:rPr lang="en-US" sz="2000" dirty="0">
                <a:solidFill>
                  <a:srgbClr val="000000"/>
                </a:solidFill>
                <a:latin typeface="Calibri" panose="020F0502020204030204" pitchFamily="34" charset="0"/>
                <a:cs typeface="Calibri" panose="020F0502020204030204" pitchFamily="34" charset="0"/>
              </a:rPr>
              <a:t> &amp; Newport defines decision making process as follows:, “</a:t>
            </a:r>
            <a:r>
              <a:rPr lang="en-US" sz="2000" b="1" dirty="0">
                <a:solidFill>
                  <a:srgbClr val="000000"/>
                </a:solidFill>
                <a:latin typeface="Calibri" panose="020F0502020204030204" pitchFamily="34" charset="0"/>
                <a:cs typeface="Calibri" panose="020F0502020204030204" pitchFamily="34" charset="0"/>
              </a:rPr>
              <a:t>Decision-making involves the selection of a course of action from among two or more possible alternatives in order to arrive at a solution for a given problem”</a:t>
            </a:r>
            <a:r>
              <a:rPr lang="en-US" sz="2000" dirty="0">
                <a:solidFill>
                  <a:srgbClr val="000000"/>
                </a:solidFill>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p:txBody>
      </p:sp>
      <p:sp>
        <p:nvSpPr>
          <p:cNvPr id="4" name="Označba mesta za vsebino 13">
            <a:extLst>
              <a:ext uri="{FF2B5EF4-FFF2-40B4-BE49-F238E27FC236}">
                <a16:creationId xmlns:a16="http://schemas.microsoft.com/office/drawing/2014/main" id="{849E0AE1-E23B-4C10-975E-DAB7F90BCFED}"/>
              </a:ext>
            </a:extLst>
          </p:cNvPr>
          <p:cNvSpPr txBox="1">
            <a:spLocks/>
          </p:cNvSpPr>
          <p:nvPr/>
        </p:nvSpPr>
        <p:spPr>
          <a:xfrm>
            <a:off x="7409892" y="2186136"/>
            <a:ext cx="4283967"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r>
              <a:rPr lang="en-GB" sz="2000" b="1" dirty="0"/>
              <a:t>Sustainable development</a:t>
            </a:r>
            <a:endParaRPr lang="sl-SI" sz="2000" b="1" dirty="0"/>
          </a:p>
          <a:p>
            <a:pPr marL="0" indent="0">
              <a:buNone/>
            </a:pPr>
            <a:endParaRPr lang="sl-SI" sz="2000" b="1" dirty="0"/>
          </a:p>
          <a:p>
            <a:pPr marL="0" indent="0">
              <a:buNone/>
            </a:pPr>
            <a:r>
              <a:rPr lang="en-GB" altLang="sl-SI" sz="2000" dirty="0">
                <a:ea typeface="Calibri" panose="020F0502020204030204" pitchFamily="34" charset="0"/>
                <a:cs typeface="Times New Roman" panose="02020603050405020304" pitchFamily="18" charset="0"/>
              </a:rPr>
              <a:t>is defined as “</a:t>
            </a:r>
            <a:r>
              <a:rPr lang="en-GB" altLang="sl-SI" sz="2000" b="1" dirty="0">
                <a:ea typeface="Calibri" panose="020F0502020204030204" pitchFamily="34" charset="0"/>
                <a:cs typeface="Times New Roman" panose="02020603050405020304" pitchFamily="18" charset="0"/>
              </a:rPr>
              <a:t>development that meets the needs of the present without compromising the ability of future generations to meet their own needs</a:t>
            </a:r>
            <a:r>
              <a:rPr lang="en-GB" altLang="sl-SI" sz="2000" dirty="0">
                <a:ea typeface="Calibri" panose="020F0502020204030204" pitchFamily="34" charset="0"/>
                <a:cs typeface="Times New Roman" panose="02020603050405020304" pitchFamily="18" charset="0"/>
              </a:rPr>
              <a:t>.” The concept of needs goes beyond simply material needs and includes values, relationships, freedom to think, act, and participate, all amounting to sustainable living, morally, and spiritually</a:t>
            </a:r>
            <a:endParaRPr lang="en-GB" sz="2000" dirty="0"/>
          </a:p>
        </p:txBody>
      </p:sp>
      <p:pic>
        <p:nvPicPr>
          <p:cNvPr id="8" name="Slika 7">
            <a:extLst>
              <a:ext uri="{FF2B5EF4-FFF2-40B4-BE49-F238E27FC236}">
                <a16:creationId xmlns:a16="http://schemas.microsoft.com/office/drawing/2014/main" id="{7DBD3E6F-8935-41CE-A300-293709DD9EE7}"/>
              </a:ext>
            </a:extLst>
          </p:cNvPr>
          <p:cNvPicPr>
            <a:picLocks noChangeAspect="1"/>
          </p:cNvPicPr>
          <p:nvPr/>
        </p:nvPicPr>
        <p:blipFill>
          <a:blip r:embed="rId3"/>
          <a:stretch>
            <a:fillRect/>
          </a:stretch>
        </p:blipFill>
        <p:spPr>
          <a:xfrm>
            <a:off x="8112224" y="0"/>
            <a:ext cx="2420888" cy="2420888"/>
          </a:xfrm>
          <a:prstGeom prst="ellipse">
            <a:avLst/>
          </a:prstGeom>
          <a:ln>
            <a:noFill/>
          </a:ln>
          <a:effectLst>
            <a:softEdge rad="112500"/>
          </a:effectLst>
        </p:spPr>
      </p:pic>
      <p:pic>
        <p:nvPicPr>
          <p:cNvPr id="10" name="Slika 9">
            <a:extLst>
              <a:ext uri="{FF2B5EF4-FFF2-40B4-BE49-F238E27FC236}">
                <a16:creationId xmlns:a16="http://schemas.microsoft.com/office/drawing/2014/main" id="{A54F98B0-384D-4611-A1D7-7E188DF4672B}"/>
              </a:ext>
            </a:extLst>
          </p:cNvPr>
          <p:cNvPicPr>
            <a:picLocks noChangeAspect="1"/>
          </p:cNvPicPr>
          <p:nvPr/>
        </p:nvPicPr>
        <p:blipFill>
          <a:blip r:embed="rId4"/>
          <a:stretch>
            <a:fillRect/>
          </a:stretch>
        </p:blipFill>
        <p:spPr>
          <a:xfrm>
            <a:off x="938807" y="46816"/>
            <a:ext cx="2564904" cy="2564904"/>
          </a:xfrm>
          <a:prstGeom prst="ellipse">
            <a:avLst/>
          </a:prstGeom>
          <a:ln>
            <a:noFill/>
          </a:ln>
          <a:effectLst>
            <a:softEdge rad="112500"/>
          </a:effectLst>
        </p:spPr>
      </p:pic>
      <p:sp>
        <p:nvSpPr>
          <p:cNvPr id="11" name="Strela 10">
            <a:extLst>
              <a:ext uri="{FF2B5EF4-FFF2-40B4-BE49-F238E27FC236}">
                <a16:creationId xmlns:a16="http://schemas.microsoft.com/office/drawing/2014/main" id="{F1163862-E186-4D53-BB4B-233045C8651B}"/>
              </a:ext>
            </a:extLst>
          </p:cNvPr>
          <p:cNvSpPr/>
          <p:nvPr/>
        </p:nvSpPr>
        <p:spPr>
          <a:xfrm rot="2476158">
            <a:off x="4627764" y="745263"/>
            <a:ext cx="2177540" cy="56975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64655" y="1346907"/>
            <a:ext cx="4493133" cy="467012"/>
          </a:xfrm>
        </p:spPr>
        <p:txBody>
          <a:bodyPr rtlCol="0">
            <a:noAutofit/>
          </a:bodyPr>
          <a:lstStyle/>
          <a:p>
            <a:pPr rtl="0"/>
            <a:r>
              <a:rPr lang="en-GB" sz="3000" b="1" dirty="0">
                <a:latin typeface="+mn-lt"/>
              </a:rPr>
              <a:t>Decision – making</a:t>
            </a:r>
          </a:p>
        </p:txBody>
      </p:sp>
      <p:sp>
        <p:nvSpPr>
          <p:cNvPr id="4" name="Označba mesta vsebine 3">
            <a:extLst>
              <a:ext uri="{FF2B5EF4-FFF2-40B4-BE49-F238E27FC236}">
                <a16:creationId xmlns:a16="http://schemas.microsoft.com/office/drawing/2014/main" id="{2D91D7A0-0263-48D1-9CB3-058400B96AC1}"/>
              </a:ext>
            </a:extLst>
          </p:cNvPr>
          <p:cNvSpPr>
            <a:spLocks noGrp="1"/>
          </p:cNvSpPr>
          <p:nvPr>
            <p:ph idx="1"/>
          </p:nvPr>
        </p:nvSpPr>
        <p:spPr>
          <a:xfrm>
            <a:off x="551384" y="1944459"/>
            <a:ext cx="9721080" cy="2690486"/>
          </a:xfrm>
        </p:spPr>
        <p:txBody>
          <a:bodyPr>
            <a:noAutofit/>
          </a:bodyPr>
          <a:lstStyle/>
          <a:p>
            <a:pPr algn="l"/>
            <a:r>
              <a:rPr lang="en-US" sz="2000" dirty="0">
                <a:latin typeface="Calibri" panose="020F0502020204030204" pitchFamily="34" charset="0"/>
                <a:cs typeface="Calibri" panose="020F0502020204030204" pitchFamily="34" charset="0"/>
              </a:rPr>
              <a:t>Decision-making is an integral part of modern management.</a:t>
            </a:r>
            <a:endParaRPr lang="sl-SI"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Times New Roman" panose="02020603050405020304" pitchFamily="18" charset="0"/>
              </a:rPr>
              <a:t>Decision - making process can be regarded as check and balance system that keeps the organisation growing both in vertical and linear directions. </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algn="l"/>
            <a:r>
              <a:rPr lang="en-US" sz="2000" dirty="0">
                <a:latin typeface="Calibri" panose="020F0502020204030204" pitchFamily="34" charset="0"/>
                <a:ea typeface="Calibri" panose="020F0502020204030204" pitchFamily="34" charset="0"/>
                <a:cs typeface="Times New Roman" panose="02020603050405020304" pitchFamily="18" charset="0"/>
              </a:rPr>
              <a:t>A decision is a choice between alternatives</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algn="l"/>
            <a:r>
              <a:rPr lang="sl-SI" sz="2000" dirty="0">
                <a:latin typeface="Calibri" panose="020F0502020204030204" pitchFamily="34" charset="0"/>
                <a:ea typeface="Calibri" panose="020F0502020204030204" pitchFamily="34" charset="0"/>
                <a:cs typeface="Times New Roman" panose="02020603050405020304" pitchFamily="18" charset="0"/>
              </a:rPr>
              <a:t>D</a:t>
            </a:r>
            <a:r>
              <a:rPr lang="en-US" sz="2000" dirty="0" err="1">
                <a:latin typeface="Calibri" panose="020F0502020204030204" pitchFamily="34" charset="0"/>
                <a:ea typeface="Calibri" panose="020F0502020204030204" pitchFamily="34" charset="0"/>
                <a:cs typeface="Times New Roman" panose="02020603050405020304" pitchFamily="18" charset="0"/>
              </a:rPr>
              <a:t>ecision</a:t>
            </a:r>
            <a:r>
              <a:rPr lang="en-US" sz="2000" dirty="0">
                <a:latin typeface="Calibri" panose="020F0502020204030204" pitchFamily="34" charset="0"/>
                <a:ea typeface="Calibri" panose="020F0502020204030204" pitchFamily="34" charset="0"/>
                <a:cs typeface="Times New Roman" panose="02020603050405020304" pitchFamily="18" charset="0"/>
              </a:rPr>
              <a:t> making is the process of choosing one alternative over the others. </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algn="l"/>
            <a:r>
              <a:rPr lang="en-US" sz="2000" dirty="0">
                <a:latin typeface="Calibri" panose="020F0502020204030204" pitchFamily="34" charset="0"/>
                <a:ea typeface="Calibri" panose="020F0502020204030204" pitchFamily="34" charset="0"/>
                <a:cs typeface="Times New Roman" panose="02020603050405020304" pitchFamily="18" charset="0"/>
              </a:rPr>
              <a:t>Making good decisions should be a process. It is a process of identifying problems and resolving them, or of identifying opportunities and taking advantage of them. </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algn="l"/>
            <a:r>
              <a:rPr lang="en-US" sz="2000" dirty="0">
                <a:latin typeface="Calibri" panose="020F0502020204030204" pitchFamily="34" charset="0"/>
                <a:ea typeface="Calibri" panose="020F0502020204030204" pitchFamily="34" charset="0"/>
                <a:cs typeface="Times New Roman" panose="02020603050405020304" pitchFamily="18" charset="0"/>
              </a:rPr>
              <a:t>The process is made up of two components:</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p>
        </p:txBody>
      </p:sp>
      <p:sp>
        <p:nvSpPr>
          <p:cNvPr id="8" name="Označba mesta vsebine 3">
            <a:extLst>
              <a:ext uri="{FF2B5EF4-FFF2-40B4-BE49-F238E27FC236}">
                <a16:creationId xmlns:a16="http://schemas.microsoft.com/office/drawing/2014/main" id="{C4B8D1F0-702C-4439-B38F-0955CA14E6C9}"/>
              </a:ext>
            </a:extLst>
          </p:cNvPr>
          <p:cNvSpPr txBox="1">
            <a:spLocks/>
          </p:cNvSpPr>
          <p:nvPr/>
        </p:nvSpPr>
        <p:spPr>
          <a:xfrm>
            <a:off x="695400" y="4653136"/>
            <a:ext cx="3816424" cy="204241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p>
        </p:txBody>
      </p:sp>
      <p:sp>
        <p:nvSpPr>
          <p:cNvPr id="10" name="Označba mesta vsebine 3">
            <a:extLst>
              <a:ext uri="{FF2B5EF4-FFF2-40B4-BE49-F238E27FC236}">
                <a16:creationId xmlns:a16="http://schemas.microsoft.com/office/drawing/2014/main" id="{142F7C1C-7D67-491A-82CF-1C50049779E8}"/>
              </a:ext>
            </a:extLst>
          </p:cNvPr>
          <p:cNvSpPr txBox="1">
            <a:spLocks/>
          </p:cNvSpPr>
          <p:nvPr/>
        </p:nvSpPr>
        <p:spPr>
          <a:xfrm>
            <a:off x="123937" y="5268866"/>
            <a:ext cx="5523536" cy="648072"/>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lnSpc>
                <a:spcPct val="107000"/>
              </a:lnSpc>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Judgment – a process of evaluating alternatives </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p>
        </p:txBody>
      </p:sp>
      <p:sp>
        <p:nvSpPr>
          <p:cNvPr id="11" name="Označba mesta vsebine 3">
            <a:extLst>
              <a:ext uri="{FF2B5EF4-FFF2-40B4-BE49-F238E27FC236}">
                <a16:creationId xmlns:a16="http://schemas.microsoft.com/office/drawing/2014/main" id="{F715A2FE-B836-4E9A-A33B-7002BCC126AD}"/>
              </a:ext>
            </a:extLst>
          </p:cNvPr>
          <p:cNvSpPr txBox="1">
            <a:spLocks/>
          </p:cNvSpPr>
          <p:nvPr/>
        </p:nvSpPr>
        <p:spPr>
          <a:xfrm>
            <a:off x="6023992" y="5154116"/>
            <a:ext cx="6044071" cy="648072"/>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lnSpc>
                <a:spcPct val="107000"/>
              </a:lnSpc>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Choice – a process of selecting a specific alternative to implement </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p>
        </p:txBody>
      </p:sp>
      <p:cxnSp>
        <p:nvCxnSpPr>
          <p:cNvPr id="13" name="Raven puščični povezovalnik 12">
            <a:extLst>
              <a:ext uri="{FF2B5EF4-FFF2-40B4-BE49-F238E27FC236}">
                <a16:creationId xmlns:a16="http://schemas.microsoft.com/office/drawing/2014/main" id="{F0B49F0E-3EE3-42EB-A741-B68652D391D5}"/>
              </a:ext>
            </a:extLst>
          </p:cNvPr>
          <p:cNvCxnSpPr/>
          <p:nvPr/>
        </p:nvCxnSpPr>
        <p:spPr>
          <a:xfrm flipH="1">
            <a:off x="4701607" y="4859727"/>
            <a:ext cx="756084"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Raven puščični povezovalnik 14">
            <a:extLst>
              <a:ext uri="{FF2B5EF4-FFF2-40B4-BE49-F238E27FC236}">
                <a16:creationId xmlns:a16="http://schemas.microsoft.com/office/drawing/2014/main" id="{DADC36BA-DA39-43BA-ADC4-3BF27E54F289}"/>
              </a:ext>
            </a:extLst>
          </p:cNvPr>
          <p:cNvCxnSpPr/>
          <p:nvPr/>
        </p:nvCxnSpPr>
        <p:spPr>
          <a:xfrm>
            <a:off x="5457691" y="4848584"/>
            <a:ext cx="1368151"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06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9904" y="1370585"/>
            <a:ext cx="9741395" cy="1058290"/>
          </a:xfrm>
        </p:spPr>
        <p:txBody>
          <a:bodyPr rtlCol="0">
            <a:noAutofit/>
          </a:bodyPr>
          <a:lstStyle/>
          <a:p>
            <a:pPr rtl="0"/>
            <a:r>
              <a:rPr lang="en-GB" sz="3000" b="1" dirty="0">
                <a:latin typeface="+mn-lt"/>
              </a:rPr>
              <a:t>Decision – making</a:t>
            </a:r>
            <a:br>
              <a:rPr lang="sl-SI" sz="3000" b="1" dirty="0">
                <a:latin typeface="+mn-lt"/>
              </a:rPr>
            </a:br>
            <a:br>
              <a:rPr lang="sl-SI" sz="3000" b="1" dirty="0">
                <a:latin typeface="+mn-lt"/>
              </a:rPr>
            </a:br>
            <a:r>
              <a:rPr lang="en-US" sz="3000" b="1" dirty="0">
                <a:latin typeface="+mn-lt"/>
                <a:ea typeface="Calibri" panose="020F0502020204030204" pitchFamily="34" charset="0"/>
                <a:cs typeface="Times New Roman" panose="02020603050405020304" pitchFamily="18" charset="0"/>
              </a:rPr>
              <a:t>Characteristics of Human Information Processors</a:t>
            </a:r>
            <a:endParaRPr lang="sl-SI" sz="3000" b="1" dirty="0">
              <a:latin typeface="+mn-lt"/>
            </a:endParaRPr>
          </a:p>
        </p:txBody>
      </p:sp>
      <p:sp>
        <p:nvSpPr>
          <p:cNvPr id="7" name="Označba mesta vsebine 6">
            <a:extLst>
              <a:ext uri="{FF2B5EF4-FFF2-40B4-BE49-F238E27FC236}">
                <a16:creationId xmlns:a16="http://schemas.microsoft.com/office/drawing/2014/main" id="{FAC8578C-010E-4262-83FD-C9B0E76205E1}"/>
              </a:ext>
            </a:extLst>
          </p:cNvPr>
          <p:cNvSpPr>
            <a:spLocks noGrp="1"/>
          </p:cNvSpPr>
          <p:nvPr>
            <p:ph sz="half" idx="1"/>
          </p:nvPr>
        </p:nvSpPr>
        <p:spPr>
          <a:xfrm>
            <a:off x="1271465" y="2564904"/>
            <a:ext cx="9252519" cy="3006910"/>
          </a:xfrm>
        </p:spPr>
        <p:txBody>
          <a:bodyPr>
            <a:noAutofit/>
          </a:bodyPr>
          <a:lstStyle/>
          <a:p>
            <a:r>
              <a:rPr lang="en-US" sz="2200" b="1" dirty="0">
                <a:latin typeface="Calibri" panose="020F0502020204030204" pitchFamily="34" charset="0"/>
                <a:ea typeface="Calibri" panose="020F0502020204030204" pitchFamily="34" charset="0"/>
                <a:cs typeface="Times New Roman" panose="02020603050405020304" pitchFamily="18" charset="0"/>
              </a:rPr>
              <a:t>Selective perception </a:t>
            </a:r>
            <a:r>
              <a:rPr lang="en-US" sz="2200" dirty="0">
                <a:latin typeface="Calibri" panose="020F0502020204030204" pitchFamily="34" charset="0"/>
                <a:ea typeface="Calibri" panose="020F0502020204030204" pitchFamily="34" charset="0"/>
                <a:cs typeface="Times New Roman" panose="02020603050405020304" pitchFamily="18" charset="0"/>
              </a:rPr>
              <a:t>- Because human beings can handle only limited amounts of stimuli simultaneously, we all “choose” what we will attend to and what we will ignore.</a:t>
            </a:r>
            <a:endParaRPr lang="sl-SI"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Calibri" panose="020F0502020204030204" pitchFamily="34" charset="0"/>
                <a:ea typeface="Calibri" panose="020F0502020204030204" pitchFamily="34" charset="0"/>
                <a:cs typeface="Times New Roman" panose="02020603050405020304" pitchFamily="18" charset="0"/>
              </a:rPr>
              <a:t>The key to successful organizational decision making is to “select” the relevant information and ignore irrelevant information</a:t>
            </a:r>
            <a:endParaRPr lang="sl-SI" sz="2200" dirty="0">
              <a:latin typeface="Calibri" panose="020F0502020204030204" pitchFamily="34" charset="0"/>
              <a:ea typeface="Calibri" panose="020F0502020204030204" pitchFamily="34" charset="0"/>
              <a:cs typeface="Times New Roman" panose="02020603050405020304" pitchFamily="18" charset="0"/>
            </a:endParaRPr>
          </a:p>
          <a:p>
            <a:r>
              <a:rPr lang="sl-SI" sz="2200" dirty="0">
                <a:latin typeface="Calibri" panose="020F0502020204030204" pitchFamily="34" charset="0"/>
                <a:ea typeface="Calibri" panose="020F0502020204030204" pitchFamily="34" charset="0"/>
                <a:cs typeface="Times New Roman" panose="02020603050405020304" pitchFamily="18" charset="0"/>
              </a:rPr>
              <a:t>F</a:t>
            </a:r>
            <a:r>
              <a:rPr lang="en-US" sz="2200" dirty="0" err="1">
                <a:latin typeface="Calibri" panose="020F0502020204030204" pitchFamily="34" charset="0"/>
                <a:ea typeface="Calibri" panose="020F0502020204030204" pitchFamily="34" charset="0"/>
                <a:cs typeface="Times New Roman" panose="02020603050405020304" pitchFamily="18" charset="0"/>
              </a:rPr>
              <a:t>ollowing</a:t>
            </a:r>
            <a:r>
              <a:rPr lang="en-US" sz="2200" dirty="0">
                <a:latin typeface="Calibri" panose="020F0502020204030204" pitchFamily="34" charset="0"/>
                <a:ea typeface="Calibri" panose="020F0502020204030204" pitchFamily="34" charset="0"/>
                <a:cs typeface="Times New Roman" panose="02020603050405020304" pitchFamily="18" charset="0"/>
              </a:rPr>
              <a:t> characteristics influence judgment and choice processing, often in very negative ways. Knowing that they exist and how they work allows us to be more vigilant with how we process information and make choices—to the point of establishing decision support systems to minimize these human information processing problems.</a:t>
            </a:r>
            <a:endParaRPr lang="sl-SI" sz="2200" dirty="0">
              <a:latin typeface="Calibri" panose="020F0502020204030204" pitchFamily="34" charset="0"/>
              <a:ea typeface="Calibri" panose="020F0502020204030204" pitchFamily="34" charset="0"/>
              <a:cs typeface="Times New Roman" panose="02020603050405020304" pitchFamily="18" charset="0"/>
            </a:endParaRPr>
          </a:p>
          <a:p>
            <a:endParaRPr lang="sl-SI" sz="2200" dirty="0">
              <a:latin typeface="Calibri" panose="020F0502020204030204" pitchFamily="34" charset="0"/>
              <a:ea typeface="Calibri" panose="020F0502020204030204" pitchFamily="34" charset="0"/>
              <a:cs typeface="Times New Roman" panose="02020603050405020304" pitchFamily="18" charset="0"/>
            </a:endParaRPr>
          </a:p>
          <a:p>
            <a:endParaRPr lang="sl-SI" sz="2200" dirty="0"/>
          </a:p>
        </p:txBody>
      </p:sp>
    </p:spTree>
    <p:extLst>
      <p:ext uri="{BB962C8B-B14F-4D97-AF65-F5344CB8AC3E}">
        <p14:creationId xmlns:p14="http://schemas.microsoft.com/office/powerpoint/2010/main" val="85366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6847" y="1175818"/>
            <a:ext cx="9144000" cy="1144556"/>
          </a:xfrm>
        </p:spPr>
        <p:txBody>
          <a:bodyPr rtlCol="0">
            <a:noAutofit/>
          </a:bodyPr>
          <a:lstStyle/>
          <a:p>
            <a:pPr rtl="0"/>
            <a:r>
              <a:rPr lang="en-GB" sz="3000" b="1" dirty="0">
                <a:latin typeface="+mn-lt"/>
              </a:rPr>
              <a:t>Decision – making</a:t>
            </a:r>
            <a:br>
              <a:rPr lang="sl-SI" sz="3000" b="1" dirty="0">
                <a:latin typeface="+mn-lt"/>
              </a:rPr>
            </a:br>
            <a:r>
              <a:rPr lang="en-US" sz="3000" b="1" dirty="0">
                <a:latin typeface="+mn-lt"/>
                <a:ea typeface="Calibri" panose="020F0502020204030204" pitchFamily="34" charset="0"/>
                <a:cs typeface="Times New Roman" panose="02020603050405020304" pitchFamily="18" charset="0"/>
              </a:rPr>
              <a:t>Characteristics of Human Information Processors</a:t>
            </a:r>
            <a:endParaRPr lang="sl-SI" sz="3000" b="1" dirty="0">
              <a:latin typeface="+mn-lt"/>
            </a:endParaRPr>
          </a:p>
        </p:txBody>
      </p:sp>
      <p:sp>
        <p:nvSpPr>
          <p:cNvPr id="8" name="Označba mesta vsebine 6">
            <a:extLst>
              <a:ext uri="{FF2B5EF4-FFF2-40B4-BE49-F238E27FC236}">
                <a16:creationId xmlns:a16="http://schemas.microsoft.com/office/drawing/2014/main" id="{70DD17C0-B0AD-458E-9A2B-02EAB8C02561}"/>
              </a:ext>
            </a:extLst>
          </p:cNvPr>
          <p:cNvSpPr txBox="1">
            <a:spLocks/>
          </p:cNvSpPr>
          <p:nvPr/>
        </p:nvSpPr>
        <p:spPr>
          <a:xfrm>
            <a:off x="563961" y="2320374"/>
            <a:ext cx="10480276" cy="484967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r>
              <a:rPr lang="en-US" sz="2200" b="1" dirty="0">
                <a:latin typeface="Calibri" panose="020F0502020204030204" pitchFamily="34" charset="0"/>
                <a:ea typeface="Calibri" panose="020F0502020204030204" pitchFamily="34" charset="0"/>
                <a:cs typeface="Times New Roman" panose="02020603050405020304" pitchFamily="18" charset="0"/>
              </a:rPr>
              <a:t>Framing</a:t>
            </a:r>
            <a:r>
              <a:rPr lang="en-US" sz="2200" dirty="0">
                <a:latin typeface="Calibri" panose="020F0502020204030204" pitchFamily="34" charset="0"/>
                <a:ea typeface="Calibri" panose="020F0502020204030204" pitchFamily="34" charset="0"/>
                <a:cs typeface="Times New Roman" panose="02020603050405020304" pitchFamily="18" charset="0"/>
              </a:rPr>
              <a:t> - This refers to how a decision is oriented and organized. A typical dichotomy of “framing” is for a choice to be represented as a problem to solve versus an opportunity to take advantage of. Another is positive versus negative. Framing is important because different outcomes result depending upon how the decision is framed, even when the decision maker has the same information. </a:t>
            </a:r>
            <a:endParaRPr lang="sl-SI" sz="2200" dirty="0">
              <a:latin typeface="Calibri" panose="020F0502020204030204" pitchFamily="34" charset="0"/>
              <a:ea typeface="Calibri" panose="020F0502020204030204" pitchFamily="34" charset="0"/>
              <a:cs typeface="Times New Roman" panose="02020603050405020304" pitchFamily="18" charset="0"/>
            </a:endParaRPr>
          </a:p>
          <a:p>
            <a:r>
              <a:rPr lang="en-US" sz="2200" b="1" dirty="0">
                <a:latin typeface="Calibri" panose="020F0502020204030204" pitchFamily="34" charset="0"/>
                <a:ea typeface="Calibri" panose="020F0502020204030204" pitchFamily="34" charset="0"/>
                <a:cs typeface="Times New Roman" panose="02020603050405020304" pitchFamily="18" charset="0"/>
              </a:rPr>
              <a:t>Escalation of commitment to a failing course of action </a:t>
            </a:r>
            <a:r>
              <a:rPr lang="en-US" sz="2200" dirty="0">
                <a:latin typeface="Calibri" panose="020F0502020204030204" pitchFamily="34" charset="0"/>
                <a:ea typeface="Calibri" panose="020F0502020204030204" pitchFamily="34" charset="0"/>
                <a:cs typeface="Times New Roman" panose="02020603050405020304" pitchFamily="18" charset="0"/>
              </a:rPr>
              <a:t>- Failure to ignore sunk costs (investments that are already gone and cannot be recovered) and see that the original choice is not achieving--and will not achieve—the initial objectives. The “sunk cost” doesn’t have to be financial. It can be just personal effort and self-esteem that someone has invested in a course of action. To avoid admitting error or defeat, or humiliation, the decision maker continues to invest more and more in the original choice.</a:t>
            </a:r>
            <a:endParaRPr lang="sl-SI" sz="2200" dirty="0">
              <a:latin typeface="Calibri" panose="020F0502020204030204" pitchFamily="34" charset="0"/>
              <a:ea typeface="Calibri" panose="020F0502020204030204" pitchFamily="34" charset="0"/>
              <a:cs typeface="Times New Roman" panose="02020603050405020304" pitchFamily="18" charset="0"/>
            </a:endParaRPr>
          </a:p>
          <a:p>
            <a:endParaRPr lang="sl-SI" sz="2200" dirty="0">
              <a:latin typeface="Calibri" panose="020F0502020204030204" pitchFamily="34" charset="0"/>
              <a:ea typeface="Calibri" panose="020F0502020204030204" pitchFamily="34" charset="0"/>
              <a:cs typeface="Times New Roman" panose="02020603050405020304" pitchFamily="18" charset="0"/>
            </a:endParaRPr>
          </a:p>
          <a:p>
            <a:endParaRPr lang="sl-SI"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200" dirty="0">
              <a:latin typeface="Calibri" panose="020F0502020204030204" pitchFamily="34" charset="0"/>
              <a:ea typeface="Calibri" panose="020F0502020204030204" pitchFamily="34" charset="0"/>
              <a:cs typeface="Times New Roman" panose="02020603050405020304" pitchFamily="18" charset="0"/>
            </a:endParaRPr>
          </a:p>
          <a:p>
            <a:endParaRPr lang="sl-SI" sz="2200" dirty="0"/>
          </a:p>
        </p:txBody>
      </p:sp>
      <p:sp>
        <p:nvSpPr>
          <p:cNvPr id="4" name="Content Placeholder 3">
            <a:extLst>
              <a:ext uri="{FF2B5EF4-FFF2-40B4-BE49-F238E27FC236}">
                <a16:creationId xmlns:a16="http://schemas.microsoft.com/office/drawing/2014/main" id="{3ABF0AF4-12EA-4E64-955A-BB0092BB2663}"/>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63358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značba mesta vsebine 6">
            <a:extLst>
              <a:ext uri="{FF2B5EF4-FFF2-40B4-BE49-F238E27FC236}">
                <a16:creationId xmlns:a16="http://schemas.microsoft.com/office/drawing/2014/main" id="{70DD17C0-B0AD-458E-9A2B-02EAB8C02561}"/>
              </a:ext>
            </a:extLst>
          </p:cNvPr>
          <p:cNvSpPr txBox="1">
            <a:spLocks/>
          </p:cNvSpPr>
          <p:nvPr/>
        </p:nvSpPr>
        <p:spPr>
          <a:xfrm>
            <a:off x="735411" y="1643205"/>
            <a:ext cx="10480276" cy="484967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r>
              <a:rPr lang="en-US" sz="2000" b="1" dirty="0">
                <a:latin typeface="Calibri" panose="020F0502020204030204" pitchFamily="34" charset="0"/>
                <a:ea typeface="Calibri" panose="020F0502020204030204" pitchFamily="34" charset="0"/>
                <a:cs typeface="Times New Roman" panose="02020603050405020304" pitchFamily="18" charset="0"/>
              </a:rPr>
              <a:t>Risk propensity </a:t>
            </a:r>
            <a:r>
              <a:rPr lang="en-US" sz="2000" dirty="0">
                <a:latin typeface="Calibri" panose="020F0502020204030204" pitchFamily="34" charset="0"/>
                <a:ea typeface="Calibri" panose="020F0502020204030204" pitchFamily="34" charset="0"/>
                <a:cs typeface="Times New Roman" panose="02020603050405020304" pitchFamily="18" charset="0"/>
              </a:rPr>
              <a:t>- The orientation of the decision maker to either seek risk or avoid it. While each of us has an individual risk propensity, all of us are typically risk seeking for gains and risk averse for losses. This means that if something has been working, we will continue to do more of the same even though the situation has changed. Coupled with selective perception, framing, and escalation of commitment, this phenomenon of choice can have dire consequences of overly conservative behavior to the point that we fail to be creative. </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Hindsight bias </a:t>
            </a:r>
            <a:r>
              <a:rPr lang="en-US" sz="2000" dirty="0">
                <a:latin typeface="Calibri" panose="020F0502020204030204" pitchFamily="34" charset="0"/>
                <a:ea typeface="Calibri" panose="020F0502020204030204" pitchFamily="34" charset="0"/>
                <a:cs typeface="Times New Roman" panose="02020603050405020304" pitchFamily="18" charset="0"/>
              </a:rPr>
              <a:t>- this is the inability of a decision maker to remember correctly the circumstances that existed prior to implementing a choice once action has been taken. You can recognize this behavior when someone says, “I KNEW that was going to happen!” This is a problem because we fail to learn from our decisions. </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p>
        </p:txBody>
      </p:sp>
      <p:sp>
        <p:nvSpPr>
          <p:cNvPr id="3" name="Content Placeholder 2">
            <a:extLst>
              <a:ext uri="{FF2B5EF4-FFF2-40B4-BE49-F238E27FC236}">
                <a16:creationId xmlns:a16="http://schemas.microsoft.com/office/drawing/2014/main" id="{DF524848-CF88-4714-8230-113659AC9416}"/>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66436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značba mesta vsebine 6">
            <a:extLst>
              <a:ext uri="{FF2B5EF4-FFF2-40B4-BE49-F238E27FC236}">
                <a16:creationId xmlns:a16="http://schemas.microsoft.com/office/drawing/2014/main" id="{9C2B14BF-BC7E-4D09-9C8F-757F7AD72AF7}"/>
              </a:ext>
            </a:extLst>
          </p:cNvPr>
          <p:cNvPicPr>
            <a:picLocks noGrp="1" noChangeAspect="1"/>
          </p:cNvPicPr>
          <p:nvPr>
            <p:ph sz="half" idx="1"/>
          </p:nvPr>
        </p:nvPicPr>
        <p:blipFill>
          <a:blip r:embed="rId3"/>
          <a:stretch>
            <a:fillRect/>
          </a:stretch>
        </p:blipFill>
        <p:spPr>
          <a:xfrm>
            <a:off x="8849444" y="3210811"/>
            <a:ext cx="2610000" cy="2610000"/>
          </a:xfrm>
          <a:prstGeom prst="ellipse">
            <a:avLst/>
          </a:prstGeom>
          <a:ln>
            <a:noFill/>
          </a:ln>
          <a:effectLst>
            <a:softEdge rad="112500"/>
          </a:effectLst>
        </p:spPr>
      </p:pic>
      <p:sp>
        <p:nvSpPr>
          <p:cNvPr id="8" name="Označba mesta vsebine 6">
            <a:extLst>
              <a:ext uri="{FF2B5EF4-FFF2-40B4-BE49-F238E27FC236}">
                <a16:creationId xmlns:a16="http://schemas.microsoft.com/office/drawing/2014/main" id="{70DD17C0-B0AD-458E-9A2B-02EAB8C02561}"/>
              </a:ext>
            </a:extLst>
          </p:cNvPr>
          <p:cNvSpPr txBox="1">
            <a:spLocks/>
          </p:cNvSpPr>
          <p:nvPr/>
        </p:nvSpPr>
        <p:spPr>
          <a:xfrm>
            <a:off x="335361" y="1819690"/>
            <a:ext cx="9252519" cy="484967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Over-confidence, complacency </a:t>
            </a:r>
            <a:r>
              <a:rPr lang="en-US" sz="2000" dirty="0">
                <a:latin typeface="Calibri" panose="020F0502020204030204" pitchFamily="34" charset="0"/>
                <a:ea typeface="Calibri" panose="020F0502020204030204" pitchFamily="34" charset="0"/>
                <a:cs typeface="Times New Roman" panose="02020603050405020304" pitchFamily="18" charset="0"/>
              </a:rPr>
              <a:t>- Pilots know these two. Over-confidence is where we give ourselves credit for being more capable than we actually are, particularly with respect to risky situations. We take more risky actions than are objectively justifiable. Complacency is becoming more comfortable with a situation than is warranted by the level of risk that objectively exists (Kilbourne, 2006). Both of these can cause us to make poor choices. </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p>
        </p:txBody>
      </p:sp>
    </p:spTree>
    <p:extLst>
      <p:ext uri="{BB962C8B-B14F-4D97-AF65-F5344CB8AC3E}">
        <p14:creationId xmlns:p14="http://schemas.microsoft.com/office/powerpoint/2010/main" val="33215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5360" y="332656"/>
            <a:ext cx="9144000" cy="1144556"/>
          </a:xfrm>
        </p:spPr>
        <p:txBody>
          <a:bodyPr rtlCol="0">
            <a:normAutofit fontScale="90000"/>
          </a:bodyPr>
          <a:lstStyle/>
          <a:p>
            <a:pPr rtl="0"/>
            <a:br>
              <a:rPr lang="sl-SI" sz="2800" dirty="0"/>
            </a:br>
            <a:br>
              <a:rPr lang="sl-SI" sz="3300" b="1" dirty="0">
                <a:latin typeface="+mn-lt"/>
              </a:rPr>
            </a:br>
            <a:r>
              <a:rPr lang="en-GB" sz="3300" b="1" dirty="0">
                <a:latin typeface="+mn-lt"/>
              </a:rPr>
              <a:t>Context Factors of Decision - Making</a:t>
            </a:r>
          </a:p>
        </p:txBody>
      </p:sp>
      <p:sp>
        <p:nvSpPr>
          <p:cNvPr id="8" name="Označba mesta vsebine 6">
            <a:extLst>
              <a:ext uri="{FF2B5EF4-FFF2-40B4-BE49-F238E27FC236}">
                <a16:creationId xmlns:a16="http://schemas.microsoft.com/office/drawing/2014/main" id="{70DD17C0-B0AD-458E-9A2B-02EAB8C02561}"/>
              </a:ext>
            </a:extLst>
          </p:cNvPr>
          <p:cNvSpPr txBox="1">
            <a:spLocks/>
          </p:cNvSpPr>
          <p:nvPr/>
        </p:nvSpPr>
        <p:spPr>
          <a:xfrm>
            <a:off x="335361" y="1819690"/>
            <a:ext cx="9252519" cy="484967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a:lstStyle>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18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p>
        </p:txBody>
      </p:sp>
      <p:cxnSp>
        <p:nvCxnSpPr>
          <p:cNvPr id="4" name="Raven povezovalnik 3">
            <a:extLst>
              <a:ext uri="{FF2B5EF4-FFF2-40B4-BE49-F238E27FC236}">
                <a16:creationId xmlns:a16="http://schemas.microsoft.com/office/drawing/2014/main" id="{C3119B32-EB60-4A03-9D91-C15B285E36E3}"/>
              </a:ext>
            </a:extLst>
          </p:cNvPr>
          <p:cNvCxnSpPr>
            <a:cxnSpLocks/>
          </p:cNvCxnSpPr>
          <p:nvPr/>
        </p:nvCxnSpPr>
        <p:spPr>
          <a:xfrm flipV="1">
            <a:off x="47328" y="1868190"/>
            <a:ext cx="11377264" cy="48643"/>
          </a:xfrm>
          <a:prstGeom prst="line">
            <a:avLst/>
          </a:prstGeom>
        </p:spPr>
        <p:style>
          <a:lnRef idx="1">
            <a:schemeClr val="dk1"/>
          </a:lnRef>
          <a:fillRef idx="0">
            <a:schemeClr val="dk1"/>
          </a:fillRef>
          <a:effectRef idx="0">
            <a:schemeClr val="dk1"/>
          </a:effectRef>
          <a:fontRef idx="minor">
            <a:schemeClr val="tx1"/>
          </a:fontRef>
        </p:style>
      </p:cxnSp>
      <p:cxnSp>
        <p:nvCxnSpPr>
          <p:cNvPr id="6" name="Raven povezovalnik 5">
            <a:extLst>
              <a:ext uri="{FF2B5EF4-FFF2-40B4-BE49-F238E27FC236}">
                <a16:creationId xmlns:a16="http://schemas.microsoft.com/office/drawing/2014/main" id="{F88AC7D3-2572-4119-A59E-9C6106B13933}"/>
              </a:ext>
            </a:extLst>
          </p:cNvPr>
          <p:cNvCxnSpPr/>
          <p:nvPr/>
        </p:nvCxnSpPr>
        <p:spPr>
          <a:xfrm>
            <a:off x="2783632" y="1819690"/>
            <a:ext cx="0" cy="241158"/>
          </a:xfrm>
          <a:prstGeom prst="line">
            <a:avLst/>
          </a:prstGeom>
        </p:spPr>
        <p:style>
          <a:lnRef idx="1">
            <a:schemeClr val="dk1"/>
          </a:lnRef>
          <a:fillRef idx="0">
            <a:schemeClr val="dk1"/>
          </a:fillRef>
          <a:effectRef idx="0">
            <a:schemeClr val="dk1"/>
          </a:effectRef>
          <a:fontRef idx="minor">
            <a:schemeClr val="tx1"/>
          </a:fontRef>
        </p:style>
      </p:cxnSp>
      <p:cxnSp>
        <p:nvCxnSpPr>
          <p:cNvPr id="9" name="Raven povezovalnik 8">
            <a:extLst>
              <a:ext uri="{FF2B5EF4-FFF2-40B4-BE49-F238E27FC236}">
                <a16:creationId xmlns:a16="http://schemas.microsoft.com/office/drawing/2014/main" id="{D7B77013-2EE2-4C11-9DC1-9F7F1A6F5CD9}"/>
              </a:ext>
            </a:extLst>
          </p:cNvPr>
          <p:cNvCxnSpPr/>
          <p:nvPr/>
        </p:nvCxnSpPr>
        <p:spPr>
          <a:xfrm>
            <a:off x="5550120" y="1796253"/>
            <a:ext cx="0" cy="241158"/>
          </a:xfrm>
          <a:prstGeom prst="line">
            <a:avLst/>
          </a:prstGeom>
        </p:spPr>
        <p:style>
          <a:lnRef idx="1">
            <a:schemeClr val="dk1"/>
          </a:lnRef>
          <a:fillRef idx="0">
            <a:schemeClr val="dk1"/>
          </a:fillRef>
          <a:effectRef idx="0">
            <a:schemeClr val="dk1"/>
          </a:effectRef>
          <a:fontRef idx="minor">
            <a:schemeClr val="tx1"/>
          </a:fontRef>
        </p:style>
      </p:cxnSp>
      <p:cxnSp>
        <p:nvCxnSpPr>
          <p:cNvPr id="10" name="Raven povezovalnik 9">
            <a:extLst>
              <a:ext uri="{FF2B5EF4-FFF2-40B4-BE49-F238E27FC236}">
                <a16:creationId xmlns:a16="http://schemas.microsoft.com/office/drawing/2014/main" id="{50D0938F-FA7B-4183-A2FB-F0372B367C06}"/>
              </a:ext>
            </a:extLst>
          </p:cNvPr>
          <p:cNvCxnSpPr/>
          <p:nvPr/>
        </p:nvCxnSpPr>
        <p:spPr>
          <a:xfrm>
            <a:off x="8341779" y="1868189"/>
            <a:ext cx="0" cy="241158"/>
          </a:xfrm>
          <a:prstGeom prst="line">
            <a:avLst/>
          </a:prstGeom>
        </p:spPr>
        <p:style>
          <a:lnRef idx="1">
            <a:schemeClr val="dk1"/>
          </a:lnRef>
          <a:fillRef idx="0">
            <a:schemeClr val="dk1"/>
          </a:fillRef>
          <a:effectRef idx="0">
            <a:schemeClr val="dk1"/>
          </a:effectRef>
          <a:fontRef idx="minor">
            <a:schemeClr val="tx1"/>
          </a:fontRef>
        </p:style>
      </p:cxnSp>
      <p:cxnSp>
        <p:nvCxnSpPr>
          <p:cNvPr id="11" name="Raven povezovalnik 10">
            <a:extLst>
              <a:ext uri="{FF2B5EF4-FFF2-40B4-BE49-F238E27FC236}">
                <a16:creationId xmlns:a16="http://schemas.microsoft.com/office/drawing/2014/main" id="{93536A3A-44E7-4CD7-906E-351379828A57}"/>
              </a:ext>
            </a:extLst>
          </p:cNvPr>
          <p:cNvCxnSpPr/>
          <p:nvPr/>
        </p:nvCxnSpPr>
        <p:spPr>
          <a:xfrm>
            <a:off x="57810" y="1796253"/>
            <a:ext cx="0" cy="241158"/>
          </a:xfrm>
          <a:prstGeom prst="line">
            <a:avLst/>
          </a:prstGeom>
        </p:spPr>
        <p:style>
          <a:lnRef idx="1">
            <a:schemeClr val="dk1"/>
          </a:lnRef>
          <a:fillRef idx="0">
            <a:schemeClr val="dk1"/>
          </a:fillRef>
          <a:effectRef idx="0">
            <a:schemeClr val="dk1"/>
          </a:effectRef>
          <a:fontRef idx="minor">
            <a:schemeClr val="tx1"/>
          </a:fontRef>
        </p:style>
      </p:cxnSp>
      <p:cxnSp>
        <p:nvCxnSpPr>
          <p:cNvPr id="12" name="Raven povezovalnik 11">
            <a:extLst>
              <a:ext uri="{FF2B5EF4-FFF2-40B4-BE49-F238E27FC236}">
                <a16:creationId xmlns:a16="http://schemas.microsoft.com/office/drawing/2014/main" id="{1929178E-4F60-4848-87FB-719CC260B04C}"/>
              </a:ext>
            </a:extLst>
          </p:cNvPr>
          <p:cNvCxnSpPr/>
          <p:nvPr/>
        </p:nvCxnSpPr>
        <p:spPr>
          <a:xfrm>
            <a:off x="11430179" y="1747610"/>
            <a:ext cx="0" cy="241158"/>
          </a:xfrm>
          <a:prstGeom prst="line">
            <a:avLst/>
          </a:prstGeom>
        </p:spPr>
        <p:style>
          <a:lnRef idx="1">
            <a:schemeClr val="dk1"/>
          </a:lnRef>
          <a:fillRef idx="0">
            <a:schemeClr val="dk1"/>
          </a:fillRef>
          <a:effectRef idx="0">
            <a:schemeClr val="dk1"/>
          </a:effectRef>
          <a:fontRef idx="minor">
            <a:schemeClr val="tx1"/>
          </a:fontRef>
        </p:style>
      </p:cxnSp>
      <p:sp>
        <p:nvSpPr>
          <p:cNvPr id="13" name="PoljeZBesedilom 12">
            <a:extLst>
              <a:ext uri="{FF2B5EF4-FFF2-40B4-BE49-F238E27FC236}">
                <a16:creationId xmlns:a16="http://schemas.microsoft.com/office/drawing/2014/main" id="{29B45C86-2A6E-4066-ADD0-96D3AC4BC416}"/>
              </a:ext>
            </a:extLst>
          </p:cNvPr>
          <p:cNvSpPr txBox="1"/>
          <p:nvPr/>
        </p:nvSpPr>
        <p:spPr>
          <a:xfrm>
            <a:off x="630707" y="1998181"/>
            <a:ext cx="1576861" cy="369332"/>
          </a:xfrm>
          <a:prstGeom prst="rect">
            <a:avLst/>
          </a:prstGeom>
          <a:noFill/>
        </p:spPr>
        <p:txBody>
          <a:bodyPr wrap="square" rtlCol="0">
            <a:spAutoFit/>
          </a:bodyPr>
          <a:lstStyle/>
          <a:p>
            <a:pPr algn="ctr"/>
            <a:r>
              <a:rPr lang="en-GB" dirty="0"/>
              <a:t>Certainty</a:t>
            </a:r>
          </a:p>
        </p:txBody>
      </p:sp>
      <p:sp>
        <p:nvSpPr>
          <p:cNvPr id="14" name="PoljeZBesedilom 13">
            <a:extLst>
              <a:ext uri="{FF2B5EF4-FFF2-40B4-BE49-F238E27FC236}">
                <a16:creationId xmlns:a16="http://schemas.microsoft.com/office/drawing/2014/main" id="{4A15AE34-8027-468F-A8B6-F194C1AD9A7F}"/>
              </a:ext>
            </a:extLst>
          </p:cNvPr>
          <p:cNvSpPr txBox="1"/>
          <p:nvPr/>
        </p:nvSpPr>
        <p:spPr>
          <a:xfrm>
            <a:off x="3502466" y="1946702"/>
            <a:ext cx="1576861" cy="369332"/>
          </a:xfrm>
          <a:prstGeom prst="rect">
            <a:avLst/>
          </a:prstGeom>
          <a:noFill/>
        </p:spPr>
        <p:txBody>
          <a:bodyPr wrap="square" rtlCol="0">
            <a:spAutoFit/>
          </a:bodyPr>
          <a:lstStyle/>
          <a:p>
            <a:pPr algn="ctr"/>
            <a:r>
              <a:rPr lang="en-GB" dirty="0"/>
              <a:t>Risk</a:t>
            </a:r>
          </a:p>
        </p:txBody>
      </p:sp>
      <p:sp>
        <p:nvSpPr>
          <p:cNvPr id="15" name="PoljeZBesedilom 14">
            <a:extLst>
              <a:ext uri="{FF2B5EF4-FFF2-40B4-BE49-F238E27FC236}">
                <a16:creationId xmlns:a16="http://schemas.microsoft.com/office/drawing/2014/main" id="{7A95D54E-5372-4E1C-9C97-ABDCFE953026}"/>
              </a:ext>
            </a:extLst>
          </p:cNvPr>
          <p:cNvSpPr txBox="1"/>
          <p:nvPr/>
        </p:nvSpPr>
        <p:spPr>
          <a:xfrm>
            <a:off x="6250885" y="1986015"/>
            <a:ext cx="1576861" cy="369332"/>
          </a:xfrm>
          <a:prstGeom prst="rect">
            <a:avLst/>
          </a:prstGeom>
          <a:noFill/>
        </p:spPr>
        <p:txBody>
          <a:bodyPr wrap="square" rtlCol="0">
            <a:spAutoFit/>
          </a:bodyPr>
          <a:lstStyle/>
          <a:p>
            <a:pPr algn="ctr"/>
            <a:r>
              <a:rPr lang="en-GB" dirty="0"/>
              <a:t>Uncertainty</a:t>
            </a:r>
          </a:p>
        </p:txBody>
      </p:sp>
      <p:sp>
        <p:nvSpPr>
          <p:cNvPr id="16" name="PoljeZBesedilom 15">
            <a:extLst>
              <a:ext uri="{FF2B5EF4-FFF2-40B4-BE49-F238E27FC236}">
                <a16:creationId xmlns:a16="http://schemas.microsoft.com/office/drawing/2014/main" id="{533D431A-42B8-4D8E-BF89-694B755AE05E}"/>
              </a:ext>
            </a:extLst>
          </p:cNvPr>
          <p:cNvSpPr txBox="1"/>
          <p:nvPr/>
        </p:nvSpPr>
        <p:spPr>
          <a:xfrm>
            <a:off x="9145970" y="2060848"/>
            <a:ext cx="1576861" cy="369332"/>
          </a:xfrm>
          <a:prstGeom prst="rect">
            <a:avLst/>
          </a:prstGeom>
          <a:noFill/>
        </p:spPr>
        <p:txBody>
          <a:bodyPr wrap="square" rtlCol="0">
            <a:spAutoFit/>
          </a:bodyPr>
          <a:lstStyle/>
          <a:p>
            <a:pPr algn="ctr"/>
            <a:r>
              <a:rPr lang="en-GB" dirty="0"/>
              <a:t>Ambiguity</a:t>
            </a:r>
          </a:p>
        </p:txBody>
      </p:sp>
      <p:sp>
        <p:nvSpPr>
          <p:cNvPr id="17" name="Pravokotnik: zaokroženi vogali 16">
            <a:extLst>
              <a:ext uri="{FF2B5EF4-FFF2-40B4-BE49-F238E27FC236}">
                <a16:creationId xmlns:a16="http://schemas.microsoft.com/office/drawing/2014/main" id="{8B5EA4F3-7BA0-4F32-AA34-24770F59841E}"/>
              </a:ext>
            </a:extLst>
          </p:cNvPr>
          <p:cNvSpPr/>
          <p:nvPr/>
        </p:nvSpPr>
        <p:spPr>
          <a:xfrm>
            <a:off x="135845" y="2529443"/>
            <a:ext cx="2620622" cy="3795539"/>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p>
        </p:txBody>
      </p:sp>
      <p:sp>
        <p:nvSpPr>
          <p:cNvPr id="19" name="PoljeZBesedilom 18">
            <a:extLst>
              <a:ext uri="{FF2B5EF4-FFF2-40B4-BE49-F238E27FC236}">
                <a16:creationId xmlns:a16="http://schemas.microsoft.com/office/drawing/2014/main" id="{39F615A1-8F5B-4085-A5ED-D200AAA62F81}"/>
              </a:ext>
            </a:extLst>
          </p:cNvPr>
          <p:cNvSpPr txBox="1"/>
          <p:nvPr/>
        </p:nvSpPr>
        <p:spPr>
          <a:xfrm>
            <a:off x="340456" y="2709991"/>
            <a:ext cx="2160240" cy="3754874"/>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All information relevant to the decision is known or available to the decision maker, including specific goals, alternatives, and outcomes associated with each alternative action. </a:t>
            </a:r>
            <a:endParaRPr lang="sl-SI" sz="2000" dirty="0">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21" name="Pravokotnik: zaokroženi vogali 20">
            <a:extLst>
              <a:ext uri="{FF2B5EF4-FFF2-40B4-BE49-F238E27FC236}">
                <a16:creationId xmlns:a16="http://schemas.microsoft.com/office/drawing/2014/main" id="{00C9B88F-8E31-4FDA-83BA-2825A207915E}"/>
              </a:ext>
            </a:extLst>
          </p:cNvPr>
          <p:cNvSpPr/>
          <p:nvPr/>
        </p:nvSpPr>
        <p:spPr>
          <a:xfrm>
            <a:off x="5801277" y="2503731"/>
            <a:ext cx="2620622" cy="3772102"/>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p>
        </p:txBody>
      </p:sp>
      <p:sp>
        <p:nvSpPr>
          <p:cNvPr id="25" name="Pravokotnik: zaokroženi vogali 24">
            <a:extLst>
              <a:ext uri="{FF2B5EF4-FFF2-40B4-BE49-F238E27FC236}">
                <a16:creationId xmlns:a16="http://schemas.microsoft.com/office/drawing/2014/main" id="{83F8F588-92FA-4548-B7F4-062B362636FC}"/>
              </a:ext>
            </a:extLst>
          </p:cNvPr>
          <p:cNvSpPr/>
          <p:nvPr/>
        </p:nvSpPr>
        <p:spPr>
          <a:xfrm>
            <a:off x="8674121" y="2488949"/>
            <a:ext cx="2620622" cy="3772102"/>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nSpc>
                <a:spcPct val="107000"/>
              </a:lnSpc>
              <a:spcAft>
                <a:spcPts val="800"/>
              </a:spcAft>
            </a:pPr>
            <a:endParaRPr lang="sl-SI"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Pravokotnik: zaokroženi vogali 26">
            <a:extLst>
              <a:ext uri="{FF2B5EF4-FFF2-40B4-BE49-F238E27FC236}">
                <a16:creationId xmlns:a16="http://schemas.microsoft.com/office/drawing/2014/main" id="{FC110442-745F-4C48-9468-988F1304C968}"/>
              </a:ext>
            </a:extLst>
          </p:cNvPr>
          <p:cNvSpPr/>
          <p:nvPr/>
        </p:nvSpPr>
        <p:spPr>
          <a:xfrm>
            <a:off x="2931840" y="2529442"/>
            <a:ext cx="2620622" cy="3772102"/>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Decision maker has specific goals and good information relevant to alternatives, but there is some risk associated with the outcomes of each alternative—but the risk can be assessed. </a:t>
            </a:r>
            <a:endParaRPr lang="sl-SI"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PoljeZBesedilom 29">
            <a:extLst>
              <a:ext uri="{FF2B5EF4-FFF2-40B4-BE49-F238E27FC236}">
                <a16:creationId xmlns:a16="http://schemas.microsoft.com/office/drawing/2014/main" id="{097E0355-1804-464E-803D-A2C1E4872B99}"/>
              </a:ext>
            </a:extLst>
          </p:cNvPr>
          <p:cNvSpPr txBox="1"/>
          <p:nvPr/>
        </p:nvSpPr>
        <p:spPr>
          <a:xfrm>
            <a:off x="5937428" y="3041242"/>
            <a:ext cx="2232248" cy="2246769"/>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Decision maker has specific goals, but information about alternatives and outcomes of alternatives is incomplete. </a:t>
            </a:r>
            <a:endParaRPr lang="sl-SI" sz="2000" dirty="0"/>
          </a:p>
        </p:txBody>
      </p:sp>
      <p:sp>
        <p:nvSpPr>
          <p:cNvPr id="31" name="PoljeZBesedilom 30">
            <a:extLst>
              <a:ext uri="{FF2B5EF4-FFF2-40B4-BE49-F238E27FC236}">
                <a16:creationId xmlns:a16="http://schemas.microsoft.com/office/drawing/2014/main" id="{9EF17F57-7392-465F-A486-906A2C1FE09B}"/>
              </a:ext>
            </a:extLst>
          </p:cNvPr>
          <p:cNvSpPr txBox="1"/>
          <p:nvPr/>
        </p:nvSpPr>
        <p:spPr>
          <a:xfrm>
            <a:off x="8832304" y="3284985"/>
            <a:ext cx="2304256" cy="2554545"/>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The situation is so new or unclear that goals are vague, alternatives are difficult to specify, and outcomes of alternatives are unknown. </a:t>
            </a:r>
            <a:endParaRPr lang="sl-SI" sz="2000" dirty="0"/>
          </a:p>
        </p:txBody>
      </p:sp>
      <p:sp>
        <p:nvSpPr>
          <p:cNvPr id="5" name="Content Placeholder 4">
            <a:extLst>
              <a:ext uri="{FF2B5EF4-FFF2-40B4-BE49-F238E27FC236}">
                <a16:creationId xmlns:a16="http://schemas.microsoft.com/office/drawing/2014/main" id="{E54BC8AD-7889-4DB8-9B01-C6F6BD368D1F}"/>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40381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1952</Words>
  <Application>Microsoft Office PowerPoint</Application>
  <PresentationFormat>Widescreen</PresentationFormat>
  <Paragraphs>114</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DECISION – MAKING AND SUSTAINABLE DEVELOPMENT</vt:lpstr>
      <vt:lpstr>DEFINITIONS</vt:lpstr>
      <vt:lpstr>Decision – making</vt:lpstr>
      <vt:lpstr>Decision – making  Characteristics of Human Information Processors</vt:lpstr>
      <vt:lpstr>Decision – making Characteristics of Human Information Processors</vt:lpstr>
      <vt:lpstr>PowerPoint Presentation</vt:lpstr>
      <vt:lpstr>PowerPoint Presentation</vt:lpstr>
      <vt:lpstr>  Context Factors of Decision - Making</vt:lpstr>
      <vt:lpstr>  Context Factors of Decision – Making:</vt:lpstr>
      <vt:lpstr>Creating a decision – making process</vt:lpstr>
      <vt:lpstr>Decision – making process 7 steps</vt:lpstr>
      <vt:lpstr>PowerPoint Presentation</vt:lpstr>
      <vt:lpstr>PowerPoint Presentation</vt:lpstr>
      <vt:lpstr>  Example of decision – making process </vt:lpstr>
      <vt:lpstr>Example of decision – making process</vt:lpstr>
      <vt:lpstr>Some more reading and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Dejan Zafirovski</cp:lastModifiedBy>
  <cp:revision>21</cp:revision>
  <dcterms:created xsi:type="dcterms:W3CDTF">2021-06-26T00:11:23Z</dcterms:created>
  <dcterms:modified xsi:type="dcterms:W3CDTF">2021-09-26T00:12:11Z</dcterms:modified>
</cp:coreProperties>
</file>