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8" r:id="rId3"/>
    <p:sldId id="275" r:id="rId4"/>
    <p:sldId id="284" r:id="rId5"/>
    <p:sldId id="285" r:id="rId6"/>
    <p:sldId id="286" r:id="rId7"/>
    <p:sldId id="269" r:id="rId8"/>
    <p:sldId id="279" r:id="rId9"/>
    <p:sldId id="287" r:id="rId10"/>
    <p:sldId id="288" r:id="rId11"/>
    <p:sldId id="289" r:id="rId12"/>
    <p:sldId id="290" r:id="rId13"/>
    <p:sldId id="291" r:id="rId14"/>
    <p:sldId id="294" r:id="rId15"/>
    <p:sldId id="29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8200"/>
    <a:srgbClr val="3AB4EB"/>
    <a:srgbClr val="B1DC52"/>
    <a:srgbClr val="FEC13C"/>
    <a:srgbClr val="DA7171"/>
    <a:srgbClr val="AAD84A"/>
    <a:srgbClr val="C4E1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F65041-ECCE-4770-AF5E-F3817843FC03}" type="datetimeFigureOut">
              <a:rPr lang="en-US" smtClean="0"/>
              <a:t>9/24/2021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75D400-8F96-433A-B227-487ACF256F46}" type="slidenum">
              <a:rPr lang="en-US" smtClean="0"/>
              <a:t>‹#›</a:t>
            </a:fld>
            <a:endParaRPr lang="en-US"/>
          </a:p>
        </p:txBody>
      </p:sp>
    </p:spTree>
    <p:extLst>
      <p:ext uri="{BB962C8B-B14F-4D97-AF65-F5344CB8AC3E}">
        <p14:creationId xmlns:p14="http://schemas.microsoft.com/office/powerpoint/2010/main" val="1704727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za sliko diapozitiva 1"/>
          <p:cNvSpPr>
            <a:spLocks noGrp="1" noRot="1" noChangeAspect="1"/>
          </p:cNvSpPr>
          <p:nvPr>
            <p:ph type="sldImg"/>
          </p:nvPr>
        </p:nvSpPr>
        <p:spPr/>
      </p:sp>
      <p:sp>
        <p:nvSpPr>
          <p:cNvPr id="3" name="Označba mesta za opombe 2"/>
          <p:cNvSpPr>
            <a:spLocks noGrp="1"/>
          </p:cNvSpPr>
          <p:nvPr>
            <p:ph type="body" idx="1"/>
          </p:nvPr>
        </p:nvSpPr>
        <p:spPr/>
        <p:txBody>
          <a:bodyPr rtlCol="0"/>
          <a:lstStyle/>
          <a:p>
            <a:pPr rtl="0"/>
            <a:endParaRPr lang="sl-SI" dirty="0"/>
          </a:p>
        </p:txBody>
      </p:sp>
      <p:sp>
        <p:nvSpPr>
          <p:cNvPr id="4" name="Označba mesta za številko diapozitiva 3"/>
          <p:cNvSpPr>
            <a:spLocks noGrp="1"/>
          </p:cNvSpPr>
          <p:nvPr>
            <p:ph type="sldNum" sz="quarter" idx="10"/>
          </p:nvPr>
        </p:nvSpPr>
        <p:spPr/>
        <p:txBody>
          <a:bodyPr rtlCol="0"/>
          <a:lstStyle/>
          <a:p>
            <a:pPr rtl="0"/>
            <a:fld id="{77542409-6A04-4DC6-AC3A-D3758287A8F2}" type="slidenum">
              <a:rPr lang="sl-SI" smtClean="0"/>
              <a:t>2</a:t>
            </a:fld>
            <a:endParaRPr lang="sl-SI" dirty="0"/>
          </a:p>
        </p:txBody>
      </p:sp>
    </p:spTree>
    <p:extLst>
      <p:ext uri="{BB962C8B-B14F-4D97-AF65-F5344CB8AC3E}">
        <p14:creationId xmlns:p14="http://schemas.microsoft.com/office/powerpoint/2010/main" val="330082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pPr rtl="0"/>
            <a:fld id="{77542409-6A04-4DC6-AC3A-D3758287A8F2}" type="slidenum">
              <a:rPr lang="sl-SI" smtClean="0"/>
              <a:t>11</a:t>
            </a:fld>
            <a:endParaRPr lang="sl-SI" dirty="0"/>
          </a:p>
        </p:txBody>
      </p:sp>
    </p:spTree>
    <p:extLst>
      <p:ext uri="{BB962C8B-B14F-4D97-AF65-F5344CB8AC3E}">
        <p14:creationId xmlns:p14="http://schemas.microsoft.com/office/powerpoint/2010/main" val="15875013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pPr rtl="0"/>
            <a:fld id="{77542409-6A04-4DC6-AC3A-D3758287A8F2}" type="slidenum">
              <a:rPr lang="sl-SI" smtClean="0"/>
              <a:t>12</a:t>
            </a:fld>
            <a:endParaRPr lang="sl-SI" dirty="0"/>
          </a:p>
        </p:txBody>
      </p:sp>
    </p:spTree>
    <p:extLst>
      <p:ext uri="{BB962C8B-B14F-4D97-AF65-F5344CB8AC3E}">
        <p14:creationId xmlns:p14="http://schemas.microsoft.com/office/powerpoint/2010/main" val="23817473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pPr rtl="0"/>
            <a:fld id="{77542409-6A04-4DC6-AC3A-D3758287A8F2}" type="slidenum">
              <a:rPr lang="sl-SI" smtClean="0"/>
              <a:t>13</a:t>
            </a:fld>
            <a:endParaRPr lang="sl-SI" dirty="0"/>
          </a:p>
        </p:txBody>
      </p:sp>
    </p:spTree>
    <p:extLst>
      <p:ext uri="{BB962C8B-B14F-4D97-AF65-F5344CB8AC3E}">
        <p14:creationId xmlns:p14="http://schemas.microsoft.com/office/powerpoint/2010/main" val="2230859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pPr rtl="0"/>
            <a:fld id="{77542409-6A04-4DC6-AC3A-D3758287A8F2}" type="slidenum">
              <a:rPr lang="sl-SI" smtClean="0"/>
              <a:t>14</a:t>
            </a:fld>
            <a:endParaRPr lang="sl-SI" dirty="0"/>
          </a:p>
        </p:txBody>
      </p:sp>
    </p:spTree>
    <p:extLst>
      <p:ext uri="{BB962C8B-B14F-4D97-AF65-F5344CB8AC3E}">
        <p14:creationId xmlns:p14="http://schemas.microsoft.com/office/powerpoint/2010/main" val="42340270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pPr rtl="0"/>
            <a:fld id="{77542409-6A04-4DC6-AC3A-D3758287A8F2}" type="slidenum">
              <a:rPr lang="sl-SI" smtClean="0"/>
              <a:t>15</a:t>
            </a:fld>
            <a:endParaRPr lang="sl-SI" dirty="0"/>
          </a:p>
        </p:txBody>
      </p:sp>
    </p:spTree>
    <p:extLst>
      <p:ext uri="{BB962C8B-B14F-4D97-AF65-F5344CB8AC3E}">
        <p14:creationId xmlns:p14="http://schemas.microsoft.com/office/powerpoint/2010/main" val="61342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pPr rtl="0"/>
            <a:fld id="{77542409-6A04-4DC6-AC3A-D3758287A8F2}" type="slidenum">
              <a:rPr lang="sl-SI" smtClean="0"/>
              <a:t>3</a:t>
            </a:fld>
            <a:endParaRPr lang="sl-SI" dirty="0"/>
          </a:p>
        </p:txBody>
      </p:sp>
    </p:spTree>
    <p:extLst>
      <p:ext uri="{BB962C8B-B14F-4D97-AF65-F5344CB8AC3E}">
        <p14:creationId xmlns:p14="http://schemas.microsoft.com/office/powerpoint/2010/main" val="2600906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pPr rtl="0"/>
            <a:fld id="{77542409-6A04-4DC6-AC3A-D3758287A8F2}" type="slidenum">
              <a:rPr lang="sl-SI" smtClean="0"/>
              <a:t>4</a:t>
            </a:fld>
            <a:endParaRPr lang="sl-SI" dirty="0"/>
          </a:p>
        </p:txBody>
      </p:sp>
    </p:spTree>
    <p:extLst>
      <p:ext uri="{BB962C8B-B14F-4D97-AF65-F5344CB8AC3E}">
        <p14:creationId xmlns:p14="http://schemas.microsoft.com/office/powerpoint/2010/main" val="1930320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pPr rtl="0"/>
            <a:fld id="{77542409-6A04-4DC6-AC3A-D3758287A8F2}" type="slidenum">
              <a:rPr lang="sl-SI" smtClean="0"/>
              <a:t>5</a:t>
            </a:fld>
            <a:endParaRPr lang="sl-SI" dirty="0"/>
          </a:p>
        </p:txBody>
      </p:sp>
    </p:spTree>
    <p:extLst>
      <p:ext uri="{BB962C8B-B14F-4D97-AF65-F5344CB8AC3E}">
        <p14:creationId xmlns:p14="http://schemas.microsoft.com/office/powerpoint/2010/main" val="1130982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pPr rtl="0"/>
            <a:fld id="{77542409-6A04-4DC6-AC3A-D3758287A8F2}" type="slidenum">
              <a:rPr lang="sl-SI" smtClean="0"/>
              <a:t>6</a:t>
            </a:fld>
            <a:endParaRPr lang="sl-SI" dirty="0"/>
          </a:p>
        </p:txBody>
      </p:sp>
    </p:spTree>
    <p:extLst>
      <p:ext uri="{BB962C8B-B14F-4D97-AF65-F5344CB8AC3E}">
        <p14:creationId xmlns:p14="http://schemas.microsoft.com/office/powerpoint/2010/main" val="874359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pPr rtl="0"/>
            <a:fld id="{77542409-6A04-4DC6-AC3A-D3758287A8F2}" type="slidenum">
              <a:rPr lang="sl-SI" smtClean="0"/>
              <a:t>7</a:t>
            </a:fld>
            <a:endParaRPr lang="sl-SI" dirty="0"/>
          </a:p>
        </p:txBody>
      </p:sp>
    </p:spTree>
    <p:extLst>
      <p:ext uri="{BB962C8B-B14F-4D97-AF65-F5344CB8AC3E}">
        <p14:creationId xmlns:p14="http://schemas.microsoft.com/office/powerpoint/2010/main" val="2953091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pPr rtl="0"/>
            <a:fld id="{77542409-6A04-4DC6-AC3A-D3758287A8F2}" type="slidenum">
              <a:rPr lang="sl-SI" smtClean="0"/>
              <a:t>8</a:t>
            </a:fld>
            <a:endParaRPr lang="sl-SI" dirty="0"/>
          </a:p>
        </p:txBody>
      </p:sp>
    </p:spTree>
    <p:extLst>
      <p:ext uri="{BB962C8B-B14F-4D97-AF65-F5344CB8AC3E}">
        <p14:creationId xmlns:p14="http://schemas.microsoft.com/office/powerpoint/2010/main" val="2700368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pPr rtl="0"/>
            <a:fld id="{77542409-6A04-4DC6-AC3A-D3758287A8F2}" type="slidenum">
              <a:rPr lang="sl-SI" smtClean="0"/>
              <a:t>9</a:t>
            </a:fld>
            <a:endParaRPr lang="sl-SI" dirty="0"/>
          </a:p>
        </p:txBody>
      </p:sp>
    </p:spTree>
    <p:extLst>
      <p:ext uri="{BB962C8B-B14F-4D97-AF65-F5344CB8AC3E}">
        <p14:creationId xmlns:p14="http://schemas.microsoft.com/office/powerpoint/2010/main" val="2618776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pPr rtl="0"/>
            <a:fld id="{77542409-6A04-4DC6-AC3A-D3758287A8F2}" type="slidenum">
              <a:rPr lang="sl-SI" smtClean="0"/>
              <a:t>10</a:t>
            </a:fld>
            <a:endParaRPr lang="sl-SI" dirty="0"/>
          </a:p>
        </p:txBody>
      </p:sp>
    </p:spTree>
    <p:extLst>
      <p:ext uri="{BB962C8B-B14F-4D97-AF65-F5344CB8AC3E}">
        <p14:creationId xmlns:p14="http://schemas.microsoft.com/office/powerpoint/2010/main" val="1184759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68203-F8FB-4D34-827B-23768A3967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2910AE-6F07-4052-B13D-5226B5B323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BD84ED-61A6-4EFB-89D8-67583F5EE6A8}"/>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5" name="Footer Placeholder 4">
            <a:extLst>
              <a:ext uri="{FF2B5EF4-FFF2-40B4-BE49-F238E27FC236}">
                <a16:creationId xmlns:a16="http://schemas.microsoft.com/office/drawing/2014/main" id="{223FF579-4EF4-413D-BE15-5D84EF1DE4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8409B1-364B-4C0A-B9BD-0FF87AD107D2}"/>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427591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2DAF3-C523-4A93-94D6-2BD3A543154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D728FC-DA4D-4CD3-9698-3F3D198C6C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41D0EB-CD46-4130-8DEC-4DE444DFAD47}"/>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5" name="Footer Placeholder 4">
            <a:extLst>
              <a:ext uri="{FF2B5EF4-FFF2-40B4-BE49-F238E27FC236}">
                <a16:creationId xmlns:a16="http://schemas.microsoft.com/office/drawing/2014/main" id="{8B83AA31-00FF-499A-8415-8EF2FE5D49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EB5E97-F02B-41FF-879E-14AA74D0C85F}"/>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1241128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5DFCB2-BD41-4AEF-BBC8-60031010B7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229FA7-5113-4394-88BF-2DA110F2D8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5BC9B1-41A1-4387-8CDF-9101F30E43E6}"/>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5" name="Footer Placeholder 4">
            <a:extLst>
              <a:ext uri="{FF2B5EF4-FFF2-40B4-BE49-F238E27FC236}">
                <a16:creationId xmlns:a16="http://schemas.microsoft.com/office/drawing/2014/main" id="{346FBD09-B4FE-4D78-A5FB-59A1810F81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136B64-D13A-4C02-93B9-AC1E4E14BDB5}"/>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327387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505A4-AC9E-4C7B-AFB7-4B2BF8A00B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884841-C866-4F87-AE6E-56579EE31F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2A0008-960F-4072-92FD-0271BD22DFF4}"/>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5" name="Footer Placeholder 4">
            <a:extLst>
              <a:ext uri="{FF2B5EF4-FFF2-40B4-BE49-F238E27FC236}">
                <a16:creationId xmlns:a16="http://schemas.microsoft.com/office/drawing/2014/main" id="{60478B1E-1690-415A-A856-FC6303A146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9C451A-7A98-48CD-B19C-C5B87D2DC5C4}"/>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067691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822C0-285E-415D-8887-3350256423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36797E-48CF-4DC4-A988-7ADF88D6A3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C3B034-359F-4BC4-B1B1-AF8E972CFE4F}"/>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5" name="Footer Placeholder 4">
            <a:extLst>
              <a:ext uri="{FF2B5EF4-FFF2-40B4-BE49-F238E27FC236}">
                <a16:creationId xmlns:a16="http://schemas.microsoft.com/office/drawing/2014/main" id="{D47BA720-8F5A-4A1F-8CBA-CE8080E22E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94FB1-9CEF-4DD1-941B-34FD1F8D9F0D}"/>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756998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A3C21-2B4E-4D93-BDB1-D6D040D67D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D89A2D-7C08-45EF-A756-08CAC502ED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B98592-DEF9-4ACB-BDBB-D861861C80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C217C5-5A66-4373-809A-03F6BF360EE4}"/>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6" name="Footer Placeholder 5">
            <a:extLst>
              <a:ext uri="{FF2B5EF4-FFF2-40B4-BE49-F238E27FC236}">
                <a16:creationId xmlns:a16="http://schemas.microsoft.com/office/drawing/2014/main" id="{4155EAD8-163B-4676-9E33-77AE893E35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DF5D78-EB6C-4509-91F2-3D84ED769027}"/>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976799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AF926-2342-4F92-912D-B46D5565DB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B9E021-576B-408D-99AB-9B4153A1AD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C65B6E-82D2-4BE6-B930-64A66477F7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0ED466-5BBB-455C-9F06-4E154EEF83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D9742F-98D5-497B-8FB6-6DB87B9355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28A472-39B1-4709-BB36-18CDF4BD5C20}"/>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8" name="Footer Placeholder 7">
            <a:extLst>
              <a:ext uri="{FF2B5EF4-FFF2-40B4-BE49-F238E27FC236}">
                <a16:creationId xmlns:a16="http://schemas.microsoft.com/office/drawing/2014/main" id="{6F5FD0A0-6BC3-48DF-91A8-F549B3D0D7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19782F-E436-4DA4-8127-FE22CAE1F65B}"/>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1191569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947B3-A3A1-4431-8C8A-71141B303F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EDF8CC-1CBF-487A-86B9-E24638CB1816}"/>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4" name="Footer Placeholder 3">
            <a:extLst>
              <a:ext uri="{FF2B5EF4-FFF2-40B4-BE49-F238E27FC236}">
                <a16:creationId xmlns:a16="http://schemas.microsoft.com/office/drawing/2014/main" id="{24A0DEBB-714F-49B7-9A97-8C63FDE3F3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D5F6A2-56E7-43B1-8B37-5585002D0862}"/>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1769841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890AED-2299-4F2A-8B74-BAF463BFC4AD}"/>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3" name="Footer Placeholder 2">
            <a:extLst>
              <a:ext uri="{FF2B5EF4-FFF2-40B4-BE49-F238E27FC236}">
                <a16:creationId xmlns:a16="http://schemas.microsoft.com/office/drawing/2014/main" id="{285A83E6-EB69-4C87-A294-5EBF02A24A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191496-D58D-46A4-8CBC-148676A1AD7E}"/>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503499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A4589-75BA-4BCB-BA37-0C8148AB92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7C0A438-48C7-4BE5-B4F8-A273270AFA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80AF38-EB94-49AA-ACD5-8AEA793A65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3046A1-6B4F-4BB4-A2CC-F2FF833366E5}"/>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6" name="Footer Placeholder 5">
            <a:extLst>
              <a:ext uri="{FF2B5EF4-FFF2-40B4-BE49-F238E27FC236}">
                <a16:creationId xmlns:a16="http://schemas.microsoft.com/office/drawing/2014/main" id="{607F038A-3C43-4C97-891F-6687B831D8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311B84-A8EB-476E-914C-ED6C206C8EB0}"/>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537356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07ED8-AA04-46A2-97ED-D2BD709513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DD669F-9C21-4758-9807-0B1C67F7F2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A6544D-DA8F-4CCE-9FDC-12DB5A28D4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9CDDF0-415A-45BB-8448-6E6A6DD9870C}"/>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6" name="Footer Placeholder 5">
            <a:extLst>
              <a:ext uri="{FF2B5EF4-FFF2-40B4-BE49-F238E27FC236}">
                <a16:creationId xmlns:a16="http://schemas.microsoft.com/office/drawing/2014/main" id="{D2E256D2-77D4-4911-93A3-7DAF95ECB1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4DE05B-F806-400F-974B-E04F69249770}"/>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64968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D8483C-A748-4E3D-8B74-B0D11DB519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12D31E-7305-4EBC-A125-74CA822747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244AAD-556C-416E-BEC0-6C2CF22D5C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5339CE-CED6-410D-ADE7-BDF7AB6257EC}" type="datetimeFigureOut">
              <a:rPr lang="en-US" smtClean="0"/>
              <a:t>9/24/2021</a:t>
            </a:fld>
            <a:endParaRPr lang="en-US"/>
          </a:p>
        </p:txBody>
      </p:sp>
      <p:sp>
        <p:nvSpPr>
          <p:cNvPr id="5" name="Footer Placeholder 4">
            <a:extLst>
              <a:ext uri="{FF2B5EF4-FFF2-40B4-BE49-F238E27FC236}">
                <a16:creationId xmlns:a16="http://schemas.microsoft.com/office/drawing/2014/main" id="{315AF656-6529-4540-81BF-1B27A8C081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E0EF486-8284-4561-91B6-3219EC14AB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A9DFDF-FA6A-4247-8377-9C6615273675}" type="slidenum">
              <a:rPr lang="en-US" smtClean="0"/>
              <a:t>‹#›</a:t>
            </a:fld>
            <a:endParaRPr lang="en-US"/>
          </a:p>
        </p:txBody>
      </p:sp>
    </p:spTree>
    <p:extLst>
      <p:ext uri="{BB962C8B-B14F-4D97-AF65-F5344CB8AC3E}">
        <p14:creationId xmlns:p14="http://schemas.microsoft.com/office/powerpoint/2010/main" val="3625606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5.jp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7.jp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europarl.europa.eu/news/en/headlines/society/20180305STO99003/reducing-carbon-emissions-eu-targets-and-measure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europarl.europa.eu/news/en/headlines/priorities/20141118TST79414/20170213STO62208/the-eu-emissions-trading-scheme-ets-and-its-reform-in-brie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europarl.europa.eu/news/en/headlines/society/20180305STO99003/reducing-carbon-emissions-eu-targets-and-measur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europarl.europa.eu/news/en/headlines/priorities/20141118TST79414/20180208STO97442/cutting-eu-greenhouse-gas-emissions-national-targets-for-203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europarl.europa.eu/news/en/headlines/society/20180305STO99003/reducing-carbon-emissions-eu-targets-and-measure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europarl.europa.eu/news/en/headlines/priorities/20141118TST79414/20170711STO79506/climate-change-using-eu-forests-to-offset-carbon-emission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europarl.europa.eu/news/en/headlines/society/20180305STO99003/reducing-carbon-emissions-eu-targets-and-measure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europarl.europa.eu/news/en/headlines/priorities/climate-change" TargetMode="External"/><Relationship Id="rId5" Type="http://schemas.openxmlformats.org/officeDocument/2006/relationships/hyperlink" Target="https://www.europarl.europa.eu/news/en/headlines/priorities/climate-change/20180703STO07123/climate-change-in-europe-facts-and-figures" TargetMode="External"/><Relationship Id="rId4" Type="http://schemas.openxmlformats.org/officeDocument/2006/relationships/hyperlink" Target="http://www.europarl.europa.eu/news/en/headlines/society/20180920STO14027/new-co2-targets-for-cars-explained"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DAFC51-8729-4210-9D78-4949CE5C9A17}"/>
              </a:ext>
            </a:extLst>
          </p:cNvPr>
          <p:cNvSpPr txBox="1"/>
          <p:nvPr/>
        </p:nvSpPr>
        <p:spPr>
          <a:xfrm>
            <a:off x="802799" y="1279976"/>
            <a:ext cx="8826760" cy="1938992"/>
          </a:xfrm>
          <a:prstGeom prst="rect">
            <a:avLst/>
          </a:prstGeom>
          <a:noFill/>
        </p:spPr>
        <p:txBody>
          <a:bodyPr wrap="square" rtlCol="0">
            <a:spAutoFit/>
          </a:bodyPr>
          <a:lstStyle/>
          <a:p>
            <a:r>
              <a:rPr lang="en-US" sz="4000" b="1" i="0" dirty="0">
                <a:solidFill>
                  <a:srgbClr val="222222"/>
                </a:solidFill>
                <a:effectLst/>
              </a:rPr>
              <a:t>Module: Sustainable development and sustainable communities </a:t>
            </a:r>
          </a:p>
          <a:p>
            <a:r>
              <a:rPr lang="en-US" sz="4000" b="1" dirty="0">
                <a:solidFill>
                  <a:srgbClr val="222222"/>
                </a:solidFill>
              </a:rPr>
              <a:t>(The role in social entepreniship)</a:t>
            </a:r>
            <a:endParaRPr lang="en-US" sz="4000" b="1" dirty="0"/>
          </a:p>
        </p:txBody>
      </p:sp>
    </p:spTree>
    <p:extLst>
      <p:ext uri="{BB962C8B-B14F-4D97-AF65-F5344CB8AC3E}">
        <p14:creationId xmlns:p14="http://schemas.microsoft.com/office/powerpoint/2010/main" val="824037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1213993"/>
            <a:ext cx="8713392" cy="1183566"/>
          </a:xfrm>
        </p:spPr>
        <p:txBody>
          <a:bodyPr rtlCol="0">
            <a:normAutofit/>
          </a:bodyPr>
          <a:lstStyle/>
          <a:p>
            <a:pPr rtl="0"/>
            <a:r>
              <a:rPr lang="sl-SI" sz="3000" b="1" dirty="0">
                <a:latin typeface="+mn-lt"/>
              </a:rPr>
              <a:t>Reduce CO</a:t>
            </a:r>
            <a:r>
              <a:rPr lang="sl-SI" sz="3000" b="1" baseline="-25000" dirty="0">
                <a:latin typeface="+mn-lt"/>
              </a:rPr>
              <a:t>2</a:t>
            </a:r>
            <a:r>
              <a:rPr lang="sl-SI" sz="3000" b="1" dirty="0">
                <a:latin typeface="+mn-lt"/>
              </a:rPr>
              <a:t> emissions and </a:t>
            </a:r>
            <a:r>
              <a:rPr lang="en-US" sz="3000" b="1" dirty="0">
                <a:latin typeface="+mn-lt"/>
              </a:rPr>
              <a:t>negative </a:t>
            </a:r>
            <a:r>
              <a:rPr lang="sl-SI" sz="3000" b="1" dirty="0">
                <a:latin typeface="+mn-lt"/>
              </a:rPr>
              <a:t>influence </a:t>
            </a:r>
            <a:r>
              <a:rPr lang="en-US" sz="3000" b="1" dirty="0">
                <a:latin typeface="+mn-lt"/>
              </a:rPr>
              <a:t>to the </a:t>
            </a:r>
            <a:r>
              <a:rPr lang="sl-SI" sz="3000" b="1" dirty="0">
                <a:latin typeface="+mn-lt"/>
              </a:rPr>
              <a:t>climate change </a:t>
            </a:r>
          </a:p>
        </p:txBody>
      </p:sp>
      <p:sp>
        <p:nvSpPr>
          <p:cNvPr id="7" name="Označba mesta za številko diapozitiva 6"/>
          <p:cNvSpPr>
            <a:spLocks noGrp="1"/>
          </p:cNvSpPr>
          <p:nvPr>
            <p:ph type="sldNum" sz="quarter" idx="12"/>
          </p:nvPr>
        </p:nvSpPr>
        <p:spPr/>
        <p:txBody>
          <a:bodyPr rtlCol="0"/>
          <a:lstStyle/>
          <a:p>
            <a:pPr rtl="0"/>
            <a:fld id="{9CD8D479-8942-46E8-A226-A4E01F7A105C}" type="slidenum">
              <a:rPr lang="sl-SI" smtClean="0"/>
              <a:t>10</a:t>
            </a:fld>
            <a:endParaRPr lang="sl-SI" dirty="0"/>
          </a:p>
        </p:txBody>
      </p:sp>
      <p:sp>
        <p:nvSpPr>
          <p:cNvPr id="8" name="Označba mesta za datum 7"/>
          <p:cNvSpPr>
            <a:spLocks noGrp="1"/>
          </p:cNvSpPr>
          <p:nvPr>
            <p:ph type="dt" sz="half" idx="10"/>
          </p:nvPr>
        </p:nvSpPr>
        <p:spPr/>
        <p:txBody>
          <a:bodyPr rtlCol="0"/>
          <a:lstStyle/>
          <a:p>
            <a:pPr rtl="0"/>
            <a:fld id="{BE7E7A60-CB30-4835-974B-C94AF39D6E19}" type="datetime1">
              <a:rPr lang="sl-SI" smtClean="0"/>
              <a:t>24. 09. 2021</a:t>
            </a:fld>
            <a:endParaRPr lang="sl-SI" dirty="0"/>
          </a:p>
        </p:txBody>
      </p:sp>
      <p:sp>
        <p:nvSpPr>
          <p:cNvPr id="9" name="Označba mesta za nogo 8"/>
          <p:cNvSpPr>
            <a:spLocks noGrp="1"/>
          </p:cNvSpPr>
          <p:nvPr>
            <p:ph type="ftr" sz="quarter" idx="11"/>
          </p:nvPr>
        </p:nvSpPr>
        <p:spPr/>
        <p:txBody>
          <a:bodyPr rtlCol="0"/>
          <a:lstStyle/>
          <a:p>
            <a:pPr rtl="0"/>
            <a:r>
              <a:rPr lang="sl-SI" dirty="0"/>
              <a:t>Dodajte nogo</a:t>
            </a:r>
          </a:p>
        </p:txBody>
      </p:sp>
      <p:pic>
        <p:nvPicPr>
          <p:cNvPr id="16" name="Slika 15">
            <a:extLst>
              <a:ext uri="{FF2B5EF4-FFF2-40B4-BE49-F238E27FC236}">
                <a16:creationId xmlns:a16="http://schemas.microsoft.com/office/drawing/2014/main" id="{58A0E4FA-6EF0-4A8A-A43F-30FE3B4CFFDC}"/>
              </a:ext>
            </a:extLst>
          </p:cNvPr>
          <p:cNvPicPr>
            <a:picLocks noChangeAspect="1"/>
          </p:cNvPicPr>
          <p:nvPr/>
        </p:nvPicPr>
        <p:blipFill>
          <a:blip r:embed="rId3"/>
          <a:stretch>
            <a:fillRect/>
          </a:stretch>
        </p:blipFill>
        <p:spPr>
          <a:xfrm rot="1314658">
            <a:off x="10059858" y="1345106"/>
            <a:ext cx="1522690" cy="797135"/>
          </a:xfrm>
          <a:prstGeom prst="rect">
            <a:avLst/>
          </a:prstGeom>
        </p:spPr>
      </p:pic>
      <p:sp>
        <p:nvSpPr>
          <p:cNvPr id="4" name="Rectangle 2">
            <a:extLst>
              <a:ext uri="{FF2B5EF4-FFF2-40B4-BE49-F238E27FC236}">
                <a16:creationId xmlns:a16="http://schemas.microsoft.com/office/drawing/2014/main" id="{6277EB5D-777C-4F9D-8715-9F0BE691C4C6}"/>
              </a:ext>
            </a:extLst>
          </p:cNvPr>
          <p:cNvSpPr>
            <a:spLocks noGrp="1" noChangeArrowheads="1"/>
          </p:cNvSpPr>
          <p:nvPr>
            <p:ph sz="half" idx="2"/>
          </p:nvPr>
        </p:nvSpPr>
        <p:spPr bwMode="auto">
          <a:xfrm>
            <a:off x="394434" y="2917261"/>
            <a:ext cx="7288331" cy="177485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indent="0" algn="l" rtl="0" fontAlgn="base" latinLnBrk="0">
              <a:spcBef>
                <a:spcPts val="0"/>
              </a:spcBef>
              <a:spcAft>
                <a:spcPts val="0"/>
              </a:spcAft>
            </a:pPr>
            <a:r>
              <a:rPr lang="en-US" sz="2600" b="0" i="0" dirty="0">
                <a:solidFill>
                  <a:srgbClr val="202124"/>
                </a:solidFill>
                <a:effectLst/>
              </a:rPr>
              <a:t>Instead of a short drive, sit down per bike and save about </a:t>
            </a:r>
            <a:r>
              <a:rPr lang="en-US" sz="2600" b="1" i="0" dirty="0">
                <a:solidFill>
                  <a:srgbClr val="202124"/>
                </a:solidFill>
                <a:effectLst/>
              </a:rPr>
              <a:t>240 kg of CO2 per year</a:t>
            </a:r>
            <a:r>
              <a:rPr lang="en-US" sz="2600" b="0" i="0" dirty="0">
                <a:solidFill>
                  <a:srgbClr val="202124"/>
                </a:solidFill>
                <a:effectLst/>
              </a:rPr>
              <a:t>.</a:t>
            </a:r>
            <a:endParaRPr lang="en-US" sz="2600" b="0" i="0" dirty="0">
              <a:solidFill>
                <a:srgbClr val="222222"/>
              </a:solidFill>
              <a:effectLst/>
            </a:endParaRPr>
          </a:p>
          <a:p>
            <a:pPr marL="0" marR="0" indent="0" algn="l" rtl="0" fontAlgn="base" latinLnBrk="0">
              <a:spcBef>
                <a:spcPts val="0"/>
              </a:spcBef>
              <a:spcAft>
                <a:spcPts val="0"/>
              </a:spcAft>
            </a:pPr>
            <a:r>
              <a:rPr lang="en-US" sz="2600" b="0" i="0" dirty="0">
                <a:solidFill>
                  <a:srgbClr val="202124"/>
                </a:solidFill>
                <a:effectLst/>
              </a:rPr>
              <a:t>The savings apply if e.g. to a job or school that is 3 km away from home, you use a bicycle. You also contribute a lot if you use public transport.</a:t>
            </a:r>
            <a:endParaRPr lang="en-US" sz="2600" b="0" i="0" dirty="0">
              <a:solidFill>
                <a:srgbClr val="222222"/>
              </a:solidFill>
              <a:effectLst/>
            </a:endParaRPr>
          </a:p>
        </p:txBody>
      </p:sp>
      <p:pic>
        <p:nvPicPr>
          <p:cNvPr id="10" name="Slika 9">
            <a:extLst>
              <a:ext uri="{FF2B5EF4-FFF2-40B4-BE49-F238E27FC236}">
                <a16:creationId xmlns:a16="http://schemas.microsoft.com/office/drawing/2014/main" id="{BA0D3EAD-CF74-43F4-B89D-A917A76F38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26531" y="3429000"/>
            <a:ext cx="3860646" cy="1930323"/>
          </a:xfrm>
          <a:prstGeom prst="rect">
            <a:avLst/>
          </a:prstGeom>
        </p:spPr>
      </p:pic>
    </p:spTree>
    <p:extLst>
      <p:ext uri="{BB962C8B-B14F-4D97-AF65-F5344CB8AC3E}">
        <p14:creationId xmlns:p14="http://schemas.microsoft.com/office/powerpoint/2010/main" val="406084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34252" y="1043531"/>
            <a:ext cx="8713392" cy="1183566"/>
          </a:xfrm>
        </p:spPr>
        <p:txBody>
          <a:bodyPr rtlCol="0">
            <a:normAutofit/>
          </a:bodyPr>
          <a:lstStyle/>
          <a:p>
            <a:pPr rtl="0"/>
            <a:r>
              <a:rPr lang="sl-SI" sz="3000" b="1" dirty="0" err="1">
                <a:latin typeface="+mn-lt"/>
              </a:rPr>
              <a:t>Reduce</a:t>
            </a:r>
            <a:r>
              <a:rPr lang="sl-SI" sz="3000" b="1" dirty="0">
                <a:latin typeface="+mn-lt"/>
              </a:rPr>
              <a:t> CO</a:t>
            </a:r>
            <a:r>
              <a:rPr lang="sl-SI" sz="3000" b="1" baseline="-25000" dirty="0">
                <a:latin typeface="+mn-lt"/>
              </a:rPr>
              <a:t>2</a:t>
            </a:r>
            <a:r>
              <a:rPr lang="sl-SI" sz="3000" b="1" dirty="0">
                <a:latin typeface="+mn-lt"/>
              </a:rPr>
              <a:t> </a:t>
            </a:r>
            <a:r>
              <a:rPr lang="sl-SI" sz="3000" b="1" dirty="0" err="1">
                <a:latin typeface="+mn-lt"/>
              </a:rPr>
              <a:t>emissions</a:t>
            </a:r>
            <a:r>
              <a:rPr lang="sl-SI" sz="3000" b="1" dirty="0">
                <a:latin typeface="+mn-lt"/>
              </a:rPr>
              <a:t> and </a:t>
            </a:r>
            <a:r>
              <a:rPr lang="sl-SI" sz="3000" b="1" dirty="0" err="1">
                <a:latin typeface="+mn-lt"/>
              </a:rPr>
              <a:t>thus</a:t>
            </a:r>
            <a:r>
              <a:rPr lang="sl-SI" sz="3000" b="1" dirty="0">
                <a:latin typeface="+mn-lt"/>
              </a:rPr>
              <a:t> </a:t>
            </a:r>
            <a:r>
              <a:rPr lang="sl-SI" sz="3000" b="1" dirty="0" err="1">
                <a:latin typeface="+mn-lt"/>
              </a:rPr>
              <a:t>energy</a:t>
            </a:r>
            <a:r>
              <a:rPr lang="sl-SI" sz="3000" b="1" dirty="0">
                <a:latin typeface="+mn-lt"/>
              </a:rPr>
              <a:t> </a:t>
            </a:r>
            <a:r>
              <a:rPr lang="sl-SI" sz="3000" b="1" dirty="0" err="1">
                <a:latin typeface="+mn-lt"/>
              </a:rPr>
              <a:t>costs</a:t>
            </a:r>
            <a:r>
              <a:rPr lang="sl-SI" sz="3000" b="1" dirty="0">
                <a:latin typeface="+mn-lt"/>
              </a:rPr>
              <a:t> </a:t>
            </a:r>
          </a:p>
        </p:txBody>
      </p:sp>
      <p:sp>
        <p:nvSpPr>
          <p:cNvPr id="7" name="Označba mesta za številko diapozitiva 6"/>
          <p:cNvSpPr>
            <a:spLocks noGrp="1"/>
          </p:cNvSpPr>
          <p:nvPr>
            <p:ph type="sldNum" sz="quarter" idx="12"/>
          </p:nvPr>
        </p:nvSpPr>
        <p:spPr/>
        <p:txBody>
          <a:bodyPr rtlCol="0"/>
          <a:lstStyle/>
          <a:p>
            <a:pPr rtl="0"/>
            <a:fld id="{9CD8D479-8942-46E8-A226-A4E01F7A105C}" type="slidenum">
              <a:rPr lang="sl-SI" smtClean="0"/>
              <a:t>11</a:t>
            </a:fld>
            <a:endParaRPr lang="sl-SI" dirty="0"/>
          </a:p>
        </p:txBody>
      </p:sp>
      <p:sp>
        <p:nvSpPr>
          <p:cNvPr id="8" name="Označba mesta za datum 7"/>
          <p:cNvSpPr>
            <a:spLocks noGrp="1"/>
          </p:cNvSpPr>
          <p:nvPr>
            <p:ph type="dt" sz="half" idx="10"/>
          </p:nvPr>
        </p:nvSpPr>
        <p:spPr/>
        <p:txBody>
          <a:bodyPr rtlCol="0"/>
          <a:lstStyle/>
          <a:p>
            <a:pPr rtl="0"/>
            <a:fld id="{BE7E7A60-CB30-4835-974B-C94AF39D6E19}" type="datetime1">
              <a:rPr lang="sl-SI" smtClean="0"/>
              <a:t>24. 09. 2021</a:t>
            </a:fld>
            <a:endParaRPr lang="sl-SI" dirty="0"/>
          </a:p>
        </p:txBody>
      </p:sp>
      <p:sp>
        <p:nvSpPr>
          <p:cNvPr id="9" name="Označba mesta za nogo 8"/>
          <p:cNvSpPr>
            <a:spLocks noGrp="1"/>
          </p:cNvSpPr>
          <p:nvPr>
            <p:ph type="ftr" sz="quarter" idx="11"/>
          </p:nvPr>
        </p:nvSpPr>
        <p:spPr/>
        <p:txBody>
          <a:bodyPr rtlCol="0"/>
          <a:lstStyle/>
          <a:p>
            <a:pPr rtl="0"/>
            <a:r>
              <a:rPr lang="sl-SI" dirty="0"/>
              <a:t>Dodajte nogo</a:t>
            </a:r>
          </a:p>
        </p:txBody>
      </p:sp>
      <p:pic>
        <p:nvPicPr>
          <p:cNvPr id="16" name="Slika 15">
            <a:extLst>
              <a:ext uri="{FF2B5EF4-FFF2-40B4-BE49-F238E27FC236}">
                <a16:creationId xmlns:a16="http://schemas.microsoft.com/office/drawing/2014/main" id="{58A0E4FA-6EF0-4A8A-A43F-30FE3B4CFFDC}"/>
              </a:ext>
            </a:extLst>
          </p:cNvPr>
          <p:cNvPicPr>
            <a:picLocks noChangeAspect="1"/>
          </p:cNvPicPr>
          <p:nvPr/>
        </p:nvPicPr>
        <p:blipFill>
          <a:blip r:embed="rId3"/>
          <a:stretch>
            <a:fillRect/>
          </a:stretch>
        </p:blipFill>
        <p:spPr>
          <a:xfrm rot="1290770">
            <a:off x="9732151" y="1184999"/>
            <a:ext cx="1720387" cy="900630"/>
          </a:xfrm>
          <a:prstGeom prst="rect">
            <a:avLst/>
          </a:prstGeom>
        </p:spPr>
      </p:pic>
      <p:sp>
        <p:nvSpPr>
          <p:cNvPr id="3" name="Rectangle 1">
            <a:extLst>
              <a:ext uri="{FF2B5EF4-FFF2-40B4-BE49-F238E27FC236}">
                <a16:creationId xmlns:a16="http://schemas.microsoft.com/office/drawing/2014/main" id="{EC7E7399-B112-4B76-9178-16BC2CE0E6AE}"/>
              </a:ext>
            </a:extLst>
          </p:cNvPr>
          <p:cNvSpPr>
            <a:spLocks noGrp="1" noChangeArrowheads="1"/>
          </p:cNvSpPr>
          <p:nvPr>
            <p:ph sz="half" idx="2"/>
          </p:nvPr>
        </p:nvSpPr>
        <p:spPr bwMode="auto">
          <a:xfrm>
            <a:off x="821488" y="2155469"/>
            <a:ext cx="6434224" cy="357534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l-SI" altLang="sl-SI" sz="2600" b="0" i="0" u="none" strike="noStrike" cap="none" normalizeH="0" baseline="0" dirty="0" err="1">
                <a:ln>
                  <a:noFill/>
                </a:ln>
                <a:solidFill>
                  <a:srgbClr val="202124"/>
                </a:solidFill>
                <a:effectLst/>
              </a:rPr>
              <a:t>Install</a:t>
            </a:r>
            <a:r>
              <a:rPr kumimoji="0" lang="sl-SI" altLang="sl-SI" sz="2600" b="0" i="0" u="none" strike="noStrike" cap="none" normalizeH="0" baseline="0" dirty="0">
                <a:ln>
                  <a:noFill/>
                </a:ln>
                <a:solidFill>
                  <a:srgbClr val="202124"/>
                </a:solidFill>
                <a:effectLst/>
              </a:rPr>
              <a:t> a </a:t>
            </a:r>
            <a:r>
              <a:rPr kumimoji="0" lang="sl-SI" altLang="sl-SI" sz="2600" b="0" i="0" u="none" strike="noStrike" cap="none" normalizeH="0" baseline="0" dirty="0" err="1">
                <a:ln>
                  <a:noFill/>
                </a:ln>
                <a:solidFill>
                  <a:srgbClr val="202124"/>
                </a:solidFill>
                <a:effectLst/>
              </a:rPr>
              <a:t>shower</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with</a:t>
            </a:r>
            <a:r>
              <a:rPr kumimoji="0" lang="sl-SI" altLang="sl-SI" sz="2600" b="0" i="0" u="none" strike="noStrike" cap="none" normalizeH="0" baseline="0" dirty="0">
                <a:ln>
                  <a:noFill/>
                </a:ln>
                <a:solidFill>
                  <a:srgbClr val="202124"/>
                </a:solidFill>
                <a:effectLst/>
              </a:rPr>
              <a:t> a </a:t>
            </a:r>
            <a:r>
              <a:rPr kumimoji="0" lang="sl-SI" altLang="sl-SI" sz="2600" b="0" i="0" u="none" strike="noStrike" cap="none" normalizeH="0" baseline="0" dirty="0" err="1">
                <a:ln>
                  <a:noFill/>
                </a:ln>
                <a:solidFill>
                  <a:srgbClr val="202124"/>
                </a:solidFill>
                <a:effectLst/>
              </a:rPr>
              <a:t>low</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flow</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head</a:t>
            </a:r>
            <a:r>
              <a:rPr kumimoji="0" lang="sl-SI" altLang="sl-SI" sz="2600" b="0" i="0" u="none" strike="noStrike" cap="none" normalizeH="0" baseline="0" dirty="0">
                <a:ln>
                  <a:noFill/>
                </a:ln>
                <a:solidFill>
                  <a:srgbClr val="202124"/>
                </a:solidFill>
                <a:effectLst/>
              </a:rPr>
              <a:t> and on </a:t>
            </a:r>
            <a:r>
              <a:rPr kumimoji="0" lang="sl-SI" altLang="sl-SI" sz="2600" b="0" i="0" u="none" strike="noStrike" cap="none" normalizeH="0" baseline="0" dirty="0" err="1">
                <a:ln>
                  <a:noFill/>
                </a:ln>
                <a:solidFill>
                  <a:srgbClr val="202124"/>
                </a:solidFill>
                <a:effectLst/>
              </a:rPr>
              <a:t>saves</a:t>
            </a:r>
            <a:r>
              <a:rPr kumimoji="0" lang="sl-SI" altLang="sl-SI" sz="2600" b="0" i="0" u="none" strike="noStrike" cap="none" normalizeH="0" baseline="0" dirty="0">
                <a:ln>
                  <a:noFill/>
                </a:ln>
                <a:solidFill>
                  <a:srgbClr val="202124"/>
                </a:solidFill>
                <a:effectLst/>
              </a:rPr>
              <a:t> </a:t>
            </a:r>
            <a:r>
              <a:rPr kumimoji="0" lang="sl-SI" altLang="sl-SI" sz="2600" b="1" i="0" u="none" strike="noStrike" cap="none" normalizeH="0" baseline="0" dirty="0">
                <a:ln>
                  <a:noFill/>
                </a:ln>
                <a:solidFill>
                  <a:srgbClr val="202124"/>
                </a:solidFill>
                <a:effectLst/>
              </a:rPr>
              <a:t>159 kg </a:t>
            </a:r>
            <a:r>
              <a:rPr kumimoji="0" lang="sl-SI" altLang="sl-SI" sz="2600" b="1" i="0" u="none" strike="noStrike" cap="none" normalizeH="0" baseline="0" dirty="0" err="1">
                <a:ln>
                  <a:noFill/>
                </a:ln>
                <a:solidFill>
                  <a:srgbClr val="202124"/>
                </a:solidFill>
                <a:effectLst/>
              </a:rPr>
              <a:t>of</a:t>
            </a:r>
            <a:r>
              <a:rPr kumimoji="0" lang="sl-SI" altLang="sl-SI" sz="2600" b="1" i="0" u="none" strike="noStrike" cap="none" normalizeH="0" baseline="0" dirty="0">
                <a:ln>
                  <a:noFill/>
                </a:ln>
                <a:solidFill>
                  <a:srgbClr val="202124"/>
                </a:solidFill>
                <a:effectLst/>
              </a:rPr>
              <a:t> CO</a:t>
            </a:r>
            <a:r>
              <a:rPr kumimoji="0" lang="sl-SI" altLang="sl-SI" sz="2600" b="1" i="0" u="none" strike="noStrike" cap="none" normalizeH="0" baseline="-25000" dirty="0">
                <a:ln>
                  <a:noFill/>
                </a:ln>
                <a:solidFill>
                  <a:srgbClr val="202124"/>
                </a:solidFill>
                <a:effectLst/>
              </a:rPr>
              <a:t>2</a:t>
            </a:r>
            <a:r>
              <a:rPr kumimoji="0" lang="sl-SI" altLang="sl-SI" sz="2600" b="1" i="0" u="none" strike="noStrike" cap="none" normalizeH="0" baseline="0" dirty="0">
                <a:ln>
                  <a:noFill/>
                </a:ln>
                <a:solidFill>
                  <a:srgbClr val="202124"/>
                </a:solidFill>
                <a:effectLst/>
              </a:rPr>
              <a:t> per </a:t>
            </a:r>
            <a:r>
              <a:rPr kumimoji="0" lang="sl-SI" altLang="sl-SI" sz="2600" b="1" i="0" u="none" strike="noStrike" cap="none" normalizeH="0" baseline="0" dirty="0" err="1">
                <a:ln>
                  <a:noFill/>
                </a:ln>
                <a:solidFill>
                  <a:srgbClr val="202124"/>
                </a:solidFill>
                <a:effectLst/>
              </a:rPr>
              <a:t>year</a:t>
            </a:r>
            <a:r>
              <a:rPr kumimoji="0" lang="sl-SI" altLang="sl-SI" sz="2600" b="0" i="0" u="none" strike="noStrike" cap="none" normalizeH="0" baseline="0" dirty="0">
                <a:ln>
                  <a:noFill/>
                </a:ln>
                <a:solidFill>
                  <a:srgbClr val="202124"/>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endParaRPr lang="sl-SI" altLang="sl-SI" sz="2600" dirty="0">
              <a:solidFill>
                <a:srgbClr val="202124"/>
              </a:solidFil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l-SI" altLang="sl-SI" sz="2600" b="0" i="0" u="none" strike="noStrike" cap="none" normalizeH="0" baseline="0" dirty="0" err="1">
                <a:ln>
                  <a:noFill/>
                </a:ln>
                <a:solidFill>
                  <a:srgbClr val="202124"/>
                </a:solidFill>
                <a:effectLst/>
              </a:rPr>
              <a:t>When</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showering</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with</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the</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installation</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of</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low-flow</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heads</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reduce</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energy</a:t>
            </a:r>
            <a:r>
              <a:rPr kumimoji="0" lang="sl-SI" altLang="sl-SI" sz="2600" b="0" i="0" u="none" strike="noStrike" cap="none" normalizeH="0" baseline="0" dirty="0">
                <a:ln>
                  <a:noFill/>
                </a:ln>
                <a:solidFill>
                  <a:srgbClr val="202124"/>
                </a:solidFill>
                <a:effectLst/>
              </a:rPr>
              <a:t> and </a:t>
            </a:r>
            <a:r>
              <a:rPr kumimoji="0" lang="sl-SI" altLang="sl-SI" sz="2600" b="0" i="0" u="none" strike="noStrike" cap="none" normalizeH="0" baseline="0" dirty="0" err="1">
                <a:ln>
                  <a:noFill/>
                </a:ln>
                <a:solidFill>
                  <a:srgbClr val="202124"/>
                </a:solidFill>
                <a:effectLst/>
              </a:rPr>
              <a:t>water</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consumption</a:t>
            </a:r>
            <a:r>
              <a:rPr kumimoji="0" lang="sl-SI" altLang="sl-SI" sz="2600" b="0" i="0" u="none" strike="noStrike" cap="none" normalizeH="0" baseline="0" dirty="0">
                <a:ln>
                  <a:noFill/>
                </a:ln>
                <a:solidFill>
                  <a:srgbClr val="202124"/>
                </a:solidFill>
                <a:effectLst/>
              </a:rPr>
              <a:t>. Take it a step </a:t>
            </a:r>
            <a:r>
              <a:rPr kumimoji="0" lang="sl-SI" altLang="sl-SI" sz="2600" b="0" i="0" u="none" strike="noStrike" cap="none" normalizeH="0" baseline="0" dirty="0" err="1">
                <a:ln>
                  <a:noFill/>
                </a:ln>
                <a:solidFill>
                  <a:srgbClr val="202124"/>
                </a:solidFill>
                <a:effectLst/>
              </a:rPr>
              <a:t>further</a:t>
            </a:r>
            <a:r>
              <a:rPr kumimoji="0" lang="sl-SI" altLang="sl-SI" sz="2600" b="0" i="0" u="none" strike="noStrike" cap="none" normalizeH="0" baseline="0" dirty="0">
                <a:ln>
                  <a:noFill/>
                </a:ln>
                <a:solidFill>
                  <a:srgbClr val="202124"/>
                </a:solidFill>
                <a:effectLst/>
              </a:rPr>
              <a:t> and </a:t>
            </a:r>
            <a:r>
              <a:rPr kumimoji="0" lang="sl-SI" altLang="sl-SI" sz="2600" b="0" i="0" u="none" strike="noStrike" cap="none" normalizeH="0" baseline="0" dirty="0" err="1">
                <a:ln>
                  <a:noFill/>
                </a:ln>
                <a:solidFill>
                  <a:srgbClr val="202124"/>
                </a:solidFill>
                <a:effectLst/>
              </a:rPr>
              <a:t>shower</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less</a:t>
            </a:r>
            <a:r>
              <a:rPr kumimoji="0" lang="sl-SI" altLang="sl-SI" sz="2600" b="0" i="0" u="none" strike="noStrike" cap="none" normalizeH="0" baseline="0" dirty="0">
                <a:ln>
                  <a:noFill/>
                </a:ln>
                <a:solidFill>
                  <a:srgbClr val="202124"/>
                </a:solidFill>
                <a:effectLst/>
              </a:rPr>
              <a:t> time. </a:t>
            </a:r>
            <a:r>
              <a:rPr kumimoji="0" lang="sl-SI" altLang="sl-SI" sz="2600" b="0" i="0" u="none" strike="noStrike" cap="none" normalizeH="0" baseline="0" dirty="0" err="1">
                <a:ln>
                  <a:noFill/>
                </a:ln>
                <a:solidFill>
                  <a:srgbClr val="202124"/>
                </a:solidFill>
                <a:effectLst/>
              </a:rPr>
              <a:t>Every</a:t>
            </a:r>
            <a:r>
              <a:rPr kumimoji="0" lang="sl-SI" altLang="sl-SI" sz="2600" b="0" i="0" u="none" strike="noStrike" cap="none" normalizeH="0" baseline="0" dirty="0">
                <a:ln>
                  <a:noFill/>
                </a:ln>
                <a:solidFill>
                  <a:srgbClr val="202124"/>
                </a:solidFill>
                <a:effectLst/>
              </a:rPr>
              <a:t> minute </a:t>
            </a:r>
            <a:r>
              <a:rPr kumimoji="0" lang="sl-SI" altLang="sl-SI" sz="2600" b="0" i="0" u="none" strike="noStrike" cap="none" normalizeH="0" baseline="0" dirty="0" err="1">
                <a:ln>
                  <a:noFill/>
                </a:ln>
                <a:solidFill>
                  <a:srgbClr val="202124"/>
                </a:solidFill>
                <a:effectLst/>
              </a:rPr>
              <a:t>you</a:t>
            </a:r>
            <a:r>
              <a:rPr kumimoji="0" lang="sl-SI" altLang="sl-SI" sz="2600" b="0" i="0" u="none" strike="noStrike" cap="none" normalizeH="0" baseline="0" dirty="0">
                <a:ln>
                  <a:noFill/>
                </a:ln>
                <a:solidFill>
                  <a:srgbClr val="202124"/>
                </a:solidFill>
                <a:effectLst/>
              </a:rPr>
              <a:t> take a </a:t>
            </a:r>
            <a:r>
              <a:rPr kumimoji="0" lang="sl-SI" altLang="sl-SI" sz="2600" b="0" i="0" u="none" strike="noStrike" cap="none" normalizeH="0" baseline="0" dirty="0" err="1">
                <a:ln>
                  <a:noFill/>
                </a:ln>
                <a:solidFill>
                  <a:srgbClr val="202124"/>
                </a:solidFill>
                <a:effectLst/>
              </a:rPr>
              <a:t>shower</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with</a:t>
            </a:r>
            <a:r>
              <a:rPr kumimoji="0" lang="sl-SI" altLang="sl-SI" sz="2600" b="0" i="0" u="none" strike="noStrike" cap="none" normalizeH="0" baseline="0" dirty="0">
                <a:ln>
                  <a:noFill/>
                </a:ln>
                <a:solidFill>
                  <a:srgbClr val="202124"/>
                </a:solidFill>
                <a:effectLst/>
              </a:rPr>
              <a:t> a </a:t>
            </a:r>
            <a:r>
              <a:rPr kumimoji="0" lang="sl-SI" altLang="sl-SI" sz="2600" b="0" i="0" u="none" strike="noStrike" cap="none" normalizeH="0" baseline="0" dirty="0" err="1">
                <a:ln>
                  <a:noFill/>
                </a:ln>
                <a:solidFill>
                  <a:srgbClr val="202124"/>
                </a:solidFill>
                <a:effectLst/>
              </a:rPr>
              <a:t>regular</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shower</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namely</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you</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consume</a:t>
            </a:r>
            <a:r>
              <a:rPr kumimoji="0" lang="sl-SI" altLang="sl-SI" sz="2600" b="0" i="0" u="none" strike="noStrike" cap="none" normalizeH="0" baseline="0" dirty="0">
                <a:ln>
                  <a:noFill/>
                </a:ln>
                <a:solidFill>
                  <a:srgbClr val="202124"/>
                </a:solidFill>
                <a:effectLst/>
              </a:rPr>
              <a:t> more </a:t>
            </a:r>
            <a:r>
              <a:rPr kumimoji="0" lang="sl-SI" altLang="sl-SI" sz="2600" b="0" i="0" u="none" strike="noStrike" cap="none" normalizeH="0" baseline="0" dirty="0" err="1">
                <a:ln>
                  <a:noFill/>
                </a:ln>
                <a:solidFill>
                  <a:srgbClr val="202124"/>
                </a:solidFill>
                <a:effectLst/>
              </a:rPr>
              <a:t>than</a:t>
            </a:r>
            <a:r>
              <a:rPr kumimoji="0" lang="sl-SI" altLang="sl-SI" sz="2600" b="0" i="0" u="none" strike="noStrike" cap="none" normalizeH="0" baseline="0" dirty="0">
                <a:ln>
                  <a:noFill/>
                </a:ln>
                <a:solidFill>
                  <a:srgbClr val="202124"/>
                </a:solidFill>
                <a:effectLst/>
              </a:rPr>
              <a:t> 9 </a:t>
            </a:r>
            <a:r>
              <a:rPr kumimoji="0" lang="sl-SI" altLang="sl-SI" sz="2600" b="0" i="0" u="none" strike="noStrike" cap="none" normalizeH="0" baseline="0" dirty="0" err="1">
                <a:ln>
                  <a:noFill/>
                </a:ln>
                <a:solidFill>
                  <a:srgbClr val="202124"/>
                </a:solidFill>
                <a:effectLst/>
              </a:rPr>
              <a:t>liters</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of</a:t>
            </a:r>
            <a:r>
              <a:rPr kumimoji="0" lang="sl-SI" altLang="sl-SI" sz="2600" b="0" i="0" u="none" strike="noStrike" cap="none" normalizeH="0" baseline="0" dirty="0">
                <a:ln>
                  <a:noFill/>
                </a:ln>
                <a:solidFill>
                  <a:srgbClr val="202124"/>
                </a:solidFill>
                <a:effectLst/>
              </a:rPr>
              <a:t> </a:t>
            </a:r>
            <a:r>
              <a:rPr kumimoji="0" lang="sl-SI" altLang="sl-SI" sz="2600" b="0" i="0" u="none" strike="noStrike" cap="none" normalizeH="0" baseline="0" dirty="0" err="1">
                <a:ln>
                  <a:noFill/>
                </a:ln>
                <a:solidFill>
                  <a:srgbClr val="202124"/>
                </a:solidFill>
                <a:effectLst/>
              </a:rPr>
              <a:t>water</a:t>
            </a:r>
            <a:r>
              <a:rPr kumimoji="0" lang="sl-SI" altLang="sl-SI" sz="2600" b="0" i="0" u="none" strike="noStrike" cap="none" normalizeH="0" baseline="0" dirty="0">
                <a:ln>
                  <a:noFill/>
                </a:ln>
                <a:solidFill>
                  <a:srgbClr val="202124"/>
                </a:solidFill>
                <a:effectLst/>
              </a:rPr>
              <a:t>.</a:t>
            </a:r>
            <a:r>
              <a:rPr kumimoji="0" lang="sl-SI" altLang="sl-SI" sz="2600" b="0" i="0" u="none" strike="noStrike" cap="none" normalizeH="0" baseline="0" dirty="0">
                <a:ln>
                  <a:noFill/>
                </a:ln>
                <a:solidFill>
                  <a:schemeClr val="tx1"/>
                </a:solidFill>
                <a:effectLst/>
              </a:rPr>
              <a:t> </a:t>
            </a:r>
          </a:p>
        </p:txBody>
      </p:sp>
      <p:pic>
        <p:nvPicPr>
          <p:cNvPr id="5" name="Slika 4">
            <a:extLst>
              <a:ext uri="{FF2B5EF4-FFF2-40B4-BE49-F238E27FC236}">
                <a16:creationId xmlns:a16="http://schemas.microsoft.com/office/drawing/2014/main" id="{95890DFE-9757-49C8-8181-662C5F6FF47D}"/>
              </a:ext>
            </a:extLst>
          </p:cNvPr>
          <p:cNvPicPr>
            <a:picLocks noChangeAspect="1"/>
          </p:cNvPicPr>
          <p:nvPr/>
        </p:nvPicPr>
        <p:blipFill>
          <a:blip r:embed="rId4"/>
          <a:stretch>
            <a:fillRect/>
          </a:stretch>
        </p:blipFill>
        <p:spPr>
          <a:xfrm>
            <a:off x="8791058" y="3171132"/>
            <a:ext cx="2559683" cy="2559683"/>
          </a:xfrm>
          <a:prstGeom prst="rect">
            <a:avLst/>
          </a:prstGeom>
        </p:spPr>
      </p:pic>
    </p:spTree>
    <p:extLst>
      <p:ext uri="{BB962C8B-B14F-4D97-AF65-F5344CB8AC3E}">
        <p14:creationId xmlns:p14="http://schemas.microsoft.com/office/powerpoint/2010/main" val="3618455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35895" y="1112085"/>
            <a:ext cx="8713392" cy="1183566"/>
          </a:xfrm>
        </p:spPr>
        <p:txBody>
          <a:bodyPr rtlCol="0">
            <a:normAutofit/>
          </a:bodyPr>
          <a:lstStyle/>
          <a:p>
            <a:pPr rtl="0"/>
            <a:r>
              <a:rPr lang="sl-SI" sz="3000" b="1" dirty="0" err="1">
                <a:latin typeface="+mn-lt"/>
              </a:rPr>
              <a:t>Reduce</a:t>
            </a:r>
            <a:r>
              <a:rPr lang="sl-SI" sz="3000" b="1" dirty="0">
                <a:latin typeface="+mn-lt"/>
              </a:rPr>
              <a:t> CO</a:t>
            </a:r>
            <a:r>
              <a:rPr lang="sl-SI" sz="3000" b="1" baseline="-25000" dirty="0">
                <a:latin typeface="+mn-lt"/>
              </a:rPr>
              <a:t>2</a:t>
            </a:r>
            <a:r>
              <a:rPr lang="sl-SI" sz="3000" b="1" dirty="0">
                <a:latin typeface="+mn-lt"/>
              </a:rPr>
              <a:t> </a:t>
            </a:r>
            <a:r>
              <a:rPr lang="sl-SI" sz="3000" b="1" dirty="0" err="1">
                <a:latin typeface="+mn-lt"/>
              </a:rPr>
              <a:t>emissions</a:t>
            </a:r>
            <a:r>
              <a:rPr lang="sl-SI" sz="3000" b="1" dirty="0">
                <a:latin typeface="+mn-lt"/>
              </a:rPr>
              <a:t> and be </a:t>
            </a:r>
            <a:r>
              <a:rPr lang="sl-SI" sz="3000" b="1" dirty="0" err="1">
                <a:latin typeface="+mn-lt"/>
              </a:rPr>
              <a:t>proud</a:t>
            </a:r>
            <a:r>
              <a:rPr lang="sl-SI" sz="3000" b="1" dirty="0">
                <a:latin typeface="+mn-lt"/>
              </a:rPr>
              <a:t> </a:t>
            </a:r>
            <a:r>
              <a:rPr lang="sl-SI" sz="3000" b="1" dirty="0" err="1">
                <a:latin typeface="+mn-lt"/>
              </a:rPr>
              <a:t>of</a:t>
            </a:r>
            <a:r>
              <a:rPr lang="sl-SI" sz="3000" b="1" dirty="0">
                <a:latin typeface="+mn-lt"/>
              </a:rPr>
              <a:t> it</a:t>
            </a:r>
          </a:p>
        </p:txBody>
      </p:sp>
      <p:sp>
        <p:nvSpPr>
          <p:cNvPr id="7" name="Označba mesta za številko diapozitiva 6"/>
          <p:cNvSpPr>
            <a:spLocks noGrp="1"/>
          </p:cNvSpPr>
          <p:nvPr>
            <p:ph type="sldNum" sz="quarter" idx="12"/>
          </p:nvPr>
        </p:nvSpPr>
        <p:spPr/>
        <p:txBody>
          <a:bodyPr rtlCol="0"/>
          <a:lstStyle/>
          <a:p>
            <a:pPr rtl="0"/>
            <a:fld id="{9CD8D479-8942-46E8-A226-A4E01F7A105C}" type="slidenum">
              <a:rPr lang="sl-SI" smtClean="0"/>
              <a:t>12</a:t>
            </a:fld>
            <a:endParaRPr lang="sl-SI" dirty="0"/>
          </a:p>
        </p:txBody>
      </p:sp>
      <p:sp>
        <p:nvSpPr>
          <p:cNvPr id="8" name="Označba mesta za datum 7"/>
          <p:cNvSpPr>
            <a:spLocks noGrp="1"/>
          </p:cNvSpPr>
          <p:nvPr>
            <p:ph type="dt" sz="half" idx="10"/>
          </p:nvPr>
        </p:nvSpPr>
        <p:spPr/>
        <p:txBody>
          <a:bodyPr rtlCol="0"/>
          <a:lstStyle/>
          <a:p>
            <a:pPr rtl="0"/>
            <a:fld id="{BE7E7A60-CB30-4835-974B-C94AF39D6E19}" type="datetime1">
              <a:rPr lang="sl-SI" smtClean="0"/>
              <a:t>24. 09. 2021</a:t>
            </a:fld>
            <a:endParaRPr lang="sl-SI" dirty="0"/>
          </a:p>
        </p:txBody>
      </p:sp>
      <p:sp>
        <p:nvSpPr>
          <p:cNvPr id="9" name="Označba mesta za nogo 8"/>
          <p:cNvSpPr>
            <a:spLocks noGrp="1"/>
          </p:cNvSpPr>
          <p:nvPr>
            <p:ph type="ftr" sz="quarter" idx="11"/>
          </p:nvPr>
        </p:nvSpPr>
        <p:spPr/>
        <p:txBody>
          <a:bodyPr rtlCol="0"/>
          <a:lstStyle/>
          <a:p>
            <a:pPr rtl="0"/>
            <a:r>
              <a:rPr lang="sl-SI" dirty="0"/>
              <a:t>Dodajte nogo</a:t>
            </a:r>
          </a:p>
        </p:txBody>
      </p:sp>
      <p:pic>
        <p:nvPicPr>
          <p:cNvPr id="16" name="Slika 15">
            <a:extLst>
              <a:ext uri="{FF2B5EF4-FFF2-40B4-BE49-F238E27FC236}">
                <a16:creationId xmlns:a16="http://schemas.microsoft.com/office/drawing/2014/main" id="{58A0E4FA-6EF0-4A8A-A43F-30FE3B4CFFDC}"/>
              </a:ext>
            </a:extLst>
          </p:cNvPr>
          <p:cNvPicPr>
            <a:picLocks noChangeAspect="1"/>
          </p:cNvPicPr>
          <p:nvPr/>
        </p:nvPicPr>
        <p:blipFill>
          <a:blip r:embed="rId3"/>
          <a:stretch>
            <a:fillRect/>
          </a:stretch>
        </p:blipFill>
        <p:spPr>
          <a:xfrm rot="1634510">
            <a:off x="10273172" y="1332014"/>
            <a:ext cx="1332195" cy="697410"/>
          </a:xfrm>
          <a:prstGeom prst="rect">
            <a:avLst/>
          </a:prstGeom>
        </p:spPr>
      </p:pic>
      <p:sp>
        <p:nvSpPr>
          <p:cNvPr id="4" name="Rectangle 1">
            <a:extLst>
              <a:ext uri="{FF2B5EF4-FFF2-40B4-BE49-F238E27FC236}">
                <a16:creationId xmlns:a16="http://schemas.microsoft.com/office/drawing/2014/main" id="{6121457A-6E76-4923-BFBC-11A709389623}"/>
              </a:ext>
            </a:extLst>
          </p:cNvPr>
          <p:cNvSpPr>
            <a:spLocks noGrp="1" noChangeArrowheads="1"/>
          </p:cNvSpPr>
          <p:nvPr>
            <p:ph sz="half" idx="2"/>
          </p:nvPr>
        </p:nvSpPr>
        <p:spPr bwMode="auto">
          <a:xfrm>
            <a:off x="735894" y="2805919"/>
            <a:ext cx="6171199" cy="177485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indent="0" algn="l" rtl="0" fontAlgn="base" latinLnBrk="0">
              <a:spcBef>
                <a:spcPts val="0"/>
              </a:spcBef>
              <a:spcAft>
                <a:spcPts val="0"/>
              </a:spcAft>
            </a:pPr>
            <a:r>
              <a:rPr lang="en-US" sz="2600" b="0" i="0" dirty="0">
                <a:solidFill>
                  <a:srgbClr val="202124"/>
                </a:solidFill>
                <a:effectLst/>
                <a:latin typeface="Google Sans"/>
              </a:rPr>
              <a:t>Try to reuse and fix things, instead of replacing them immediately with new ones. This can save about </a:t>
            </a:r>
            <a:r>
              <a:rPr lang="en-US" sz="2600" b="1" i="0" dirty="0">
                <a:solidFill>
                  <a:srgbClr val="202124"/>
                </a:solidFill>
                <a:effectLst/>
                <a:latin typeface="Google Sans"/>
              </a:rPr>
              <a:t>250 kg of CO</a:t>
            </a:r>
            <a:r>
              <a:rPr lang="en-US" sz="2600" b="1" i="0" baseline="-25000" dirty="0">
                <a:solidFill>
                  <a:srgbClr val="202124"/>
                </a:solidFill>
                <a:effectLst/>
                <a:latin typeface="Google Sans"/>
              </a:rPr>
              <a:t>2</a:t>
            </a:r>
            <a:r>
              <a:rPr lang="en-US" sz="2600" b="1" i="0" dirty="0">
                <a:solidFill>
                  <a:srgbClr val="202124"/>
                </a:solidFill>
                <a:effectLst/>
                <a:latin typeface="Google Sans"/>
              </a:rPr>
              <a:t> per year</a:t>
            </a:r>
            <a:r>
              <a:rPr lang="en-US" sz="2600" b="0" i="0" dirty="0">
                <a:solidFill>
                  <a:srgbClr val="202124"/>
                </a:solidFill>
                <a:effectLst/>
                <a:latin typeface="Google Sans"/>
              </a:rPr>
              <a:t>.</a:t>
            </a:r>
            <a:endParaRPr lang="en-US" sz="2600" b="0" i="0" dirty="0">
              <a:solidFill>
                <a:srgbClr val="222222"/>
              </a:solidFill>
              <a:effectLst/>
              <a:latin typeface="Arial" panose="020B0604020202020204" pitchFamily="34" charset="0"/>
            </a:endParaRPr>
          </a:p>
          <a:p>
            <a:pPr marL="0" marR="0" indent="0" algn="l" rtl="0" fontAlgn="base" latinLnBrk="0">
              <a:spcBef>
                <a:spcPts val="0"/>
              </a:spcBef>
              <a:spcAft>
                <a:spcPts val="0"/>
              </a:spcAft>
            </a:pPr>
            <a:r>
              <a:rPr lang="en-US" sz="2600" b="0" i="0" dirty="0">
                <a:solidFill>
                  <a:srgbClr val="202124"/>
                </a:solidFill>
                <a:effectLst/>
                <a:latin typeface="Google Sans"/>
              </a:rPr>
              <a:t>Just using a cleaning </a:t>
            </a:r>
            <a:r>
              <a:rPr lang="en-US" sz="2600" b="0" i="0" dirty="0">
                <a:solidFill>
                  <a:srgbClr val="202124"/>
                </a:solidFill>
                <a:effectLst/>
              </a:rPr>
              <a:t>sponge</a:t>
            </a:r>
            <a:r>
              <a:rPr lang="en-US" sz="2600" b="0" i="0" dirty="0">
                <a:solidFill>
                  <a:srgbClr val="202124"/>
                </a:solidFill>
                <a:effectLst/>
                <a:latin typeface="Google Sans"/>
              </a:rPr>
              <a:t> instead kitchen paper can save 5 kg of CO2 per year.</a:t>
            </a:r>
            <a:endParaRPr lang="en-US" sz="2600" b="0" i="0" dirty="0">
              <a:solidFill>
                <a:srgbClr val="222222"/>
              </a:solidFill>
              <a:effectLst/>
              <a:latin typeface="Arial" panose="020B0604020202020204" pitchFamily="34" charset="0"/>
            </a:endParaRPr>
          </a:p>
        </p:txBody>
      </p:sp>
      <p:pic>
        <p:nvPicPr>
          <p:cNvPr id="10" name="Slika 9">
            <a:extLst>
              <a:ext uri="{FF2B5EF4-FFF2-40B4-BE49-F238E27FC236}">
                <a16:creationId xmlns:a16="http://schemas.microsoft.com/office/drawing/2014/main" id="{532AFB69-7D4B-4181-846B-5DE4FEF7E8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35229" y="2564954"/>
            <a:ext cx="4456771" cy="2285341"/>
          </a:xfrm>
          <a:prstGeom prst="rect">
            <a:avLst/>
          </a:prstGeom>
        </p:spPr>
      </p:pic>
    </p:spTree>
    <p:extLst>
      <p:ext uri="{BB962C8B-B14F-4D97-AF65-F5344CB8AC3E}">
        <p14:creationId xmlns:p14="http://schemas.microsoft.com/office/powerpoint/2010/main" val="2635384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značba mesta za številko diapozitiva 6"/>
          <p:cNvSpPr>
            <a:spLocks noGrp="1"/>
          </p:cNvSpPr>
          <p:nvPr>
            <p:ph type="sldNum" sz="quarter" idx="12"/>
          </p:nvPr>
        </p:nvSpPr>
        <p:spPr/>
        <p:txBody>
          <a:bodyPr rtlCol="0"/>
          <a:lstStyle/>
          <a:p>
            <a:pPr rtl="0"/>
            <a:fld id="{9CD8D479-8942-46E8-A226-A4E01F7A105C}" type="slidenum">
              <a:rPr lang="sl-SI" smtClean="0"/>
              <a:t>13</a:t>
            </a:fld>
            <a:endParaRPr lang="sl-SI" dirty="0"/>
          </a:p>
        </p:txBody>
      </p:sp>
      <p:sp>
        <p:nvSpPr>
          <p:cNvPr id="8" name="Označba mesta za datum 7"/>
          <p:cNvSpPr>
            <a:spLocks noGrp="1"/>
          </p:cNvSpPr>
          <p:nvPr>
            <p:ph type="dt" sz="half" idx="10"/>
          </p:nvPr>
        </p:nvSpPr>
        <p:spPr/>
        <p:txBody>
          <a:bodyPr rtlCol="0"/>
          <a:lstStyle/>
          <a:p>
            <a:pPr rtl="0"/>
            <a:fld id="{BE7E7A60-CB30-4835-974B-C94AF39D6E19}" type="datetime1">
              <a:rPr lang="sl-SI" smtClean="0"/>
              <a:t>24. 09. 2021</a:t>
            </a:fld>
            <a:endParaRPr lang="sl-SI" dirty="0"/>
          </a:p>
        </p:txBody>
      </p:sp>
      <p:sp>
        <p:nvSpPr>
          <p:cNvPr id="9" name="Označba mesta za nogo 8"/>
          <p:cNvSpPr>
            <a:spLocks noGrp="1"/>
          </p:cNvSpPr>
          <p:nvPr>
            <p:ph type="ftr" sz="quarter" idx="11"/>
          </p:nvPr>
        </p:nvSpPr>
        <p:spPr/>
        <p:txBody>
          <a:bodyPr rtlCol="0"/>
          <a:lstStyle/>
          <a:p>
            <a:pPr rtl="0"/>
            <a:r>
              <a:rPr lang="sl-SI" dirty="0"/>
              <a:t>Dodajte nogo</a:t>
            </a:r>
          </a:p>
        </p:txBody>
      </p:sp>
      <p:sp>
        <p:nvSpPr>
          <p:cNvPr id="3" name="Označba mesta vsebine 2">
            <a:extLst>
              <a:ext uri="{FF2B5EF4-FFF2-40B4-BE49-F238E27FC236}">
                <a16:creationId xmlns:a16="http://schemas.microsoft.com/office/drawing/2014/main" id="{28B1BC6E-446A-4C78-8D72-B9D697771C1A}"/>
              </a:ext>
            </a:extLst>
          </p:cNvPr>
          <p:cNvSpPr>
            <a:spLocks noGrp="1"/>
          </p:cNvSpPr>
          <p:nvPr>
            <p:ph sz="half" idx="2"/>
          </p:nvPr>
        </p:nvSpPr>
        <p:spPr>
          <a:xfrm>
            <a:off x="718929" y="1888347"/>
            <a:ext cx="4886741" cy="3359514"/>
          </a:xfrm>
        </p:spPr>
        <p:txBody>
          <a:bodyPr>
            <a:normAutofit/>
          </a:bodyPr>
          <a:lstStyle/>
          <a:p>
            <a:pPr marL="0" indent="0">
              <a:buNone/>
            </a:pPr>
            <a:r>
              <a:rPr lang="en-GB" sz="2600" dirty="0"/>
              <a:t>To test your knowledge and determine the actual amount of 1 gram CO</a:t>
            </a:r>
            <a:r>
              <a:rPr lang="en-GB" sz="2600" baseline="-25000" dirty="0"/>
              <a:t>2 </a:t>
            </a:r>
            <a:r>
              <a:rPr lang="en-GB" sz="2600" dirty="0"/>
              <a:t> emissions, you need to fill the missing steps in the cube ( part of the activity) and assemble it.</a:t>
            </a:r>
            <a:endParaRPr lang="sl-SI" sz="2600" dirty="0"/>
          </a:p>
          <a:p>
            <a:pPr marL="0" indent="0">
              <a:buNone/>
            </a:pPr>
            <a:endParaRPr lang="sl-SI" sz="2600" dirty="0"/>
          </a:p>
        </p:txBody>
      </p:sp>
    </p:spTree>
    <p:extLst>
      <p:ext uri="{BB962C8B-B14F-4D97-AF65-F5344CB8AC3E}">
        <p14:creationId xmlns:p14="http://schemas.microsoft.com/office/powerpoint/2010/main" val="2330430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značba mesta za številko diapozitiva 6"/>
          <p:cNvSpPr>
            <a:spLocks noGrp="1"/>
          </p:cNvSpPr>
          <p:nvPr>
            <p:ph type="sldNum" sz="quarter" idx="12"/>
          </p:nvPr>
        </p:nvSpPr>
        <p:spPr/>
        <p:txBody>
          <a:bodyPr rtlCol="0"/>
          <a:lstStyle/>
          <a:p>
            <a:pPr rtl="0"/>
            <a:fld id="{9CD8D479-8942-46E8-A226-A4E01F7A105C}" type="slidenum">
              <a:rPr lang="sl-SI" smtClean="0"/>
              <a:t>14</a:t>
            </a:fld>
            <a:endParaRPr lang="sl-SI" dirty="0"/>
          </a:p>
        </p:txBody>
      </p:sp>
      <p:sp>
        <p:nvSpPr>
          <p:cNvPr id="8" name="Označba mesta za datum 7"/>
          <p:cNvSpPr>
            <a:spLocks noGrp="1"/>
          </p:cNvSpPr>
          <p:nvPr>
            <p:ph type="dt" sz="half" idx="10"/>
          </p:nvPr>
        </p:nvSpPr>
        <p:spPr/>
        <p:txBody>
          <a:bodyPr rtlCol="0"/>
          <a:lstStyle/>
          <a:p>
            <a:pPr rtl="0"/>
            <a:fld id="{BE7E7A60-CB30-4835-974B-C94AF39D6E19}" type="datetime1">
              <a:rPr lang="sl-SI" smtClean="0"/>
              <a:t>24. 09. 2021</a:t>
            </a:fld>
            <a:endParaRPr lang="sl-SI" dirty="0"/>
          </a:p>
        </p:txBody>
      </p:sp>
      <p:sp>
        <p:nvSpPr>
          <p:cNvPr id="9" name="Označba mesta za nogo 8"/>
          <p:cNvSpPr>
            <a:spLocks noGrp="1"/>
          </p:cNvSpPr>
          <p:nvPr>
            <p:ph type="ftr" sz="quarter" idx="11"/>
          </p:nvPr>
        </p:nvSpPr>
        <p:spPr/>
        <p:txBody>
          <a:bodyPr rtlCol="0"/>
          <a:lstStyle/>
          <a:p>
            <a:pPr rtl="0"/>
            <a:r>
              <a:rPr lang="sl-SI" dirty="0"/>
              <a:t>Dodajte nogo</a:t>
            </a:r>
          </a:p>
        </p:txBody>
      </p:sp>
      <p:sp>
        <p:nvSpPr>
          <p:cNvPr id="19" name="Enakokraki trikotnik 18">
            <a:extLst>
              <a:ext uri="{FF2B5EF4-FFF2-40B4-BE49-F238E27FC236}">
                <a16:creationId xmlns:a16="http://schemas.microsoft.com/office/drawing/2014/main" id="{87E91A55-18D6-44CB-96BB-10C34B88397F}"/>
              </a:ext>
            </a:extLst>
          </p:cNvPr>
          <p:cNvSpPr/>
          <p:nvPr/>
        </p:nvSpPr>
        <p:spPr>
          <a:xfrm rot="10800000">
            <a:off x="0" y="1052818"/>
            <a:ext cx="12192000" cy="3804160"/>
          </a:xfrm>
          <a:prstGeom prst="triangle">
            <a:avLst>
              <a:gd name="adj" fmla="val 24393"/>
            </a:avLst>
          </a:prstGeom>
          <a:solidFill>
            <a:schemeClr val="tx2"/>
          </a:solidFill>
        </p:spPr>
        <p:style>
          <a:lnRef idx="3">
            <a:schemeClr val="lt1"/>
          </a:lnRef>
          <a:fillRef idx="1">
            <a:schemeClr val="dk1"/>
          </a:fillRef>
          <a:effectRef idx="1">
            <a:schemeClr val="dk1"/>
          </a:effectRef>
          <a:fontRef idx="minor">
            <a:schemeClr val="lt1"/>
          </a:fontRef>
        </p:style>
        <p:txBody>
          <a:bodyPr rtlCol="0" anchor="ctr"/>
          <a:lstStyle/>
          <a:p>
            <a:pPr algn="ctr"/>
            <a:endParaRPr lang="sl-SI">
              <a:solidFill>
                <a:schemeClr val="tx2"/>
              </a:solidFill>
            </a:endParaRPr>
          </a:p>
        </p:txBody>
      </p:sp>
      <p:sp>
        <p:nvSpPr>
          <p:cNvPr id="22" name="PoljeZBesedilom 21">
            <a:extLst>
              <a:ext uri="{FF2B5EF4-FFF2-40B4-BE49-F238E27FC236}">
                <a16:creationId xmlns:a16="http://schemas.microsoft.com/office/drawing/2014/main" id="{E9EEA1B2-EEEF-442E-B4E0-D76F469F54DD}"/>
              </a:ext>
            </a:extLst>
          </p:cNvPr>
          <p:cNvSpPr txBox="1"/>
          <p:nvPr/>
        </p:nvSpPr>
        <p:spPr>
          <a:xfrm>
            <a:off x="5449039" y="1518479"/>
            <a:ext cx="5327009" cy="1754326"/>
          </a:xfrm>
          <a:prstGeom prst="rect">
            <a:avLst/>
          </a:prstGeom>
          <a:noFill/>
        </p:spPr>
        <p:txBody>
          <a:bodyPr wrap="square" rtlCol="0">
            <a:spAutoFit/>
          </a:bodyPr>
          <a:lstStyle/>
          <a:p>
            <a:r>
              <a:rPr kumimoji="0" lang="en-GB" altLang="sl-SI" sz="1800" b="0" i="0" u="none" strike="noStrike" cap="none" normalizeH="0" baseline="0" dirty="0">
                <a:ln>
                  <a:noFill/>
                </a:ln>
                <a:solidFill>
                  <a:schemeClr val="bg1"/>
                </a:solidFill>
                <a:effectLst/>
                <a:latin typeface="Google Sans"/>
              </a:rPr>
              <a:t>Climate change is one of humanity's major challenges today. </a:t>
            </a:r>
            <a:endParaRPr kumimoji="0" lang="sl-SI" altLang="sl-SI" sz="1800" b="0" i="0" u="none" strike="noStrike" cap="none" normalizeH="0" baseline="0" dirty="0">
              <a:ln>
                <a:noFill/>
              </a:ln>
              <a:solidFill>
                <a:schemeClr val="bg1"/>
              </a:solidFill>
              <a:effectLst/>
              <a:latin typeface="Google Sans"/>
            </a:endParaRPr>
          </a:p>
          <a:p>
            <a:r>
              <a:rPr kumimoji="0" lang="sl-SI" altLang="sl-SI" sz="1800" b="0" i="0" u="none" strike="noStrike" cap="none" normalizeH="0" baseline="0" dirty="0">
                <a:ln>
                  <a:noFill/>
                </a:ln>
                <a:solidFill>
                  <a:schemeClr val="bg1"/>
                </a:solidFill>
                <a:effectLst/>
                <a:latin typeface="Google Sans"/>
              </a:rPr>
              <a:t>H</a:t>
            </a:r>
            <a:r>
              <a:rPr kumimoji="0" lang="en-GB" altLang="sl-SI" sz="1800" b="0" i="0" u="none" strike="noStrike" cap="none" normalizeH="0" baseline="0" dirty="0" err="1">
                <a:ln>
                  <a:noFill/>
                </a:ln>
                <a:solidFill>
                  <a:schemeClr val="bg1"/>
                </a:solidFill>
                <a:effectLst/>
                <a:latin typeface="Google Sans"/>
              </a:rPr>
              <a:t>owever</a:t>
            </a:r>
            <a:r>
              <a:rPr kumimoji="0" lang="en-GB" altLang="sl-SI" sz="1800" b="0" i="0" u="none" strike="noStrike" cap="none" normalizeH="0" baseline="0" dirty="0">
                <a:ln>
                  <a:noFill/>
                </a:ln>
                <a:solidFill>
                  <a:schemeClr val="bg1"/>
                </a:solidFill>
                <a:effectLst/>
                <a:latin typeface="Google Sans"/>
              </a:rPr>
              <a:t>, we do not see the cause of the problem and usually what we do not see in most cases does not exist for us.</a:t>
            </a:r>
            <a:r>
              <a:rPr kumimoji="0" lang="en-GB" altLang="sl-SI" sz="600" b="0" i="0" u="none" strike="noStrike" cap="none" normalizeH="0" baseline="0" dirty="0">
                <a:ln>
                  <a:noFill/>
                </a:ln>
                <a:solidFill>
                  <a:schemeClr val="bg1"/>
                </a:solidFill>
                <a:effectLst/>
              </a:rPr>
              <a:t> </a:t>
            </a:r>
            <a:endParaRPr kumimoji="0" lang="en-GB" altLang="sl-SI" sz="1400" b="0" i="0" u="none" strike="noStrike" cap="none" normalizeH="0" baseline="0" dirty="0">
              <a:ln>
                <a:noFill/>
              </a:ln>
              <a:solidFill>
                <a:schemeClr val="bg1"/>
              </a:solidFill>
              <a:effectLst/>
              <a:latin typeface="Arial" panose="020B0604020202020204" pitchFamily="34" charset="0"/>
            </a:endParaRPr>
          </a:p>
          <a:p>
            <a:endParaRPr lang="sl-SI" dirty="0"/>
          </a:p>
        </p:txBody>
      </p:sp>
      <p:sp>
        <p:nvSpPr>
          <p:cNvPr id="24" name="Enakokraki trikotnik 23">
            <a:extLst>
              <a:ext uri="{FF2B5EF4-FFF2-40B4-BE49-F238E27FC236}">
                <a16:creationId xmlns:a16="http://schemas.microsoft.com/office/drawing/2014/main" id="{82213903-9136-4C43-9002-58C8948AE67C}"/>
              </a:ext>
            </a:extLst>
          </p:cNvPr>
          <p:cNvSpPr/>
          <p:nvPr/>
        </p:nvSpPr>
        <p:spPr>
          <a:xfrm>
            <a:off x="276095" y="1543031"/>
            <a:ext cx="7513983" cy="3459547"/>
          </a:xfrm>
          <a:prstGeom prst="triangle">
            <a:avLst>
              <a:gd name="adj" fmla="val 9247"/>
            </a:avLst>
          </a:prstGeom>
          <a:solidFill>
            <a:srgbClr val="6982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5" name="PoljeZBesedilom 24">
            <a:extLst>
              <a:ext uri="{FF2B5EF4-FFF2-40B4-BE49-F238E27FC236}">
                <a16:creationId xmlns:a16="http://schemas.microsoft.com/office/drawing/2014/main" id="{42C5158C-13E8-47C6-8485-BA69236E2161}"/>
              </a:ext>
            </a:extLst>
          </p:cNvPr>
          <p:cNvSpPr txBox="1"/>
          <p:nvPr/>
        </p:nvSpPr>
        <p:spPr>
          <a:xfrm>
            <a:off x="1057014" y="2647017"/>
            <a:ext cx="3653063" cy="523220"/>
          </a:xfrm>
          <a:prstGeom prst="rect">
            <a:avLst/>
          </a:prstGeom>
          <a:noFill/>
        </p:spPr>
        <p:txBody>
          <a:bodyPr wrap="square" rtlCol="0">
            <a:spAutoFit/>
          </a:bodyPr>
          <a:lstStyle/>
          <a:p>
            <a:r>
              <a:rPr lang="sl-SI" sz="2800" b="1" dirty="0">
                <a:solidFill>
                  <a:schemeClr val="bg1"/>
                </a:solidFill>
                <a:effectLst>
                  <a:outerShdw blurRad="38100" dist="38100" dir="2700000" algn="tl">
                    <a:srgbClr val="000000">
                      <a:alpha val="43137"/>
                    </a:srgbClr>
                  </a:outerShdw>
                </a:effectLst>
              </a:rPr>
              <a:t>SOLUTION!</a:t>
            </a:r>
          </a:p>
        </p:txBody>
      </p:sp>
      <p:sp>
        <p:nvSpPr>
          <p:cNvPr id="26" name="PoljeZBesedilom 25">
            <a:extLst>
              <a:ext uri="{FF2B5EF4-FFF2-40B4-BE49-F238E27FC236}">
                <a16:creationId xmlns:a16="http://schemas.microsoft.com/office/drawing/2014/main" id="{2ECCF0BA-D9DF-4AAB-BA67-290591A0C7C7}"/>
              </a:ext>
            </a:extLst>
          </p:cNvPr>
          <p:cNvSpPr txBox="1"/>
          <p:nvPr/>
        </p:nvSpPr>
        <p:spPr>
          <a:xfrm>
            <a:off x="796954" y="3785286"/>
            <a:ext cx="4832059" cy="1015663"/>
          </a:xfrm>
          <a:prstGeom prst="rect">
            <a:avLst/>
          </a:prstGeom>
          <a:noFill/>
        </p:spPr>
        <p:txBody>
          <a:bodyPr wrap="square" rtlCol="0">
            <a:spAutoFit/>
          </a:bodyPr>
          <a:lstStyle/>
          <a:p>
            <a:r>
              <a:rPr lang="en-GB" sz="2000" dirty="0">
                <a:solidFill>
                  <a:schemeClr val="bg1"/>
                </a:solidFill>
              </a:rPr>
              <a:t>Saving energy and </a:t>
            </a:r>
            <a:r>
              <a:rPr lang="en-GB" sz="2000" dirty="0" err="1">
                <a:solidFill>
                  <a:schemeClr val="bg1"/>
                </a:solidFill>
              </a:rPr>
              <a:t>efficent</a:t>
            </a:r>
            <a:r>
              <a:rPr lang="en-GB" sz="2000" dirty="0">
                <a:solidFill>
                  <a:schemeClr val="bg1"/>
                </a:solidFill>
              </a:rPr>
              <a:t> use of energy are the most efficient steps to reduce CO</a:t>
            </a:r>
            <a:r>
              <a:rPr lang="en-GB" sz="2000" baseline="-25000" dirty="0">
                <a:solidFill>
                  <a:schemeClr val="bg1"/>
                </a:solidFill>
              </a:rPr>
              <a:t>2 </a:t>
            </a:r>
            <a:r>
              <a:rPr lang="en-GB" sz="2000" dirty="0">
                <a:solidFill>
                  <a:schemeClr val="bg1"/>
                </a:solidFill>
              </a:rPr>
              <a:t>emissions</a:t>
            </a:r>
          </a:p>
        </p:txBody>
      </p:sp>
    </p:spTree>
    <p:extLst>
      <p:ext uri="{BB962C8B-B14F-4D97-AF65-F5344CB8AC3E}">
        <p14:creationId xmlns:p14="http://schemas.microsoft.com/office/powerpoint/2010/main" val="1069340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značba mesta za besedilo 4"/>
          <p:cNvSpPr>
            <a:spLocks noGrp="1"/>
          </p:cNvSpPr>
          <p:nvPr>
            <p:ph type="body" idx="1"/>
          </p:nvPr>
        </p:nvSpPr>
        <p:spPr>
          <a:xfrm>
            <a:off x="3123316" y="3576446"/>
            <a:ext cx="6949440" cy="449523"/>
          </a:xfrm>
        </p:spPr>
        <p:txBody>
          <a:bodyPr rtlCol="0">
            <a:normAutofit lnSpcReduction="10000"/>
          </a:bodyPr>
          <a:lstStyle/>
          <a:p>
            <a:r>
              <a:rPr lang="en-GB" sz="2800" dirty="0"/>
              <a:t>The purest energy is that which we do not use!</a:t>
            </a:r>
          </a:p>
          <a:p>
            <a:endParaRPr lang="sl-SI" dirty="0"/>
          </a:p>
        </p:txBody>
      </p:sp>
      <p:sp>
        <p:nvSpPr>
          <p:cNvPr id="3" name="Naslov 2">
            <a:extLst>
              <a:ext uri="{FF2B5EF4-FFF2-40B4-BE49-F238E27FC236}">
                <a16:creationId xmlns:a16="http://schemas.microsoft.com/office/drawing/2014/main" id="{15DA9454-EC15-4D16-ACD0-AC3C55F55EBF}"/>
              </a:ext>
            </a:extLst>
          </p:cNvPr>
          <p:cNvSpPr>
            <a:spLocks noGrp="1"/>
          </p:cNvSpPr>
          <p:nvPr>
            <p:ph type="title"/>
          </p:nvPr>
        </p:nvSpPr>
        <p:spPr>
          <a:xfrm>
            <a:off x="2864959" y="1627809"/>
            <a:ext cx="6192597" cy="1653746"/>
          </a:xfrm>
        </p:spPr>
        <p:txBody>
          <a:bodyPr>
            <a:normAutofit fontScale="90000"/>
          </a:bodyPr>
          <a:lstStyle/>
          <a:p>
            <a:pPr algn="ctr"/>
            <a:br>
              <a:rPr lang="sl-SI" dirty="0"/>
            </a:br>
            <a:br>
              <a:rPr lang="sl-SI" dirty="0"/>
            </a:br>
            <a:br>
              <a:rPr lang="sl-SI" dirty="0"/>
            </a:br>
            <a:br>
              <a:rPr lang="sl-SI" dirty="0"/>
            </a:br>
            <a:r>
              <a:rPr lang="sl-SI" sz="3300" b="1" dirty="0">
                <a:latin typeface="+mn-lt"/>
              </a:rPr>
              <a:t>REMEMBER!</a:t>
            </a:r>
            <a:br>
              <a:rPr lang="sl-SI" sz="3300" b="1" dirty="0">
                <a:latin typeface="+mn-lt"/>
              </a:rPr>
            </a:br>
            <a:endParaRPr lang="sl-SI" sz="3300" b="1" dirty="0">
              <a:latin typeface="+mn-lt"/>
            </a:endParaRPr>
          </a:p>
        </p:txBody>
      </p:sp>
    </p:spTree>
    <p:extLst>
      <p:ext uri="{BB962C8B-B14F-4D97-AF65-F5344CB8AC3E}">
        <p14:creationId xmlns:p14="http://schemas.microsoft.com/office/powerpoint/2010/main" val="2936111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rtlCol="0"/>
          <a:lstStyle/>
          <a:p>
            <a:pPr rtl="0"/>
            <a:r>
              <a:rPr lang="sl-SI" b="1" dirty="0">
                <a:effectLst>
                  <a:outerShdw blurRad="38100" dist="38100" dir="2700000" algn="tl">
                    <a:srgbClr val="000000">
                      <a:alpha val="43137"/>
                    </a:srgbClr>
                  </a:outerShdw>
                </a:effectLst>
                <a:latin typeface="+mn-lt"/>
              </a:rPr>
              <a:t>TAKE ACTION!</a:t>
            </a:r>
          </a:p>
        </p:txBody>
      </p:sp>
      <p:sp>
        <p:nvSpPr>
          <p:cNvPr id="3" name="Podnaslov 2"/>
          <p:cNvSpPr>
            <a:spLocks noGrp="1"/>
          </p:cNvSpPr>
          <p:nvPr>
            <p:ph type="subTitle" idx="1"/>
          </p:nvPr>
        </p:nvSpPr>
        <p:spPr/>
        <p:txBody>
          <a:bodyPr rtlCol="0"/>
          <a:lstStyle/>
          <a:p>
            <a:pPr rtl="0"/>
            <a:r>
              <a:rPr lang="sl-SI" dirty="0"/>
              <a:t>MEASURES TO REDUCE CO</a:t>
            </a:r>
            <a:r>
              <a:rPr lang="sl-SI" baseline="-25000" dirty="0"/>
              <a:t>2</a:t>
            </a:r>
            <a:r>
              <a:rPr lang="sl-SI" dirty="0"/>
              <a:t> EMISSIONS </a:t>
            </a:r>
          </a:p>
        </p:txBody>
      </p:sp>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141556" y="1594552"/>
            <a:ext cx="9504051" cy="462144"/>
          </a:xfrm>
        </p:spPr>
        <p:txBody>
          <a:bodyPr rtlCol="0">
            <a:normAutofit fontScale="90000"/>
          </a:bodyPr>
          <a:lstStyle/>
          <a:p>
            <a:pPr algn="ctr" rtl="0"/>
            <a:r>
              <a:rPr lang="en-GB" sz="2800" b="1" dirty="0">
                <a:effectLst>
                  <a:outerShdw blurRad="38100" dist="38100" dir="2700000" algn="tl">
                    <a:srgbClr val="000000">
                      <a:alpha val="43137"/>
                    </a:srgbClr>
                  </a:outerShdw>
                </a:effectLst>
                <a:latin typeface="+mn-lt"/>
              </a:rPr>
              <a:t>REDUCING CARBON </a:t>
            </a:r>
            <a:r>
              <a:rPr lang="en-GB" sz="2800" b="1" dirty="0">
                <a:latin typeface="+mn-lt"/>
              </a:rPr>
              <a:t>EMISSON:</a:t>
            </a:r>
            <a:br>
              <a:rPr lang="sl-SI" sz="2800" b="1" dirty="0">
                <a:effectLst>
                  <a:outerShdw blurRad="38100" dist="38100" dir="2700000" algn="tl">
                    <a:srgbClr val="000000">
                      <a:alpha val="43137"/>
                    </a:srgbClr>
                  </a:outerShdw>
                </a:effectLst>
              </a:rPr>
            </a:br>
            <a:endParaRPr lang="en-GB" sz="2800" b="1" dirty="0">
              <a:effectLst>
                <a:outerShdw blurRad="38100" dist="38100" dir="2700000" algn="tl">
                  <a:srgbClr val="000000">
                    <a:alpha val="43137"/>
                  </a:srgbClr>
                </a:outerShdw>
              </a:effectLst>
            </a:endParaRPr>
          </a:p>
        </p:txBody>
      </p:sp>
      <p:sp>
        <p:nvSpPr>
          <p:cNvPr id="3" name="Označba mesta za vsebino 2"/>
          <p:cNvSpPr>
            <a:spLocks noGrp="1"/>
          </p:cNvSpPr>
          <p:nvPr>
            <p:ph idx="1"/>
          </p:nvPr>
        </p:nvSpPr>
        <p:spPr>
          <a:xfrm>
            <a:off x="736802" y="1972296"/>
            <a:ext cx="10515600" cy="4351338"/>
          </a:xfrm>
        </p:spPr>
        <p:txBody>
          <a:bodyPr rtlCol="0">
            <a:noAutofit/>
          </a:bodyPr>
          <a:lstStyle/>
          <a:p>
            <a:pPr rtl="0"/>
            <a:r>
              <a:rPr lang="sl-SI" sz="2000" b="1" dirty="0"/>
              <a:t>An </a:t>
            </a:r>
            <a:r>
              <a:rPr lang="sl-SI" sz="2000" b="1" dirty="0" err="1"/>
              <a:t>Emissions</a:t>
            </a:r>
            <a:r>
              <a:rPr lang="sl-SI" sz="2000" b="1" dirty="0"/>
              <a:t> </a:t>
            </a:r>
            <a:r>
              <a:rPr lang="sl-SI" sz="2000" b="1" dirty="0" err="1"/>
              <a:t>Trading</a:t>
            </a:r>
            <a:r>
              <a:rPr lang="sl-SI" sz="2000" b="1" dirty="0"/>
              <a:t> </a:t>
            </a:r>
            <a:r>
              <a:rPr lang="sl-SI" sz="2000" b="1" dirty="0" err="1"/>
              <a:t>System</a:t>
            </a:r>
            <a:r>
              <a:rPr lang="sl-SI" sz="2000" b="1" dirty="0"/>
              <a:t> </a:t>
            </a:r>
            <a:r>
              <a:rPr lang="sl-SI" sz="2000" b="1" dirty="0" err="1"/>
              <a:t>for</a:t>
            </a:r>
            <a:r>
              <a:rPr lang="sl-SI" sz="2000" b="1" dirty="0"/>
              <a:t> </a:t>
            </a:r>
            <a:r>
              <a:rPr lang="sl-SI" sz="2000" b="1" dirty="0" err="1"/>
              <a:t>industry</a:t>
            </a:r>
            <a:r>
              <a:rPr lang="sl-SI" sz="2000" b="1" dirty="0"/>
              <a:t> </a:t>
            </a:r>
            <a:r>
              <a:rPr lang="sl-SI" sz="2000" dirty="0">
                <a:hlinkClick r:id="rId3"/>
              </a:rPr>
              <a:t>https://www.europarl.europa.eu/news/en/headlines/society/20180305STO99003/reducing-carbon-emissions-eu-targets-and-measures</a:t>
            </a:r>
            <a:endParaRPr lang="sl-SI" sz="2000" b="1" dirty="0"/>
          </a:p>
          <a:p>
            <a:pPr marL="0" indent="0" rtl="0">
              <a:buNone/>
            </a:pPr>
            <a:r>
              <a:rPr lang="en-US" sz="2000" dirty="0"/>
              <a:t>The EU's Emissions Trading System (ETS) aims to reduce the industry's carbon emissions by obliging companies to hold a </a:t>
            </a:r>
            <a:r>
              <a:rPr lang="en-US" sz="2000" b="1" dirty="0"/>
              <a:t>permit for each </a:t>
            </a:r>
            <a:r>
              <a:rPr lang="en-US" sz="2000" b="1" dirty="0" err="1"/>
              <a:t>tonne</a:t>
            </a:r>
            <a:r>
              <a:rPr lang="en-US" sz="2000" b="1" dirty="0"/>
              <a:t> of CO2</a:t>
            </a:r>
            <a:r>
              <a:rPr lang="en-US" sz="2000" dirty="0"/>
              <a:t> they emit. Companies have to buy them through auctions. There are some incentives to boost innovation in the sector.</a:t>
            </a:r>
            <a:br>
              <a:rPr lang="en-US" sz="2000" dirty="0"/>
            </a:br>
            <a:br>
              <a:rPr lang="en-US" sz="2000" dirty="0"/>
            </a:br>
            <a:r>
              <a:rPr lang="en-US" sz="2000" dirty="0"/>
              <a:t>The European Emissions Trading System is the world's first major carbon market and remains the largest one. It regulates about </a:t>
            </a:r>
            <a:r>
              <a:rPr lang="en-US" sz="2000" b="1" dirty="0"/>
              <a:t>40% of total EU greenhouse gas emissions</a:t>
            </a:r>
            <a:r>
              <a:rPr lang="en-US" sz="2000" dirty="0"/>
              <a:t> and covers approximately 11,000 power stations and manufacturing plants in the EU. The goal is to reduce emissions by 43% compared to 2005.</a:t>
            </a:r>
            <a:br>
              <a:rPr lang="en-US" sz="2000" dirty="0"/>
            </a:br>
            <a:br>
              <a:rPr lang="en-US" sz="2000" dirty="0"/>
            </a:br>
            <a:r>
              <a:rPr lang="en-US" sz="2000" i="1" dirty="0"/>
              <a:t>Find out more about how the </a:t>
            </a:r>
            <a:r>
              <a:rPr lang="en-US" sz="2000" i="1" dirty="0">
                <a:hlinkClick r:id="rId4"/>
              </a:rPr>
              <a:t>EU’s Emissions Trading System</a:t>
            </a:r>
            <a:r>
              <a:rPr lang="en-US" sz="2000" i="1" dirty="0"/>
              <a:t> works and how it is currently being reformed.</a:t>
            </a:r>
            <a:r>
              <a:rPr lang="sl-SI" sz="2000" b="1" i="1" dirty="0"/>
              <a:t> </a:t>
            </a:r>
            <a:endParaRPr lang="sl-SI" sz="2000" dirty="0"/>
          </a:p>
        </p:txBody>
      </p:sp>
      <p:sp>
        <p:nvSpPr>
          <p:cNvPr id="4" name="Označba mesta za številko diapozitiva 3"/>
          <p:cNvSpPr>
            <a:spLocks noGrp="1"/>
          </p:cNvSpPr>
          <p:nvPr>
            <p:ph type="sldNum" sz="quarter" idx="12"/>
          </p:nvPr>
        </p:nvSpPr>
        <p:spPr/>
        <p:txBody>
          <a:bodyPr rtlCol="0"/>
          <a:lstStyle/>
          <a:p>
            <a:pPr rtl="0"/>
            <a:fld id="{9CD8D479-8942-46E8-A226-A4E01F7A105C}" type="slidenum">
              <a:rPr lang="sl-SI" smtClean="0"/>
              <a:t>3</a:t>
            </a:fld>
            <a:endParaRPr lang="sl-SI" dirty="0"/>
          </a:p>
        </p:txBody>
      </p:sp>
      <p:sp>
        <p:nvSpPr>
          <p:cNvPr id="5" name="Označba mesta za datum 4"/>
          <p:cNvSpPr>
            <a:spLocks noGrp="1"/>
          </p:cNvSpPr>
          <p:nvPr>
            <p:ph type="dt" sz="half" idx="10"/>
          </p:nvPr>
        </p:nvSpPr>
        <p:spPr/>
        <p:txBody>
          <a:bodyPr rtlCol="0"/>
          <a:lstStyle/>
          <a:p>
            <a:pPr rtl="0"/>
            <a:endParaRPr lang="sl-SI" dirty="0"/>
          </a:p>
        </p:txBody>
      </p:sp>
      <p:sp>
        <p:nvSpPr>
          <p:cNvPr id="6" name="Označba mesta za nogo 5"/>
          <p:cNvSpPr>
            <a:spLocks noGrp="1"/>
          </p:cNvSpPr>
          <p:nvPr>
            <p:ph type="ftr" sz="quarter" idx="11"/>
          </p:nvPr>
        </p:nvSpPr>
        <p:spPr/>
        <p:txBody>
          <a:bodyPr rtlCol="0"/>
          <a:lstStyle/>
          <a:p>
            <a:pPr rtl="0"/>
            <a:endParaRPr lang="sl-SI" dirty="0"/>
          </a:p>
        </p:txBody>
      </p:sp>
      <p:sp>
        <p:nvSpPr>
          <p:cNvPr id="7" name="Naslov 1">
            <a:extLst>
              <a:ext uri="{FF2B5EF4-FFF2-40B4-BE49-F238E27FC236}">
                <a16:creationId xmlns:a16="http://schemas.microsoft.com/office/drawing/2014/main" id="{434E5739-F6EF-4F22-9736-165006621387}"/>
              </a:ext>
            </a:extLst>
          </p:cNvPr>
          <p:cNvSpPr txBox="1">
            <a:spLocks/>
          </p:cNvSpPr>
          <p:nvPr/>
        </p:nvSpPr>
        <p:spPr>
          <a:xfrm>
            <a:off x="-456531" y="1363480"/>
            <a:ext cx="6451133" cy="462145"/>
          </a:xfrm>
          <a:prstGeom prst="rect">
            <a:avLst/>
          </a:prstGeom>
        </p:spPr>
        <p:txBody>
          <a:bodyPr vert="horz" lIns="91440" tIns="45720" rIns="91440" bIns="45720" rtlCol="0" anchor="b">
            <a:normAutofit fontScale="92500" lnSpcReduction="10000"/>
          </a:bodyPr>
          <a:lstStyle>
            <a:lvl1pPr algn="l" defTabSz="914400" rtl="0" eaLnBrk="1" latinLnBrk="0" hangingPunct="1">
              <a:spcBef>
                <a:spcPct val="0"/>
              </a:spcBef>
              <a:buNone/>
              <a:defRPr sz="3400" kern="1200">
                <a:solidFill>
                  <a:schemeClr val="accent1">
                    <a:lumMod val="75000"/>
                  </a:schemeClr>
                </a:solidFill>
                <a:latin typeface="+mj-lt"/>
                <a:ea typeface="+mj-ea"/>
                <a:cs typeface="+mj-cs"/>
              </a:defRPr>
            </a:lvl1pPr>
          </a:lstStyle>
          <a:p>
            <a:pPr algn="ctr"/>
            <a:endParaRPr lang="en-GB"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7619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677729" y="1646238"/>
            <a:ext cx="9504051" cy="462144"/>
          </a:xfrm>
        </p:spPr>
        <p:txBody>
          <a:bodyPr rtlCol="0">
            <a:noAutofit/>
          </a:bodyPr>
          <a:lstStyle/>
          <a:p>
            <a:pPr algn="ctr" rtl="0"/>
            <a:r>
              <a:rPr lang="en-GB" sz="3000" b="1" dirty="0">
                <a:latin typeface="+mn-lt"/>
              </a:rPr>
              <a:t>REDUCING CARBON EMISSON</a:t>
            </a:r>
            <a:br>
              <a:rPr lang="sl-SI" sz="3000" b="1" dirty="0">
                <a:latin typeface="+mn-lt"/>
              </a:rPr>
            </a:br>
            <a:endParaRPr lang="en-GB" sz="3000" b="1" dirty="0">
              <a:latin typeface="+mn-lt"/>
            </a:endParaRPr>
          </a:p>
        </p:txBody>
      </p:sp>
      <p:sp>
        <p:nvSpPr>
          <p:cNvPr id="3" name="Označba mesta za vsebino 2"/>
          <p:cNvSpPr>
            <a:spLocks noGrp="1"/>
          </p:cNvSpPr>
          <p:nvPr>
            <p:ph idx="1"/>
          </p:nvPr>
        </p:nvSpPr>
        <p:spPr>
          <a:xfrm>
            <a:off x="705679" y="1965577"/>
            <a:ext cx="10515600" cy="4351338"/>
          </a:xfrm>
        </p:spPr>
        <p:txBody>
          <a:bodyPr rtlCol="0">
            <a:normAutofit/>
          </a:bodyPr>
          <a:lstStyle/>
          <a:p>
            <a:pPr rtl="0"/>
            <a:r>
              <a:rPr lang="sl-SI" sz="2200" b="1" dirty="0"/>
              <a:t>T</a:t>
            </a:r>
            <a:r>
              <a:rPr lang="en-US" sz="2200" b="1" dirty="0" err="1"/>
              <a:t>ackling</a:t>
            </a:r>
            <a:r>
              <a:rPr lang="en-US" sz="2200" b="1" dirty="0"/>
              <a:t> carbon emissions from other sectors</a:t>
            </a:r>
            <a:r>
              <a:rPr lang="sl-SI" sz="2200" b="1" dirty="0"/>
              <a:t> </a:t>
            </a:r>
            <a:r>
              <a:rPr lang="sl-SI" sz="2200" dirty="0">
                <a:hlinkClick r:id="rId3"/>
              </a:rPr>
              <a:t>https://www.europarl.europa.eu/news/en/headlines/society/20180305STO99003/reducing-carbon-emissions-eu-targets-and-measures</a:t>
            </a:r>
            <a:endParaRPr lang="sl-SI" sz="2200" b="1" dirty="0"/>
          </a:p>
          <a:p>
            <a:pPr marL="0" indent="0" rtl="0">
              <a:buNone/>
            </a:pPr>
            <a:r>
              <a:rPr lang="en-US" sz="2200" dirty="0"/>
              <a:t>Sectors not covered by the Emissions Trading System – such as transport, agriculture, buildings and waste management – still account for </a:t>
            </a:r>
            <a:r>
              <a:rPr lang="en-US" sz="2200" b="1" dirty="0"/>
              <a:t>approximately 60% of the EU’s overall emissions</a:t>
            </a:r>
            <a:r>
              <a:rPr lang="en-US" sz="2200" dirty="0"/>
              <a:t>. Emissions from these sectors will be </a:t>
            </a:r>
            <a:r>
              <a:rPr lang="en-US" sz="2200" b="1" dirty="0"/>
              <a:t>cut by 30%</a:t>
            </a:r>
            <a:r>
              <a:rPr lang="en-US" sz="2200" dirty="0"/>
              <a:t> by 2030 compared to 2005.</a:t>
            </a:r>
            <a:br>
              <a:rPr lang="en-US" sz="2200" dirty="0"/>
            </a:br>
            <a:br>
              <a:rPr lang="en-US" sz="2200" dirty="0"/>
            </a:br>
            <a:r>
              <a:rPr lang="en-US" sz="2200" dirty="0"/>
              <a:t>This will be done through agreed </a:t>
            </a:r>
            <a:r>
              <a:rPr lang="en-US" sz="2200" b="1" dirty="0"/>
              <a:t>national emission targets</a:t>
            </a:r>
            <a:r>
              <a:rPr lang="en-US" sz="2200" dirty="0"/>
              <a:t> which are calculated based on countries' gross domestic product per capita. Lower-income EU countries will be provided with support.</a:t>
            </a:r>
            <a:br>
              <a:rPr lang="en-US" sz="2200" dirty="0"/>
            </a:br>
            <a:br>
              <a:rPr lang="en-US" sz="2200" dirty="0"/>
            </a:br>
            <a:r>
              <a:rPr lang="en-US" sz="2200" i="1" dirty="0"/>
              <a:t>Find out </a:t>
            </a:r>
            <a:r>
              <a:rPr lang="en-US" sz="2200" i="1" dirty="0">
                <a:hlinkClick r:id="rId4"/>
              </a:rPr>
              <a:t>member states’ targets</a:t>
            </a:r>
            <a:r>
              <a:rPr lang="en-US" sz="2200" i="1" dirty="0"/>
              <a:t> and how less wealthier EU countries will be supported.</a:t>
            </a:r>
            <a:r>
              <a:rPr lang="sl-SI" sz="2200" i="1" dirty="0"/>
              <a:t> </a:t>
            </a:r>
            <a:endParaRPr lang="sl-SI" sz="2200" dirty="0"/>
          </a:p>
        </p:txBody>
      </p:sp>
      <p:sp>
        <p:nvSpPr>
          <p:cNvPr id="4" name="Označba mesta za številko diapozitiva 3"/>
          <p:cNvSpPr>
            <a:spLocks noGrp="1"/>
          </p:cNvSpPr>
          <p:nvPr>
            <p:ph type="sldNum" sz="quarter" idx="12"/>
          </p:nvPr>
        </p:nvSpPr>
        <p:spPr/>
        <p:txBody>
          <a:bodyPr rtlCol="0"/>
          <a:lstStyle/>
          <a:p>
            <a:pPr rtl="0"/>
            <a:fld id="{9CD8D479-8942-46E8-A226-A4E01F7A105C}" type="slidenum">
              <a:rPr lang="sl-SI" smtClean="0"/>
              <a:t>4</a:t>
            </a:fld>
            <a:endParaRPr lang="sl-SI" dirty="0"/>
          </a:p>
        </p:txBody>
      </p:sp>
      <p:sp>
        <p:nvSpPr>
          <p:cNvPr id="5" name="Označba mesta za datum 4"/>
          <p:cNvSpPr>
            <a:spLocks noGrp="1"/>
          </p:cNvSpPr>
          <p:nvPr>
            <p:ph type="dt" sz="half" idx="10"/>
          </p:nvPr>
        </p:nvSpPr>
        <p:spPr/>
        <p:txBody>
          <a:bodyPr rtlCol="0"/>
          <a:lstStyle/>
          <a:p>
            <a:pPr rtl="0"/>
            <a:endParaRPr lang="sl-SI" dirty="0"/>
          </a:p>
        </p:txBody>
      </p:sp>
      <p:sp>
        <p:nvSpPr>
          <p:cNvPr id="6" name="Označba mesta za nogo 5"/>
          <p:cNvSpPr>
            <a:spLocks noGrp="1"/>
          </p:cNvSpPr>
          <p:nvPr>
            <p:ph type="ftr" sz="quarter" idx="11"/>
          </p:nvPr>
        </p:nvSpPr>
        <p:spPr/>
        <p:txBody>
          <a:bodyPr rtlCol="0"/>
          <a:lstStyle/>
          <a:p>
            <a:pPr rtl="0"/>
            <a:endParaRPr lang="sl-SI" dirty="0"/>
          </a:p>
        </p:txBody>
      </p:sp>
    </p:spTree>
    <p:extLst>
      <p:ext uri="{BB962C8B-B14F-4D97-AF65-F5344CB8AC3E}">
        <p14:creationId xmlns:p14="http://schemas.microsoft.com/office/powerpoint/2010/main" val="2550547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717487" y="1607806"/>
            <a:ext cx="9504051" cy="462144"/>
          </a:xfrm>
        </p:spPr>
        <p:txBody>
          <a:bodyPr rtlCol="0">
            <a:normAutofit fontScale="90000"/>
          </a:bodyPr>
          <a:lstStyle/>
          <a:p>
            <a:pPr algn="ctr" rtl="0"/>
            <a:r>
              <a:rPr lang="en-GB" sz="3300" b="1" dirty="0">
                <a:latin typeface="+mn-lt"/>
              </a:rPr>
              <a:t>REDUCING CARBON EMISSON</a:t>
            </a:r>
            <a:br>
              <a:rPr lang="sl-SI" sz="2800" b="1" dirty="0">
                <a:effectLst>
                  <a:outerShdw blurRad="38100" dist="38100" dir="2700000" algn="tl">
                    <a:srgbClr val="000000">
                      <a:alpha val="43137"/>
                    </a:srgbClr>
                  </a:outerShdw>
                </a:effectLst>
              </a:rPr>
            </a:br>
            <a:endParaRPr lang="en-GB" sz="2800" b="1" dirty="0">
              <a:effectLst>
                <a:outerShdw blurRad="38100" dist="38100" dir="2700000" algn="tl">
                  <a:srgbClr val="000000">
                    <a:alpha val="43137"/>
                  </a:srgbClr>
                </a:outerShdw>
              </a:effectLst>
            </a:endParaRPr>
          </a:p>
        </p:txBody>
      </p:sp>
      <p:sp>
        <p:nvSpPr>
          <p:cNvPr id="3" name="Označba mesta za vsebino 2"/>
          <p:cNvSpPr>
            <a:spLocks noGrp="1"/>
          </p:cNvSpPr>
          <p:nvPr>
            <p:ph idx="1"/>
          </p:nvPr>
        </p:nvSpPr>
        <p:spPr>
          <a:xfrm>
            <a:off x="546652" y="2187574"/>
            <a:ext cx="10515600" cy="4351338"/>
          </a:xfrm>
        </p:spPr>
        <p:txBody>
          <a:bodyPr rtlCol="0">
            <a:normAutofit/>
          </a:bodyPr>
          <a:lstStyle/>
          <a:p>
            <a:pPr rtl="0"/>
            <a:r>
              <a:rPr lang="en-US" sz="2200" b="1" dirty="0"/>
              <a:t>Managing forests for climate change</a:t>
            </a:r>
            <a:r>
              <a:rPr lang="sl-SI" sz="2200" b="1" dirty="0"/>
              <a:t> </a:t>
            </a:r>
            <a:r>
              <a:rPr lang="sl-SI" sz="2200" dirty="0">
                <a:hlinkClick r:id="rId3"/>
              </a:rPr>
              <a:t>https://www.europarl.europa.eu/news/en/headlines/society/20180305STO99003/reducing-carbon-emissions-eu-targets-and-measures</a:t>
            </a:r>
            <a:endParaRPr lang="sl-SI" sz="2200" b="1" dirty="0"/>
          </a:p>
          <a:p>
            <a:pPr marL="0" indent="0" rtl="0">
              <a:buNone/>
            </a:pPr>
            <a:r>
              <a:rPr lang="en-US" sz="2200" dirty="0"/>
              <a:t>EU forests absorb the equivalent of</a:t>
            </a:r>
            <a:r>
              <a:rPr lang="en-US" sz="2200" b="1" dirty="0"/>
              <a:t> 8.9% of total EU greenhouse gas emissions</a:t>
            </a:r>
            <a:r>
              <a:rPr lang="en-US" sz="2200" dirty="0"/>
              <a:t> each year. The EU wants to use this power to fight climate change.</a:t>
            </a:r>
            <a:br>
              <a:rPr lang="en-US" sz="2200" dirty="0"/>
            </a:br>
            <a:br>
              <a:rPr lang="en-US" sz="2200" dirty="0"/>
            </a:br>
            <a:r>
              <a:rPr lang="en-US" sz="2200" dirty="0"/>
              <a:t>New legislation aims to prevent emissions caused by deforestation and oblige each EU country to compensate changes in land use, which lead to emissions of CO2, by better managing or increasing their forests.</a:t>
            </a:r>
            <a:br>
              <a:rPr lang="en-US" sz="2200" dirty="0"/>
            </a:br>
            <a:br>
              <a:rPr lang="en-US" sz="2200" dirty="0"/>
            </a:br>
            <a:r>
              <a:rPr lang="en-US" sz="2200" i="1" dirty="0"/>
              <a:t>Check out our </a:t>
            </a:r>
            <a:r>
              <a:rPr lang="en-US" sz="2200" i="1" dirty="0">
                <a:hlinkClick r:id="rId4"/>
              </a:rPr>
              <a:t>infographic</a:t>
            </a:r>
            <a:r>
              <a:rPr lang="en-US" sz="2200" i="1" dirty="0"/>
              <a:t> to learn how the EU uses forests to offset carbon emissions.</a:t>
            </a:r>
            <a:endParaRPr lang="sl-SI" sz="2200" dirty="0"/>
          </a:p>
        </p:txBody>
      </p:sp>
      <p:sp>
        <p:nvSpPr>
          <p:cNvPr id="4" name="Označba mesta za številko diapozitiva 3"/>
          <p:cNvSpPr>
            <a:spLocks noGrp="1"/>
          </p:cNvSpPr>
          <p:nvPr>
            <p:ph type="sldNum" sz="quarter" idx="12"/>
          </p:nvPr>
        </p:nvSpPr>
        <p:spPr/>
        <p:txBody>
          <a:bodyPr rtlCol="0"/>
          <a:lstStyle/>
          <a:p>
            <a:pPr rtl="0"/>
            <a:fld id="{9CD8D479-8942-46E8-A226-A4E01F7A105C}" type="slidenum">
              <a:rPr lang="sl-SI" smtClean="0"/>
              <a:t>5</a:t>
            </a:fld>
            <a:endParaRPr lang="sl-SI" dirty="0"/>
          </a:p>
        </p:txBody>
      </p:sp>
      <p:sp>
        <p:nvSpPr>
          <p:cNvPr id="5" name="Označba mesta za datum 4"/>
          <p:cNvSpPr>
            <a:spLocks noGrp="1"/>
          </p:cNvSpPr>
          <p:nvPr>
            <p:ph type="dt" sz="half" idx="10"/>
          </p:nvPr>
        </p:nvSpPr>
        <p:spPr/>
        <p:txBody>
          <a:bodyPr rtlCol="0"/>
          <a:lstStyle/>
          <a:p>
            <a:pPr rtl="0"/>
            <a:endParaRPr lang="sl-SI" dirty="0"/>
          </a:p>
        </p:txBody>
      </p:sp>
      <p:sp>
        <p:nvSpPr>
          <p:cNvPr id="6" name="Označba mesta za nogo 5"/>
          <p:cNvSpPr>
            <a:spLocks noGrp="1"/>
          </p:cNvSpPr>
          <p:nvPr>
            <p:ph type="ftr" sz="quarter" idx="11"/>
          </p:nvPr>
        </p:nvSpPr>
        <p:spPr/>
        <p:txBody>
          <a:bodyPr rtlCol="0"/>
          <a:lstStyle/>
          <a:p>
            <a:pPr rtl="0"/>
            <a:endParaRPr lang="sl-SI" dirty="0"/>
          </a:p>
        </p:txBody>
      </p:sp>
    </p:spTree>
    <p:extLst>
      <p:ext uri="{BB962C8B-B14F-4D97-AF65-F5344CB8AC3E}">
        <p14:creationId xmlns:p14="http://schemas.microsoft.com/office/powerpoint/2010/main" val="588168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651226" y="1657626"/>
            <a:ext cx="9504051" cy="462144"/>
          </a:xfrm>
        </p:spPr>
        <p:txBody>
          <a:bodyPr rtlCol="0">
            <a:noAutofit/>
          </a:bodyPr>
          <a:lstStyle/>
          <a:p>
            <a:pPr algn="ctr" rtl="0"/>
            <a:r>
              <a:rPr lang="en-GB" sz="3000" b="1" dirty="0">
                <a:latin typeface="+mn-lt"/>
              </a:rPr>
              <a:t>REDUCING CARBON EMISSON</a:t>
            </a:r>
            <a:br>
              <a:rPr lang="sl-SI" sz="3000" b="1" dirty="0">
                <a:latin typeface="+mn-lt"/>
              </a:rPr>
            </a:br>
            <a:endParaRPr lang="en-GB" sz="3000" b="1" dirty="0">
              <a:latin typeface="+mn-lt"/>
            </a:endParaRPr>
          </a:p>
        </p:txBody>
      </p:sp>
      <p:sp>
        <p:nvSpPr>
          <p:cNvPr id="3" name="Označba mesta za vsebino 2"/>
          <p:cNvSpPr>
            <a:spLocks noGrp="1"/>
          </p:cNvSpPr>
          <p:nvPr>
            <p:ph idx="1"/>
          </p:nvPr>
        </p:nvSpPr>
        <p:spPr>
          <a:xfrm>
            <a:off x="467138" y="1888698"/>
            <a:ext cx="10515600" cy="4351338"/>
          </a:xfrm>
        </p:spPr>
        <p:txBody>
          <a:bodyPr rtlCol="0">
            <a:normAutofit fontScale="92500" lnSpcReduction="20000"/>
          </a:bodyPr>
          <a:lstStyle/>
          <a:p>
            <a:pPr rtl="0"/>
            <a:r>
              <a:rPr lang="sl-SI" sz="2500" b="1" dirty="0" err="1"/>
              <a:t>Reducing</a:t>
            </a:r>
            <a:r>
              <a:rPr lang="sl-SI" sz="2500" b="1" dirty="0"/>
              <a:t> car </a:t>
            </a:r>
            <a:r>
              <a:rPr lang="sl-SI" sz="2500" b="1" dirty="0" err="1"/>
              <a:t>emissions</a:t>
            </a:r>
            <a:r>
              <a:rPr lang="sl-SI" sz="2500" b="1" dirty="0"/>
              <a:t>        			 </a:t>
            </a:r>
            <a:r>
              <a:rPr lang="sl-SI" sz="2500" dirty="0">
                <a:hlinkClick r:id="rId3"/>
              </a:rPr>
              <a:t>https://www.europarl.europa.eu/news/en/headlines/society/20180305STO99003/reducing-carbon-emissions-eu-targets-and-measures</a:t>
            </a:r>
            <a:endParaRPr lang="sl-SI" sz="2500" b="1" dirty="0"/>
          </a:p>
          <a:p>
            <a:pPr marL="0" indent="0" rtl="0">
              <a:buNone/>
            </a:pPr>
            <a:endParaRPr lang="sl-SI" sz="2500" dirty="0"/>
          </a:p>
          <a:p>
            <a:pPr marL="0" indent="0" rtl="0">
              <a:buNone/>
            </a:pPr>
            <a:r>
              <a:rPr lang="en-US" sz="2500" dirty="0"/>
              <a:t>Cars and vans produce 15% of the EU’s CO2 emissions. The EU has adopted legislation to toughen car emissions standards, and Parliament is also calling for measures to facilitate the shift to electric and hybrid vehicles.</a:t>
            </a:r>
            <a:br>
              <a:rPr lang="en-US" sz="2500" dirty="0"/>
            </a:br>
            <a:br>
              <a:rPr lang="en-US" sz="2500" dirty="0"/>
            </a:br>
            <a:r>
              <a:rPr lang="en-US" sz="2500" i="1" dirty="0"/>
              <a:t>Learn more about the new </a:t>
            </a:r>
            <a:r>
              <a:rPr lang="en-US" sz="2500" i="1" dirty="0">
                <a:hlinkClick r:id="rId4"/>
              </a:rPr>
              <a:t>CO2 targets for cars</a:t>
            </a:r>
            <a:r>
              <a:rPr lang="en-US" sz="2500" i="1" dirty="0"/>
              <a:t>.</a:t>
            </a:r>
            <a:endParaRPr lang="sl-SI" sz="2500" i="1" dirty="0"/>
          </a:p>
          <a:p>
            <a:pPr marL="0" indent="0" rtl="0">
              <a:buNone/>
            </a:pPr>
            <a:endParaRPr lang="sl-SI" sz="2500" i="1" dirty="0"/>
          </a:p>
          <a:p>
            <a:pPr marL="0" indent="0" rtl="0">
              <a:buNone/>
            </a:pPr>
            <a:r>
              <a:rPr lang="sl-SI" sz="1900" i="1" dirty="0" err="1"/>
              <a:t>Find</a:t>
            </a:r>
            <a:r>
              <a:rPr lang="sl-SI" sz="1900" i="1" dirty="0"/>
              <a:t> out MORE:</a:t>
            </a:r>
          </a:p>
          <a:p>
            <a:pPr marL="0" indent="0" rtl="0">
              <a:buNone/>
            </a:pPr>
            <a:r>
              <a:rPr lang="sl-SI" sz="1900" i="1" dirty="0">
                <a:hlinkClick r:id="rId5"/>
              </a:rPr>
              <a:t>https://www.europarl.europa.eu/news/en/headlines/priorities/climate-change/20180703STO07123/climate-change-in-europe-facts-and-figures</a:t>
            </a:r>
            <a:r>
              <a:rPr lang="sl-SI" sz="1900" i="1" dirty="0"/>
              <a:t> </a:t>
            </a:r>
          </a:p>
          <a:p>
            <a:pPr marL="0" indent="0" rtl="0">
              <a:buNone/>
            </a:pPr>
            <a:r>
              <a:rPr lang="sl-SI" sz="1200" i="1" dirty="0">
                <a:hlinkClick r:id="rId6"/>
              </a:rPr>
              <a:t>https://www.europarl.europa.eu/news/en/headlines/priorities/climate-change</a:t>
            </a:r>
            <a:r>
              <a:rPr lang="sl-SI" sz="1200" i="1" dirty="0"/>
              <a:t> </a:t>
            </a:r>
          </a:p>
          <a:p>
            <a:pPr marL="0" indent="0" rtl="0">
              <a:buNone/>
            </a:pPr>
            <a:endParaRPr lang="sl-SI" dirty="0"/>
          </a:p>
        </p:txBody>
      </p:sp>
      <p:sp>
        <p:nvSpPr>
          <p:cNvPr id="4" name="Označba mesta za številko diapozitiva 3"/>
          <p:cNvSpPr>
            <a:spLocks noGrp="1"/>
          </p:cNvSpPr>
          <p:nvPr>
            <p:ph type="sldNum" sz="quarter" idx="12"/>
          </p:nvPr>
        </p:nvSpPr>
        <p:spPr/>
        <p:txBody>
          <a:bodyPr rtlCol="0"/>
          <a:lstStyle/>
          <a:p>
            <a:pPr rtl="0"/>
            <a:fld id="{9CD8D479-8942-46E8-A226-A4E01F7A105C}" type="slidenum">
              <a:rPr lang="sl-SI" smtClean="0"/>
              <a:t>6</a:t>
            </a:fld>
            <a:endParaRPr lang="sl-SI" dirty="0"/>
          </a:p>
        </p:txBody>
      </p:sp>
      <p:sp>
        <p:nvSpPr>
          <p:cNvPr id="5" name="Označba mesta za datum 4"/>
          <p:cNvSpPr>
            <a:spLocks noGrp="1"/>
          </p:cNvSpPr>
          <p:nvPr>
            <p:ph type="dt" sz="half" idx="10"/>
          </p:nvPr>
        </p:nvSpPr>
        <p:spPr/>
        <p:txBody>
          <a:bodyPr rtlCol="0"/>
          <a:lstStyle/>
          <a:p>
            <a:pPr rtl="0"/>
            <a:endParaRPr lang="sl-SI" dirty="0"/>
          </a:p>
        </p:txBody>
      </p:sp>
      <p:sp>
        <p:nvSpPr>
          <p:cNvPr id="6" name="Označba mesta za nogo 5"/>
          <p:cNvSpPr>
            <a:spLocks noGrp="1"/>
          </p:cNvSpPr>
          <p:nvPr>
            <p:ph type="ftr" sz="quarter" idx="11"/>
          </p:nvPr>
        </p:nvSpPr>
        <p:spPr/>
        <p:txBody>
          <a:bodyPr rtlCol="0"/>
          <a:lstStyle/>
          <a:p>
            <a:pPr rtl="0"/>
            <a:endParaRPr lang="sl-SI" dirty="0"/>
          </a:p>
        </p:txBody>
      </p:sp>
    </p:spTree>
    <p:extLst>
      <p:ext uri="{BB962C8B-B14F-4D97-AF65-F5344CB8AC3E}">
        <p14:creationId xmlns:p14="http://schemas.microsoft.com/office/powerpoint/2010/main" val="301209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p:txBody>
          <a:bodyPr rtlCol="0"/>
          <a:lstStyle/>
          <a:p>
            <a:pPr algn="ctr" rtl="0"/>
            <a:r>
              <a:rPr lang="sl-SI" b="1" dirty="0">
                <a:latin typeface="+mn-lt"/>
              </a:rPr>
              <a:t>What  can</a:t>
            </a:r>
            <a:r>
              <a:rPr lang="en-US" b="1" dirty="0">
                <a:latin typeface="+mn-lt"/>
              </a:rPr>
              <a:t> I</a:t>
            </a:r>
            <a:r>
              <a:rPr lang="sl-SI" b="1" dirty="0">
                <a:latin typeface="+mn-lt"/>
              </a:rPr>
              <a:t> do?</a:t>
            </a:r>
          </a:p>
        </p:txBody>
      </p:sp>
      <p:sp>
        <p:nvSpPr>
          <p:cNvPr id="5" name="Označba mesta za besedilo 4"/>
          <p:cNvSpPr>
            <a:spLocks noGrp="1"/>
          </p:cNvSpPr>
          <p:nvPr>
            <p:ph type="body" idx="1"/>
          </p:nvPr>
        </p:nvSpPr>
        <p:spPr/>
        <p:txBody>
          <a:bodyPr rtlCol="0"/>
          <a:lstStyle/>
          <a:p>
            <a:endParaRPr lang="sl-SI" dirty="0"/>
          </a:p>
        </p:txBody>
      </p:sp>
    </p:spTree>
    <p:extLst>
      <p:ext uri="{BB962C8B-B14F-4D97-AF65-F5344CB8AC3E}">
        <p14:creationId xmlns:p14="http://schemas.microsoft.com/office/powerpoint/2010/main" val="3752628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410025" y="1162790"/>
            <a:ext cx="9371949" cy="1183566"/>
          </a:xfrm>
        </p:spPr>
        <p:txBody>
          <a:bodyPr rtlCol="0">
            <a:normAutofit/>
          </a:bodyPr>
          <a:lstStyle/>
          <a:p>
            <a:pPr rtl="0"/>
            <a:r>
              <a:rPr lang="en-US" sz="3000" b="1" dirty="0">
                <a:latin typeface="+mn-lt"/>
              </a:rPr>
              <a:t>Reduce </a:t>
            </a:r>
            <a:r>
              <a:rPr lang="sl-SI" sz="3000" b="1" dirty="0">
                <a:latin typeface="+mn-lt"/>
              </a:rPr>
              <a:t>CO</a:t>
            </a:r>
            <a:r>
              <a:rPr lang="sl-SI" sz="3000" b="1" baseline="-25000" dirty="0">
                <a:latin typeface="+mn-lt"/>
              </a:rPr>
              <a:t>2</a:t>
            </a:r>
            <a:r>
              <a:rPr lang="sl-SI" sz="3000" b="1" dirty="0">
                <a:latin typeface="+mn-lt"/>
              </a:rPr>
              <a:t> emissions while saving energy </a:t>
            </a:r>
          </a:p>
        </p:txBody>
      </p:sp>
      <p:sp>
        <p:nvSpPr>
          <p:cNvPr id="7" name="Označba mesta za številko diapozitiva 6"/>
          <p:cNvSpPr>
            <a:spLocks noGrp="1"/>
          </p:cNvSpPr>
          <p:nvPr>
            <p:ph type="sldNum" sz="quarter" idx="12"/>
          </p:nvPr>
        </p:nvSpPr>
        <p:spPr/>
        <p:txBody>
          <a:bodyPr rtlCol="0"/>
          <a:lstStyle/>
          <a:p>
            <a:pPr rtl="0"/>
            <a:fld id="{9CD8D479-8942-46E8-A226-A4E01F7A105C}" type="slidenum">
              <a:rPr lang="sl-SI" smtClean="0"/>
              <a:t>8</a:t>
            </a:fld>
            <a:endParaRPr lang="sl-SI" dirty="0"/>
          </a:p>
        </p:txBody>
      </p:sp>
      <p:sp>
        <p:nvSpPr>
          <p:cNvPr id="8" name="Označba mesta za datum 7"/>
          <p:cNvSpPr>
            <a:spLocks noGrp="1"/>
          </p:cNvSpPr>
          <p:nvPr>
            <p:ph type="dt" sz="half" idx="10"/>
          </p:nvPr>
        </p:nvSpPr>
        <p:spPr/>
        <p:txBody>
          <a:bodyPr rtlCol="0"/>
          <a:lstStyle/>
          <a:p>
            <a:pPr rtl="0"/>
            <a:fld id="{BE7E7A60-CB30-4835-974B-C94AF39D6E19}" type="datetime1">
              <a:rPr lang="sl-SI" smtClean="0"/>
              <a:t>24. 09. 2021</a:t>
            </a:fld>
            <a:endParaRPr lang="sl-SI" dirty="0"/>
          </a:p>
        </p:txBody>
      </p:sp>
      <p:sp>
        <p:nvSpPr>
          <p:cNvPr id="9" name="Označba mesta za nogo 8"/>
          <p:cNvSpPr>
            <a:spLocks noGrp="1"/>
          </p:cNvSpPr>
          <p:nvPr>
            <p:ph type="ftr" sz="quarter" idx="11"/>
          </p:nvPr>
        </p:nvSpPr>
        <p:spPr/>
        <p:txBody>
          <a:bodyPr rtlCol="0"/>
          <a:lstStyle/>
          <a:p>
            <a:pPr rtl="0"/>
            <a:r>
              <a:rPr lang="sl-SI" dirty="0"/>
              <a:t>Dodajte nogo</a:t>
            </a:r>
          </a:p>
        </p:txBody>
      </p:sp>
      <p:sp>
        <p:nvSpPr>
          <p:cNvPr id="10" name="Rectangle 1">
            <a:extLst>
              <a:ext uri="{FF2B5EF4-FFF2-40B4-BE49-F238E27FC236}">
                <a16:creationId xmlns:a16="http://schemas.microsoft.com/office/drawing/2014/main" id="{59AD9D3E-E7D2-4989-870A-B07F166B2365}"/>
              </a:ext>
            </a:extLst>
          </p:cNvPr>
          <p:cNvSpPr>
            <a:spLocks noGrp="1" noChangeArrowheads="1"/>
          </p:cNvSpPr>
          <p:nvPr>
            <p:ph sz="half" idx="2"/>
          </p:nvPr>
        </p:nvSpPr>
        <p:spPr bwMode="auto">
          <a:xfrm>
            <a:off x="1496979" y="2605802"/>
            <a:ext cx="6003281" cy="268894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indent="0" algn="l" rtl="0" fontAlgn="base" latinLnBrk="0">
              <a:spcBef>
                <a:spcPts val="0"/>
              </a:spcBef>
              <a:spcAft>
                <a:spcPts val="0"/>
              </a:spcAft>
            </a:pPr>
            <a:r>
              <a:rPr lang="en-US" b="0" i="0" dirty="0">
                <a:solidFill>
                  <a:srgbClr val="202124"/>
                </a:solidFill>
                <a:effectLst/>
              </a:rPr>
              <a:t>Replace old windows with new ones, double glazed, and save in the household up to </a:t>
            </a:r>
            <a:r>
              <a:rPr lang="en-US" b="1" i="0" dirty="0">
                <a:solidFill>
                  <a:srgbClr val="202124"/>
                </a:solidFill>
                <a:effectLst/>
              </a:rPr>
              <a:t>180 kg of CO</a:t>
            </a:r>
            <a:r>
              <a:rPr lang="en-US" b="1" i="0" baseline="-25000" dirty="0">
                <a:solidFill>
                  <a:srgbClr val="202124"/>
                </a:solidFill>
                <a:effectLst/>
              </a:rPr>
              <a:t>2</a:t>
            </a:r>
            <a:r>
              <a:rPr lang="en-US" b="1" i="0" dirty="0">
                <a:solidFill>
                  <a:srgbClr val="202124"/>
                </a:solidFill>
                <a:effectLst/>
              </a:rPr>
              <a:t> per year</a:t>
            </a:r>
            <a:r>
              <a:rPr lang="en-US" b="0" i="0" dirty="0">
                <a:solidFill>
                  <a:srgbClr val="202124"/>
                </a:solidFill>
                <a:effectLst/>
              </a:rPr>
              <a:t>.</a:t>
            </a:r>
            <a:endParaRPr lang="en-US" b="0" i="0" dirty="0">
              <a:solidFill>
                <a:srgbClr val="222222"/>
              </a:solidFill>
              <a:effectLst/>
            </a:endParaRPr>
          </a:p>
          <a:p>
            <a:pPr marL="0" marR="0" indent="0" algn="l" rtl="0" fontAlgn="base" latinLnBrk="0">
              <a:spcBef>
                <a:spcPts val="0"/>
              </a:spcBef>
              <a:spcAft>
                <a:spcPts val="0"/>
              </a:spcAft>
            </a:pPr>
            <a:r>
              <a:rPr lang="en-US" b="0" i="0" dirty="0">
                <a:solidFill>
                  <a:srgbClr val="202124"/>
                </a:solidFill>
                <a:effectLst/>
              </a:rPr>
              <a:t>Replacing windows otherwise requires a small advance investment, which will undoubtedly be in the long run interest.</a:t>
            </a:r>
            <a:endParaRPr lang="en-US" b="0" i="0" dirty="0">
              <a:solidFill>
                <a:srgbClr val="222222"/>
              </a:solidFill>
              <a:effectLst/>
            </a:endParaRPr>
          </a:p>
        </p:txBody>
      </p:sp>
      <p:pic>
        <p:nvPicPr>
          <p:cNvPr id="13" name="Slika 12">
            <a:extLst>
              <a:ext uri="{FF2B5EF4-FFF2-40B4-BE49-F238E27FC236}">
                <a16:creationId xmlns:a16="http://schemas.microsoft.com/office/drawing/2014/main" id="{10C1538F-EC03-402B-8D4F-A52646C1C2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15655" y="3068274"/>
            <a:ext cx="2899785" cy="2655116"/>
          </a:xfrm>
          <a:prstGeom prst="rect">
            <a:avLst/>
          </a:prstGeom>
        </p:spPr>
      </p:pic>
      <p:pic>
        <p:nvPicPr>
          <p:cNvPr id="15" name="Slika 14">
            <a:extLst>
              <a:ext uri="{FF2B5EF4-FFF2-40B4-BE49-F238E27FC236}">
                <a16:creationId xmlns:a16="http://schemas.microsoft.com/office/drawing/2014/main" id="{B0528E6C-C769-4E98-B4CF-0B84762856F4}"/>
              </a:ext>
            </a:extLst>
          </p:cNvPr>
          <p:cNvPicPr>
            <a:picLocks noChangeAspect="1"/>
          </p:cNvPicPr>
          <p:nvPr/>
        </p:nvPicPr>
        <p:blipFill>
          <a:blip r:embed="rId4"/>
          <a:stretch>
            <a:fillRect/>
          </a:stretch>
        </p:blipFill>
        <p:spPr>
          <a:xfrm rot="1423717">
            <a:off x="10422928" y="1288932"/>
            <a:ext cx="1185025" cy="620365"/>
          </a:xfrm>
          <a:prstGeom prst="rect">
            <a:avLst/>
          </a:prstGeom>
        </p:spPr>
      </p:pic>
    </p:spTree>
    <p:extLst>
      <p:ext uri="{BB962C8B-B14F-4D97-AF65-F5344CB8AC3E}">
        <p14:creationId xmlns:p14="http://schemas.microsoft.com/office/powerpoint/2010/main" val="2788333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1190967"/>
            <a:ext cx="9371949" cy="1183566"/>
          </a:xfrm>
        </p:spPr>
        <p:txBody>
          <a:bodyPr rtlCol="0">
            <a:normAutofit/>
          </a:bodyPr>
          <a:lstStyle/>
          <a:p>
            <a:pPr rtl="0"/>
            <a:r>
              <a:rPr lang="en-US" sz="3000" b="1" i="0" dirty="0">
                <a:solidFill>
                  <a:srgbClr val="000000"/>
                </a:solidFill>
                <a:effectLst/>
                <a:latin typeface="+mn-lt"/>
              </a:rPr>
              <a:t>Reduce CO</a:t>
            </a:r>
            <a:r>
              <a:rPr lang="en-US" sz="3000" b="1" i="0" baseline="-25000" dirty="0">
                <a:solidFill>
                  <a:srgbClr val="000000"/>
                </a:solidFill>
                <a:effectLst/>
                <a:latin typeface="+mn-lt"/>
              </a:rPr>
              <a:t>2</a:t>
            </a:r>
            <a:r>
              <a:rPr lang="en-US" sz="3000" b="1" i="0" dirty="0">
                <a:solidFill>
                  <a:srgbClr val="000000"/>
                </a:solidFill>
                <a:effectLst/>
                <a:latin typeface="+mn-lt"/>
              </a:rPr>
              <a:t> emissions and contribute to environmental </a:t>
            </a:r>
            <a:br>
              <a:rPr lang="en-US" sz="3000" b="1" i="0" dirty="0">
                <a:solidFill>
                  <a:srgbClr val="000000"/>
                </a:solidFill>
                <a:effectLst/>
                <a:latin typeface="+mn-lt"/>
              </a:rPr>
            </a:br>
            <a:r>
              <a:rPr lang="en-US" sz="3000" b="1" i="0" dirty="0">
                <a:solidFill>
                  <a:srgbClr val="000000"/>
                </a:solidFill>
                <a:effectLst/>
                <a:latin typeface="+mn-lt"/>
              </a:rPr>
              <a:t>protection</a:t>
            </a:r>
            <a:endParaRPr lang="sl-SI" sz="3000" b="1" dirty="0">
              <a:latin typeface="+mn-lt"/>
            </a:endParaRPr>
          </a:p>
        </p:txBody>
      </p:sp>
      <p:sp>
        <p:nvSpPr>
          <p:cNvPr id="7" name="Označba mesta za številko diapozitiva 6"/>
          <p:cNvSpPr>
            <a:spLocks noGrp="1"/>
          </p:cNvSpPr>
          <p:nvPr>
            <p:ph type="sldNum" sz="quarter" idx="12"/>
          </p:nvPr>
        </p:nvSpPr>
        <p:spPr/>
        <p:txBody>
          <a:bodyPr rtlCol="0"/>
          <a:lstStyle/>
          <a:p>
            <a:pPr rtl="0"/>
            <a:fld id="{9CD8D479-8942-46E8-A226-A4E01F7A105C}" type="slidenum">
              <a:rPr lang="sl-SI" smtClean="0"/>
              <a:t>9</a:t>
            </a:fld>
            <a:endParaRPr lang="sl-SI" dirty="0"/>
          </a:p>
        </p:txBody>
      </p:sp>
      <p:sp>
        <p:nvSpPr>
          <p:cNvPr id="8" name="Označba mesta za datum 7"/>
          <p:cNvSpPr>
            <a:spLocks noGrp="1"/>
          </p:cNvSpPr>
          <p:nvPr>
            <p:ph type="dt" sz="half" idx="10"/>
          </p:nvPr>
        </p:nvSpPr>
        <p:spPr/>
        <p:txBody>
          <a:bodyPr rtlCol="0"/>
          <a:lstStyle/>
          <a:p>
            <a:pPr rtl="0"/>
            <a:fld id="{BE7E7A60-CB30-4835-974B-C94AF39D6E19}" type="datetime1">
              <a:rPr lang="sl-SI" smtClean="0"/>
              <a:t>24. 09. 2021</a:t>
            </a:fld>
            <a:endParaRPr lang="sl-SI" dirty="0"/>
          </a:p>
        </p:txBody>
      </p:sp>
      <p:sp>
        <p:nvSpPr>
          <p:cNvPr id="9" name="Označba mesta za nogo 8"/>
          <p:cNvSpPr>
            <a:spLocks noGrp="1"/>
          </p:cNvSpPr>
          <p:nvPr>
            <p:ph type="ftr" sz="quarter" idx="11"/>
          </p:nvPr>
        </p:nvSpPr>
        <p:spPr/>
        <p:txBody>
          <a:bodyPr rtlCol="0"/>
          <a:lstStyle/>
          <a:p>
            <a:pPr rtl="0"/>
            <a:r>
              <a:rPr lang="sl-SI" dirty="0"/>
              <a:t>Dodajte nogo</a:t>
            </a:r>
          </a:p>
        </p:txBody>
      </p:sp>
      <p:sp>
        <p:nvSpPr>
          <p:cNvPr id="5" name="Rectangle 3">
            <a:extLst>
              <a:ext uri="{FF2B5EF4-FFF2-40B4-BE49-F238E27FC236}">
                <a16:creationId xmlns:a16="http://schemas.microsoft.com/office/drawing/2014/main" id="{48EA8C6B-1269-4C6A-B11E-2E95F23287D6}"/>
              </a:ext>
            </a:extLst>
          </p:cNvPr>
          <p:cNvSpPr>
            <a:spLocks noGrp="1" noChangeArrowheads="1"/>
          </p:cNvSpPr>
          <p:nvPr>
            <p:ph sz="half" idx="2"/>
          </p:nvPr>
        </p:nvSpPr>
        <p:spPr bwMode="auto">
          <a:xfrm>
            <a:off x="365647" y="3040773"/>
            <a:ext cx="7029066" cy="257719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indent="0" algn="l" rtl="0" fontAlgn="base" latinLnBrk="0">
              <a:spcBef>
                <a:spcPts val="0"/>
              </a:spcBef>
              <a:spcAft>
                <a:spcPts val="0"/>
              </a:spcAft>
            </a:pPr>
            <a:r>
              <a:rPr lang="en-US" sz="2600" b="0" i="0" dirty="0">
                <a:solidFill>
                  <a:srgbClr val="202124"/>
                </a:solidFill>
                <a:effectLst/>
              </a:rPr>
              <a:t>Turn off five 60-watt light bulbs at home when you don’t you need and save about </a:t>
            </a:r>
            <a:r>
              <a:rPr lang="en-US" sz="2600" b="1" i="0" dirty="0">
                <a:solidFill>
                  <a:srgbClr val="202124"/>
                </a:solidFill>
                <a:effectLst/>
              </a:rPr>
              <a:t>220 kg of CO</a:t>
            </a:r>
            <a:r>
              <a:rPr lang="en-US" sz="2600" b="1" i="0" baseline="-25000" dirty="0">
                <a:solidFill>
                  <a:srgbClr val="202124"/>
                </a:solidFill>
                <a:effectLst/>
              </a:rPr>
              <a:t>2</a:t>
            </a:r>
            <a:r>
              <a:rPr lang="en-US" sz="2600" b="1" i="0" dirty="0">
                <a:solidFill>
                  <a:srgbClr val="202124"/>
                </a:solidFill>
                <a:effectLst/>
              </a:rPr>
              <a:t> per year.</a:t>
            </a:r>
            <a:endParaRPr lang="en-US" sz="2600" b="0" i="0" dirty="0">
              <a:solidFill>
                <a:srgbClr val="222222"/>
              </a:solidFill>
              <a:effectLst/>
            </a:endParaRPr>
          </a:p>
          <a:p>
            <a:pPr marL="0" marR="0" indent="0" algn="l" rtl="0" fontAlgn="base" latinLnBrk="0">
              <a:spcBef>
                <a:spcPts val="0"/>
              </a:spcBef>
              <a:spcAft>
                <a:spcPts val="0"/>
              </a:spcAft>
            </a:pPr>
            <a:r>
              <a:rPr lang="en-US" sz="2600" b="0" i="0" dirty="0">
                <a:solidFill>
                  <a:srgbClr val="202124"/>
                </a:solidFill>
                <a:effectLst/>
              </a:rPr>
              <a:t>The savings count if we turn off five 60-watt watches light bulbs that would otherwise burn 4 hours a day each day of the year. The result will also be visible on the electricity bill!</a:t>
            </a:r>
            <a:endParaRPr lang="en-US" sz="2600" b="0" i="0" dirty="0">
              <a:solidFill>
                <a:srgbClr val="222222"/>
              </a:solidFill>
              <a:effectLst/>
            </a:endParaRPr>
          </a:p>
        </p:txBody>
      </p:sp>
      <p:pic>
        <p:nvPicPr>
          <p:cNvPr id="14" name="Slika 13">
            <a:extLst>
              <a:ext uri="{FF2B5EF4-FFF2-40B4-BE49-F238E27FC236}">
                <a16:creationId xmlns:a16="http://schemas.microsoft.com/office/drawing/2014/main" id="{EF1D9466-76AA-4CF3-B25A-4398DD5E2D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2239" y="2745040"/>
            <a:ext cx="3439922" cy="2577194"/>
          </a:xfrm>
          <a:prstGeom prst="rect">
            <a:avLst/>
          </a:prstGeom>
        </p:spPr>
      </p:pic>
      <p:pic>
        <p:nvPicPr>
          <p:cNvPr id="16" name="Slika 15">
            <a:extLst>
              <a:ext uri="{FF2B5EF4-FFF2-40B4-BE49-F238E27FC236}">
                <a16:creationId xmlns:a16="http://schemas.microsoft.com/office/drawing/2014/main" id="{58A0E4FA-6EF0-4A8A-A43F-30FE3B4CFFDC}"/>
              </a:ext>
            </a:extLst>
          </p:cNvPr>
          <p:cNvPicPr>
            <a:picLocks noChangeAspect="1"/>
          </p:cNvPicPr>
          <p:nvPr/>
        </p:nvPicPr>
        <p:blipFill>
          <a:blip r:embed="rId4"/>
          <a:stretch>
            <a:fillRect/>
          </a:stretch>
        </p:blipFill>
        <p:spPr>
          <a:xfrm rot="1923484">
            <a:off x="10378424" y="1341249"/>
            <a:ext cx="1379589" cy="722221"/>
          </a:xfrm>
          <a:prstGeom prst="rect">
            <a:avLst/>
          </a:prstGeom>
        </p:spPr>
      </p:pic>
    </p:spTree>
    <p:extLst>
      <p:ext uri="{BB962C8B-B14F-4D97-AF65-F5344CB8AC3E}">
        <p14:creationId xmlns:p14="http://schemas.microsoft.com/office/powerpoint/2010/main" val="1292438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1025</Words>
  <Application>Microsoft Office PowerPoint</Application>
  <PresentationFormat>Widescreen</PresentationFormat>
  <Paragraphs>84</Paragraphs>
  <Slides>15</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Google Sans</vt:lpstr>
      <vt:lpstr>Office Theme</vt:lpstr>
      <vt:lpstr>PowerPoint Presentation</vt:lpstr>
      <vt:lpstr>TAKE ACTION!</vt:lpstr>
      <vt:lpstr>REDUCING CARBON EMISSON: </vt:lpstr>
      <vt:lpstr>REDUCING CARBON EMISSON </vt:lpstr>
      <vt:lpstr>REDUCING CARBON EMISSON </vt:lpstr>
      <vt:lpstr>REDUCING CARBON EMISSON </vt:lpstr>
      <vt:lpstr>What  can I do?</vt:lpstr>
      <vt:lpstr>Reduce CO2 emissions while saving energy </vt:lpstr>
      <vt:lpstr>Reduce CO2 emissions and contribute to environmental  protection</vt:lpstr>
      <vt:lpstr>Reduce CO2 emissions and negative influence to the climate change </vt:lpstr>
      <vt:lpstr>Reduce CO2 emissions and thus energy costs </vt:lpstr>
      <vt:lpstr>Reduce CO2 emissions and be proud of it</vt:lpstr>
      <vt:lpstr>PowerPoint Presentation</vt:lpstr>
      <vt:lpstr>PowerPoint Presentation</vt:lpstr>
      <vt:lpstr>    REMEMBER!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Alexandar Todov</dc:creator>
  <cp:lastModifiedBy>Dejan Zafirovski</cp:lastModifiedBy>
  <cp:revision>20</cp:revision>
  <dcterms:created xsi:type="dcterms:W3CDTF">2021-06-26T00:11:23Z</dcterms:created>
  <dcterms:modified xsi:type="dcterms:W3CDTF">2021-09-24T16:33:53Z</dcterms:modified>
</cp:coreProperties>
</file>