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0" r:id="rId3"/>
    <p:sldId id="257" r:id="rId4"/>
    <p:sldId id="258" r:id="rId5"/>
    <p:sldId id="261" r:id="rId6"/>
    <p:sldId id="262" r:id="rId7"/>
    <p:sldId id="263" r:id="rId8"/>
    <p:sldId id="276" r:id="rId9"/>
    <p:sldId id="277" r:id="rId10"/>
    <p:sldId id="278" r:id="rId11"/>
    <p:sldId id="279" r:id="rId12"/>
    <p:sldId id="280" r:id="rId13"/>
    <p:sldId id="281" r:id="rId14"/>
    <p:sldId id="282" r:id="rId15"/>
    <p:sldId id="283" r:id="rId16"/>
    <p:sldId id="284" r:id="rId17"/>
    <p:sldId id="285" r:id="rId18"/>
    <p:sldId id="286" r:id="rId19"/>
    <p:sldId id="288" r:id="rId20"/>
    <p:sldId id="289" r:id="rId21"/>
    <p:sldId id="290" r:id="rId22"/>
    <p:sldId id="291" r:id="rId23"/>
    <p:sldId id="292" r:id="rId24"/>
    <p:sldId id="293"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1ABB52-FB08-45BB-B378-F189CA0E5BEC}">
          <p14:sldIdLst>
            <p14:sldId id="256"/>
          </p14:sldIdLst>
        </p14:section>
        <p14:section name="Privzeti razdelek" id="{517D7E57-7A0C-4B4F-A6C1-2DEF7F56739F}">
          <p14:sldIdLst>
            <p14:sldId id="260"/>
            <p14:sldId id="257"/>
            <p14:sldId id="258"/>
            <p14:sldId id="261"/>
            <p14:sldId id="262"/>
            <p14:sldId id="263"/>
            <p14:sldId id="276"/>
            <p14:sldId id="277"/>
            <p14:sldId id="278"/>
            <p14:sldId id="279"/>
            <p14:sldId id="280"/>
            <p14:sldId id="281"/>
            <p14:sldId id="282"/>
            <p14:sldId id="283"/>
            <p14:sldId id="284"/>
            <p14:sldId id="285"/>
            <p14:sldId id="286"/>
            <p14:sldId id="288"/>
            <p14:sldId id="289"/>
            <p14:sldId id="290"/>
            <p14:sldId id="291"/>
            <p14:sldId id="292"/>
            <p14:sldId id="293"/>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200"/>
    <a:srgbClr val="3AB4EB"/>
    <a:srgbClr val="B1DC52"/>
    <a:srgbClr val="FEC13C"/>
    <a:srgbClr val="DA7171"/>
    <a:srgbClr val="AAD84A"/>
    <a:srgbClr val="C4E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75F4C-0B0E-4D18-8706-59BE95C592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33BE6A-8F5F-44E5-B621-65C6F86B8F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4582FB-AC6D-4935-A420-41B1A56E9B1B}" type="datetimeFigureOut">
              <a:rPr lang="en-US" smtClean="0"/>
              <a:t>9/24/2021</a:t>
            </a:fld>
            <a:endParaRPr lang="en-US"/>
          </a:p>
        </p:txBody>
      </p:sp>
      <p:sp>
        <p:nvSpPr>
          <p:cNvPr id="4" name="Footer Placeholder 3">
            <a:extLst>
              <a:ext uri="{FF2B5EF4-FFF2-40B4-BE49-F238E27FC236}">
                <a16:creationId xmlns:a16="http://schemas.microsoft.com/office/drawing/2014/main" id="{02B48C0E-BBAC-44C5-B42B-D75F98B73D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F2681A-B958-45BE-964A-0D6968F2EB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56AFB0-31D9-4855-9C9F-841D078E4786}" type="slidenum">
              <a:rPr lang="en-US" smtClean="0"/>
              <a:t>‹#›</a:t>
            </a:fld>
            <a:endParaRPr lang="en-US"/>
          </a:p>
        </p:txBody>
      </p:sp>
    </p:spTree>
    <p:extLst>
      <p:ext uri="{BB962C8B-B14F-4D97-AF65-F5344CB8AC3E}">
        <p14:creationId xmlns:p14="http://schemas.microsoft.com/office/powerpoint/2010/main" val="314440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FF2A2-FA2C-481C-90C7-C93523B50CBE}"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4DD93-8CC3-4D24-9CC8-F525175E9A36}" type="slidenum">
              <a:rPr lang="en-US" smtClean="0"/>
              <a:t>‹#›</a:t>
            </a:fld>
            <a:endParaRPr lang="en-US"/>
          </a:p>
        </p:txBody>
      </p:sp>
    </p:spTree>
    <p:extLst>
      <p:ext uri="{BB962C8B-B14F-4D97-AF65-F5344CB8AC3E}">
        <p14:creationId xmlns:p14="http://schemas.microsoft.com/office/powerpoint/2010/main" val="1140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8</a:t>
            </a:fld>
            <a:endParaRPr lang="en-GB"/>
          </a:p>
        </p:txBody>
      </p:sp>
    </p:spTree>
    <p:extLst>
      <p:ext uri="{BB962C8B-B14F-4D97-AF65-F5344CB8AC3E}">
        <p14:creationId xmlns:p14="http://schemas.microsoft.com/office/powerpoint/2010/main" val="34200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17</a:t>
            </a:fld>
            <a:endParaRPr lang="en-GB"/>
          </a:p>
        </p:txBody>
      </p:sp>
    </p:spTree>
    <p:extLst>
      <p:ext uri="{BB962C8B-B14F-4D97-AF65-F5344CB8AC3E}">
        <p14:creationId xmlns:p14="http://schemas.microsoft.com/office/powerpoint/2010/main" val="3238658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18</a:t>
            </a:fld>
            <a:endParaRPr lang="en-GB"/>
          </a:p>
        </p:txBody>
      </p:sp>
    </p:spTree>
    <p:extLst>
      <p:ext uri="{BB962C8B-B14F-4D97-AF65-F5344CB8AC3E}">
        <p14:creationId xmlns:p14="http://schemas.microsoft.com/office/powerpoint/2010/main" val="3612890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19</a:t>
            </a:fld>
            <a:endParaRPr lang="en-GB"/>
          </a:p>
        </p:txBody>
      </p:sp>
    </p:spTree>
    <p:extLst>
      <p:ext uri="{BB962C8B-B14F-4D97-AF65-F5344CB8AC3E}">
        <p14:creationId xmlns:p14="http://schemas.microsoft.com/office/powerpoint/2010/main" val="2738576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20</a:t>
            </a:fld>
            <a:endParaRPr lang="en-GB"/>
          </a:p>
        </p:txBody>
      </p:sp>
    </p:spTree>
    <p:extLst>
      <p:ext uri="{BB962C8B-B14F-4D97-AF65-F5344CB8AC3E}">
        <p14:creationId xmlns:p14="http://schemas.microsoft.com/office/powerpoint/2010/main" val="259369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21</a:t>
            </a:fld>
            <a:endParaRPr lang="en-GB"/>
          </a:p>
        </p:txBody>
      </p:sp>
    </p:spTree>
    <p:extLst>
      <p:ext uri="{BB962C8B-B14F-4D97-AF65-F5344CB8AC3E}">
        <p14:creationId xmlns:p14="http://schemas.microsoft.com/office/powerpoint/2010/main" val="2681324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22</a:t>
            </a:fld>
            <a:endParaRPr lang="en-GB"/>
          </a:p>
        </p:txBody>
      </p:sp>
    </p:spTree>
    <p:extLst>
      <p:ext uri="{BB962C8B-B14F-4D97-AF65-F5344CB8AC3E}">
        <p14:creationId xmlns:p14="http://schemas.microsoft.com/office/powerpoint/2010/main" val="176966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23</a:t>
            </a:fld>
            <a:endParaRPr lang="en-GB"/>
          </a:p>
        </p:txBody>
      </p:sp>
    </p:spTree>
    <p:extLst>
      <p:ext uri="{BB962C8B-B14F-4D97-AF65-F5344CB8AC3E}">
        <p14:creationId xmlns:p14="http://schemas.microsoft.com/office/powerpoint/2010/main" val="262407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9</a:t>
            </a:fld>
            <a:endParaRPr lang="en-GB"/>
          </a:p>
        </p:txBody>
      </p:sp>
    </p:spTree>
    <p:extLst>
      <p:ext uri="{BB962C8B-B14F-4D97-AF65-F5344CB8AC3E}">
        <p14:creationId xmlns:p14="http://schemas.microsoft.com/office/powerpoint/2010/main" val="192656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10</a:t>
            </a:fld>
            <a:endParaRPr lang="en-GB"/>
          </a:p>
        </p:txBody>
      </p:sp>
    </p:spTree>
    <p:extLst>
      <p:ext uri="{BB962C8B-B14F-4D97-AF65-F5344CB8AC3E}">
        <p14:creationId xmlns:p14="http://schemas.microsoft.com/office/powerpoint/2010/main" val="332656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11</a:t>
            </a:fld>
            <a:endParaRPr lang="en-GB"/>
          </a:p>
        </p:txBody>
      </p:sp>
    </p:spTree>
    <p:extLst>
      <p:ext uri="{BB962C8B-B14F-4D97-AF65-F5344CB8AC3E}">
        <p14:creationId xmlns:p14="http://schemas.microsoft.com/office/powerpoint/2010/main" val="352080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12</a:t>
            </a:fld>
            <a:endParaRPr lang="en-GB"/>
          </a:p>
        </p:txBody>
      </p:sp>
    </p:spTree>
    <p:extLst>
      <p:ext uri="{BB962C8B-B14F-4D97-AF65-F5344CB8AC3E}">
        <p14:creationId xmlns:p14="http://schemas.microsoft.com/office/powerpoint/2010/main" val="63747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13</a:t>
            </a:fld>
            <a:endParaRPr lang="en-GB"/>
          </a:p>
        </p:txBody>
      </p:sp>
    </p:spTree>
    <p:extLst>
      <p:ext uri="{BB962C8B-B14F-4D97-AF65-F5344CB8AC3E}">
        <p14:creationId xmlns:p14="http://schemas.microsoft.com/office/powerpoint/2010/main" val="32910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14</a:t>
            </a:fld>
            <a:endParaRPr lang="en-GB"/>
          </a:p>
        </p:txBody>
      </p:sp>
    </p:spTree>
    <p:extLst>
      <p:ext uri="{BB962C8B-B14F-4D97-AF65-F5344CB8AC3E}">
        <p14:creationId xmlns:p14="http://schemas.microsoft.com/office/powerpoint/2010/main" val="177779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15</a:t>
            </a:fld>
            <a:endParaRPr lang="en-GB"/>
          </a:p>
        </p:txBody>
      </p:sp>
    </p:spTree>
    <p:extLst>
      <p:ext uri="{BB962C8B-B14F-4D97-AF65-F5344CB8AC3E}">
        <p14:creationId xmlns:p14="http://schemas.microsoft.com/office/powerpoint/2010/main" val="266843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0857DFE-4C73-4367-B340-42F5D54B8F1E}" type="slidenum">
              <a:rPr lang="en-GB" smtClean="0"/>
              <a:t>16</a:t>
            </a:fld>
            <a:endParaRPr lang="en-GB"/>
          </a:p>
        </p:txBody>
      </p:sp>
    </p:spTree>
    <p:extLst>
      <p:ext uri="{BB962C8B-B14F-4D97-AF65-F5344CB8AC3E}">
        <p14:creationId xmlns:p14="http://schemas.microsoft.com/office/powerpoint/2010/main" val="24149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8203-F8FB-4D34-827B-23768A396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2910AE-6F07-4052-B13D-5226B5B32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D84ED-61A6-4EFB-89D8-67583F5EE6A8}"/>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5" name="Footer Placeholder 4">
            <a:extLst>
              <a:ext uri="{FF2B5EF4-FFF2-40B4-BE49-F238E27FC236}">
                <a16:creationId xmlns:a16="http://schemas.microsoft.com/office/drawing/2014/main" id="{223FF579-4EF4-413D-BE15-5D84EF1DE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409B1-364B-4C0A-B9BD-0FF87AD107D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4275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DAF3-C523-4A93-94D6-2BD3A543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728FC-DA4D-4CD3-9698-3F3D198C6C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1D0EB-CD46-4130-8DEC-4DE444DFAD47}"/>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5" name="Footer Placeholder 4">
            <a:extLst>
              <a:ext uri="{FF2B5EF4-FFF2-40B4-BE49-F238E27FC236}">
                <a16:creationId xmlns:a16="http://schemas.microsoft.com/office/drawing/2014/main" id="{8B83AA31-00FF-499A-8415-8EF2FE5D4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B5E97-F02B-41FF-879E-14AA74D0C85F}"/>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24112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5DFCB2-BD41-4AEF-BBC8-60031010B7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229FA7-5113-4394-88BF-2DA110F2D8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BC9B1-41A1-4387-8CDF-9101F30E43E6}"/>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5" name="Footer Placeholder 4">
            <a:extLst>
              <a:ext uri="{FF2B5EF4-FFF2-40B4-BE49-F238E27FC236}">
                <a16:creationId xmlns:a16="http://schemas.microsoft.com/office/drawing/2014/main" id="{346FBD09-B4FE-4D78-A5FB-59A1810F8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36B64-D13A-4C02-93B9-AC1E4E14BDB5}"/>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3273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505A4-AC9E-4C7B-AFB7-4B2BF8A00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84841-C866-4F87-AE6E-56579EE31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A0008-960F-4072-92FD-0271BD22DFF4}"/>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5" name="Footer Placeholder 4">
            <a:extLst>
              <a:ext uri="{FF2B5EF4-FFF2-40B4-BE49-F238E27FC236}">
                <a16:creationId xmlns:a16="http://schemas.microsoft.com/office/drawing/2014/main" id="{60478B1E-1690-415A-A856-FC6303A1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C451A-7A98-48CD-B19C-C5B87D2DC5C4}"/>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06769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22C0-285E-415D-8887-335025642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36797E-48CF-4DC4-A988-7ADF88D6A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3B034-359F-4BC4-B1B1-AF8E972CFE4F}"/>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5" name="Footer Placeholder 4">
            <a:extLst>
              <a:ext uri="{FF2B5EF4-FFF2-40B4-BE49-F238E27FC236}">
                <a16:creationId xmlns:a16="http://schemas.microsoft.com/office/drawing/2014/main" id="{D47BA720-8F5A-4A1F-8CBA-CE8080E22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94FB1-9CEF-4DD1-941B-34FD1F8D9F0D}"/>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7569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3C21-2B4E-4D93-BDB1-D6D040D67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89A2D-7C08-45EF-A756-08CAC502E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B98592-DEF9-4ACB-BDBB-D861861C80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C217C5-5A66-4373-809A-03F6BF360EE4}"/>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6" name="Footer Placeholder 5">
            <a:extLst>
              <a:ext uri="{FF2B5EF4-FFF2-40B4-BE49-F238E27FC236}">
                <a16:creationId xmlns:a16="http://schemas.microsoft.com/office/drawing/2014/main" id="{4155EAD8-163B-4676-9E33-77AE893E3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F5D78-EB6C-4509-91F2-3D84ED769027}"/>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97679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F926-2342-4F92-912D-B46D5565D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9E021-576B-408D-99AB-9B4153A1A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C65B6E-82D2-4BE6-B930-64A66477F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0ED466-5BBB-455C-9F06-4E154EEF8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9742F-98D5-497B-8FB6-6DB87B9355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8A472-39B1-4709-BB36-18CDF4BD5C20}"/>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8" name="Footer Placeholder 7">
            <a:extLst>
              <a:ext uri="{FF2B5EF4-FFF2-40B4-BE49-F238E27FC236}">
                <a16:creationId xmlns:a16="http://schemas.microsoft.com/office/drawing/2014/main" id="{6F5FD0A0-6BC3-48DF-91A8-F549B3D0D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19782F-E436-4DA4-8127-FE22CAE1F65B}"/>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191569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47B3-A3A1-4431-8C8A-71141B303F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DF8CC-1CBF-487A-86B9-E24638CB1816}"/>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4" name="Footer Placeholder 3">
            <a:extLst>
              <a:ext uri="{FF2B5EF4-FFF2-40B4-BE49-F238E27FC236}">
                <a16:creationId xmlns:a16="http://schemas.microsoft.com/office/drawing/2014/main" id="{24A0DEBB-714F-49B7-9A97-8C63FDE3F3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5F6A2-56E7-43B1-8B37-5585002D0862}"/>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176984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890AED-2299-4F2A-8B74-BAF463BFC4AD}"/>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3" name="Footer Placeholder 2">
            <a:extLst>
              <a:ext uri="{FF2B5EF4-FFF2-40B4-BE49-F238E27FC236}">
                <a16:creationId xmlns:a16="http://schemas.microsoft.com/office/drawing/2014/main" id="{285A83E6-EB69-4C87-A294-5EBF02A24A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91496-D58D-46A4-8CBC-148676A1AD7E}"/>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0349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A4589-75BA-4BCB-BA37-0C8148AB9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0A438-48C7-4BE5-B4F8-A273270AF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AF38-EB94-49AA-ACD5-8AEA793A6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46A1-6B4F-4BB4-A2CC-F2FF833366E5}"/>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6" name="Footer Placeholder 5">
            <a:extLst>
              <a:ext uri="{FF2B5EF4-FFF2-40B4-BE49-F238E27FC236}">
                <a16:creationId xmlns:a16="http://schemas.microsoft.com/office/drawing/2014/main" id="{607F038A-3C43-4C97-891F-6687B831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11B84-A8EB-476E-914C-ED6C206C8EB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353735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7ED8-AA04-46A2-97ED-D2BD70951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D669F-9C21-4758-9807-0B1C67F7F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A6544D-DA8F-4CCE-9FDC-12DB5A28D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DDF0-415A-45BB-8448-6E6A6DD9870C}"/>
              </a:ext>
            </a:extLst>
          </p:cNvPr>
          <p:cNvSpPr>
            <a:spLocks noGrp="1"/>
          </p:cNvSpPr>
          <p:nvPr>
            <p:ph type="dt" sz="half" idx="10"/>
          </p:nvPr>
        </p:nvSpPr>
        <p:spPr/>
        <p:txBody>
          <a:bodyPr/>
          <a:lstStyle/>
          <a:p>
            <a:fld id="{225339CE-CED6-410D-ADE7-BDF7AB6257EC}" type="datetimeFigureOut">
              <a:rPr lang="en-US" smtClean="0"/>
              <a:t>9/24/2021</a:t>
            </a:fld>
            <a:endParaRPr lang="en-US"/>
          </a:p>
        </p:txBody>
      </p:sp>
      <p:sp>
        <p:nvSpPr>
          <p:cNvPr id="6" name="Footer Placeholder 5">
            <a:extLst>
              <a:ext uri="{FF2B5EF4-FFF2-40B4-BE49-F238E27FC236}">
                <a16:creationId xmlns:a16="http://schemas.microsoft.com/office/drawing/2014/main" id="{D2E256D2-77D4-4911-93A3-7DAF95ECB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DE05B-F806-400F-974B-E04F69249770}"/>
              </a:ext>
            </a:extLst>
          </p:cNvPr>
          <p:cNvSpPr>
            <a:spLocks noGrp="1"/>
          </p:cNvSpPr>
          <p:nvPr>
            <p:ph type="sldNum" sz="quarter" idx="12"/>
          </p:nvPr>
        </p:nvSpPr>
        <p:spPr/>
        <p:txBody>
          <a:bodyPr/>
          <a:lstStyle/>
          <a:p>
            <a:fld id="{42A9DFDF-FA6A-4247-8377-9C6615273675}" type="slidenum">
              <a:rPr lang="en-US" smtClean="0"/>
              <a:t>‹#›</a:t>
            </a:fld>
            <a:endParaRPr lang="en-US"/>
          </a:p>
        </p:txBody>
      </p:sp>
    </p:spTree>
    <p:extLst>
      <p:ext uri="{BB962C8B-B14F-4D97-AF65-F5344CB8AC3E}">
        <p14:creationId xmlns:p14="http://schemas.microsoft.com/office/powerpoint/2010/main" val="6496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D8483C-A748-4E3D-8B74-B0D11DB51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2D31E-7305-4EBC-A125-74CA82274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44AAD-556C-416E-BEC0-6C2CF22D5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39CE-CED6-410D-ADE7-BDF7AB6257EC}" type="datetimeFigureOut">
              <a:rPr lang="en-US" smtClean="0"/>
              <a:t>9/24/2021</a:t>
            </a:fld>
            <a:endParaRPr lang="en-US"/>
          </a:p>
        </p:txBody>
      </p:sp>
      <p:sp>
        <p:nvSpPr>
          <p:cNvPr id="5" name="Footer Placeholder 4">
            <a:extLst>
              <a:ext uri="{FF2B5EF4-FFF2-40B4-BE49-F238E27FC236}">
                <a16:creationId xmlns:a16="http://schemas.microsoft.com/office/drawing/2014/main" id="{315AF656-6529-4540-81BF-1B27A8C08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EF486-8284-4561-91B6-3219EC14A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9DFDF-FA6A-4247-8377-9C6615273675}" type="slidenum">
              <a:rPr lang="en-US" smtClean="0"/>
              <a:t>‹#›</a:t>
            </a:fld>
            <a:endParaRPr lang="en-US"/>
          </a:p>
        </p:txBody>
      </p:sp>
    </p:spTree>
    <p:extLst>
      <p:ext uri="{BB962C8B-B14F-4D97-AF65-F5344CB8AC3E}">
        <p14:creationId xmlns:p14="http://schemas.microsoft.com/office/powerpoint/2010/main" val="36256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dgs.un.org/goa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AFC51-8729-4210-9D78-4949CE5C9A17}"/>
              </a:ext>
            </a:extLst>
          </p:cNvPr>
          <p:cNvSpPr txBox="1"/>
          <p:nvPr/>
        </p:nvSpPr>
        <p:spPr>
          <a:xfrm>
            <a:off x="696782" y="1346237"/>
            <a:ext cx="8826760" cy="1938992"/>
          </a:xfrm>
          <a:prstGeom prst="rect">
            <a:avLst/>
          </a:prstGeom>
          <a:noFill/>
        </p:spPr>
        <p:txBody>
          <a:bodyPr wrap="square" rtlCol="0">
            <a:spAutoFit/>
          </a:bodyPr>
          <a:lstStyle/>
          <a:p>
            <a:r>
              <a:rPr lang="en-US" sz="4000" b="1" i="0" dirty="0">
                <a:solidFill>
                  <a:srgbClr val="222222"/>
                </a:solidFill>
                <a:effectLst/>
              </a:rPr>
              <a:t>Module: Sustainable development and sustainable communities </a:t>
            </a:r>
          </a:p>
          <a:p>
            <a:r>
              <a:rPr lang="en-US" sz="4000" b="1" dirty="0">
                <a:solidFill>
                  <a:srgbClr val="222222"/>
                </a:solidFill>
              </a:rPr>
              <a:t>(The role in social entepreniship)</a:t>
            </a:r>
            <a:endParaRPr lang="en-US" sz="4000" b="1" dirty="0"/>
          </a:p>
        </p:txBody>
      </p:sp>
    </p:spTree>
    <p:extLst>
      <p:ext uri="{BB962C8B-B14F-4D97-AF65-F5344CB8AC3E}">
        <p14:creationId xmlns:p14="http://schemas.microsoft.com/office/powerpoint/2010/main" val="82403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0159"/>
            <a:ext cx="10515600" cy="1325563"/>
          </a:xfrm>
        </p:spPr>
        <p:txBody>
          <a:bodyPr>
            <a:normAutofit/>
          </a:bodyPr>
          <a:lstStyle/>
          <a:p>
            <a:pPr algn="l"/>
            <a:r>
              <a:rPr lang="en-US" sz="2800" b="1" dirty="0"/>
              <a:t>Goal 4: Ensure inclusive and quality education for all and promote lifelong learning</a:t>
            </a:r>
            <a:endParaRPr lang="en-GB" sz="2800" b="1" dirty="0"/>
          </a:p>
        </p:txBody>
      </p:sp>
      <p:sp>
        <p:nvSpPr>
          <p:cNvPr id="4" name="Content Placeholder 3"/>
          <p:cNvSpPr>
            <a:spLocks noGrp="1"/>
          </p:cNvSpPr>
          <p:nvPr>
            <p:ph sz="half" idx="2"/>
          </p:nvPr>
        </p:nvSpPr>
        <p:spPr>
          <a:xfrm>
            <a:off x="4608801" y="1899087"/>
            <a:ext cx="7079615" cy="3828754"/>
          </a:xfrm>
        </p:spPr>
        <p:txBody>
          <a:bodyPr>
            <a:noAutofit/>
          </a:bodyPr>
          <a:lstStyle/>
          <a:p>
            <a:pPr algn="just"/>
            <a:r>
              <a:rPr lang="en-US" sz="2500" dirty="0"/>
              <a:t>Obtaining a quality education is the foundation to improving people’s lives and sustainable development. </a:t>
            </a:r>
            <a:endParaRPr lang="sl-SI" sz="2500" dirty="0"/>
          </a:p>
          <a:p>
            <a:pPr algn="just"/>
            <a:r>
              <a:rPr lang="en-US" sz="2500" dirty="0"/>
              <a:t>Major progress has been made towards increasing access to education at all levels and increasing enrolment rates in schools particularly for women and girls.</a:t>
            </a:r>
            <a:r>
              <a:rPr lang="sl-SI" sz="2500" dirty="0"/>
              <a:t> </a:t>
            </a:r>
          </a:p>
          <a:p>
            <a:pPr algn="just"/>
            <a:r>
              <a:rPr lang="en-US" sz="2500" dirty="0"/>
              <a:t>Basic literacy skills have improved</a:t>
            </a:r>
            <a:r>
              <a:rPr lang="sl-SI" sz="2500" dirty="0"/>
              <a:t> </a:t>
            </a:r>
            <a:r>
              <a:rPr lang="en-US" sz="2500" dirty="0"/>
              <a:t>tremendously, yet bolder efforts are</a:t>
            </a:r>
            <a:r>
              <a:rPr lang="sl-SI" sz="2500" dirty="0"/>
              <a:t> </a:t>
            </a:r>
            <a:r>
              <a:rPr lang="en-US" sz="2500" dirty="0"/>
              <a:t>needed to make even greater strides for achieving universal education goals. </a:t>
            </a:r>
            <a:endParaRPr lang="sl-SI" sz="2500" dirty="0"/>
          </a:p>
          <a:p>
            <a:endParaRPr lang="en-GB" sz="2500" dirty="0"/>
          </a:p>
        </p:txBody>
      </p:sp>
      <p:sp>
        <p:nvSpPr>
          <p:cNvPr id="7" name="Slide Number Placeholder 6"/>
          <p:cNvSpPr>
            <a:spLocks noGrp="1"/>
          </p:cNvSpPr>
          <p:nvPr>
            <p:ph type="sldNum" sz="quarter" idx="12"/>
          </p:nvPr>
        </p:nvSpPr>
        <p:spPr/>
        <p:txBody>
          <a:bodyPr/>
          <a:lstStyle/>
          <a:p>
            <a:fld id="{F523C224-166D-43C4-A732-9A5417B670D5}" type="slidenum">
              <a:rPr lang="en-GB" smtClean="0"/>
              <a:t>10</a:t>
            </a:fld>
            <a:endParaRPr lang="en-GB"/>
          </a:p>
        </p:txBody>
      </p:sp>
      <p:pic>
        <p:nvPicPr>
          <p:cNvPr id="15362" name="Picture 2" descr="C:\Users\Kensuke.Matsueda\Desktop\icons\TGG_Icon_Color_04.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302704"/>
            <a:ext cx="3236705" cy="323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40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350"/>
            <a:ext cx="10515600" cy="1325563"/>
          </a:xfrm>
        </p:spPr>
        <p:txBody>
          <a:bodyPr>
            <a:normAutofit/>
          </a:bodyPr>
          <a:lstStyle/>
          <a:p>
            <a:pPr algn="l"/>
            <a:r>
              <a:rPr lang="en-US" sz="3000" b="1" dirty="0">
                <a:latin typeface="+mn-lt"/>
              </a:rPr>
              <a:t>Goal 5: Achieve gender equality and empower all women and girls</a:t>
            </a:r>
            <a:endParaRPr lang="en-GB" sz="3000" b="1" dirty="0">
              <a:latin typeface="+mn-lt"/>
            </a:endParaRPr>
          </a:p>
        </p:txBody>
      </p:sp>
      <p:sp>
        <p:nvSpPr>
          <p:cNvPr id="4" name="Content Placeholder 3"/>
          <p:cNvSpPr>
            <a:spLocks noGrp="1"/>
          </p:cNvSpPr>
          <p:nvPr>
            <p:ph sz="half" idx="2"/>
          </p:nvPr>
        </p:nvSpPr>
        <p:spPr>
          <a:xfrm>
            <a:off x="5644205" y="2436913"/>
            <a:ext cx="5276811" cy="3162269"/>
          </a:xfrm>
        </p:spPr>
        <p:txBody>
          <a:bodyPr>
            <a:normAutofit fontScale="85000" lnSpcReduction="20000"/>
          </a:bodyPr>
          <a:lstStyle/>
          <a:p>
            <a:pPr lvl="0" algn="just"/>
            <a:r>
              <a:rPr lang="en-US" sz="2900" dirty="0"/>
              <a:t>Gender equality is not only a fundamental human right, but a necessary foundation for a peaceful, prosperous and sustainable world.</a:t>
            </a:r>
          </a:p>
          <a:p>
            <a:pPr lvl="0" algn="just"/>
            <a:r>
              <a:rPr lang="en-US" sz="2900" dirty="0"/>
              <a:t>Providing women and girls with equal access to education, health care, decent work, and representation in political and economic</a:t>
            </a:r>
            <a:r>
              <a:rPr lang="sl-SI" sz="2900" dirty="0"/>
              <a:t> </a:t>
            </a:r>
            <a:r>
              <a:rPr lang="en-US" sz="2900" dirty="0"/>
              <a:t>decision-making processes will fuel sustainable economies and benefit societies and humanity at large.</a:t>
            </a:r>
          </a:p>
          <a:p>
            <a:pPr lvl="0"/>
            <a:endParaRPr lang="en-GB" dirty="0"/>
          </a:p>
        </p:txBody>
      </p:sp>
      <p:sp>
        <p:nvSpPr>
          <p:cNvPr id="7" name="Slide Number Placeholder 6"/>
          <p:cNvSpPr>
            <a:spLocks noGrp="1"/>
          </p:cNvSpPr>
          <p:nvPr>
            <p:ph type="sldNum" sz="quarter" idx="12"/>
          </p:nvPr>
        </p:nvSpPr>
        <p:spPr/>
        <p:txBody>
          <a:bodyPr/>
          <a:lstStyle/>
          <a:p>
            <a:fld id="{F523C224-166D-43C4-A732-9A5417B670D5}" type="slidenum">
              <a:rPr lang="en-GB" smtClean="0"/>
              <a:t>11</a:t>
            </a:fld>
            <a:endParaRPr lang="en-GB"/>
          </a:p>
        </p:txBody>
      </p:sp>
      <p:pic>
        <p:nvPicPr>
          <p:cNvPr id="16386" name="Picture 2" descr="C:\Users\Kensuke.Matsueda\Desktop\icons\TGG_Icon_Color_05.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91208" y="2580999"/>
            <a:ext cx="3018183" cy="301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56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26" y="831677"/>
            <a:ext cx="10515600" cy="1325563"/>
          </a:xfrm>
        </p:spPr>
        <p:txBody>
          <a:bodyPr>
            <a:noAutofit/>
          </a:bodyPr>
          <a:lstStyle/>
          <a:p>
            <a:pPr algn="l"/>
            <a:r>
              <a:rPr lang="en-US" sz="3200" b="1" dirty="0">
                <a:latin typeface="+mn-lt"/>
              </a:rPr>
              <a:t>Goal 6: Ensure access to water and sanitation for all</a:t>
            </a:r>
            <a:endParaRPr lang="en-GB" sz="3200" b="1" dirty="0">
              <a:latin typeface="+mn-lt"/>
            </a:endParaRPr>
          </a:p>
        </p:txBody>
      </p:sp>
      <p:sp>
        <p:nvSpPr>
          <p:cNvPr id="4" name="Content Placeholder 3"/>
          <p:cNvSpPr>
            <a:spLocks noGrp="1"/>
          </p:cNvSpPr>
          <p:nvPr>
            <p:ph sz="half" idx="2"/>
          </p:nvPr>
        </p:nvSpPr>
        <p:spPr>
          <a:xfrm>
            <a:off x="5047070" y="2055593"/>
            <a:ext cx="6575086" cy="2746813"/>
          </a:xfrm>
        </p:spPr>
        <p:txBody>
          <a:bodyPr>
            <a:noAutofit/>
          </a:bodyPr>
          <a:lstStyle/>
          <a:p>
            <a:pPr marL="0" indent="0" algn="just">
              <a:buNone/>
            </a:pPr>
            <a:r>
              <a:rPr lang="en-US" dirty="0"/>
              <a:t>Clean, accessible water for all is an essential part of the world we want to live in. There is sufficient fresh water on the planet to achieve this. But due to bad economics or poor infrastructure, every year millions of people, most of them children, die from diseases associated with inadequate water supply, sanitation and hygiene.</a:t>
            </a:r>
          </a:p>
          <a:p>
            <a:endParaRPr lang="en-GB" dirty="0"/>
          </a:p>
        </p:txBody>
      </p:sp>
      <p:sp>
        <p:nvSpPr>
          <p:cNvPr id="7" name="Slide Number Placeholder 6"/>
          <p:cNvSpPr>
            <a:spLocks noGrp="1"/>
          </p:cNvSpPr>
          <p:nvPr>
            <p:ph type="sldNum" sz="quarter" idx="12"/>
          </p:nvPr>
        </p:nvSpPr>
        <p:spPr/>
        <p:txBody>
          <a:bodyPr/>
          <a:lstStyle/>
          <a:p>
            <a:fld id="{F523C224-166D-43C4-A732-9A5417B670D5}" type="slidenum">
              <a:rPr lang="en-GB" smtClean="0"/>
              <a:t>12</a:t>
            </a:fld>
            <a:endParaRPr lang="en-GB"/>
          </a:p>
        </p:txBody>
      </p:sp>
      <p:pic>
        <p:nvPicPr>
          <p:cNvPr id="17410" name="Picture 2" descr="C:\Users\Kensuke.Matsueda\Desktop\icons\TGG_Icon_Color_06.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5625"/>
            <a:ext cx="3916363" cy="391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9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5332"/>
            <a:ext cx="10515600" cy="1325563"/>
          </a:xfrm>
        </p:spPr>
        <p:txBody>
          <a:bodyPr>
            <a:normAutofit/>
          </a:bodyPr>
          <a:lstStyle/>
          <a:p>
            <a:pPr algn="l"/>
            <a:r>
              <a:rPr lang="en-US" sz="3000" b="1" dirty="0">
                <a:latin typeface="+mn-lt"/>
              </a:rPr>
              <a:t>Goal 7: Ensure access to affordable, reliable, sustainable and modern energy for all</a:t>
            </a:r>
            <a:endParaRPr lang="en-GB" sz="3000" b="1" dirty="0">
              <a:latin typeface="+mn-lt"/>
            </a:endParaRPr>
          </a:p>
        </p:txBody>
      </p:sp>
      <p:sp>
        <p:nvSpPr>
          <p:cNvPr id="4" name="Content Placeholder 3"/>
          <p:cNvSpPr>
            <a:spLocks noGrp="1"/>
          </p:cNvSpPr>
          <p:nvPr>
            <p:ph sz="half" idx="2"/>
          </p:nvPr>
        </p:nvSpPr>
        <p:spPr>
          <a:xfrm>
            <a:off x="4916557" y="2099926"/>
            <a:ext cx="7076660" cy="2551587"/>
          </a:xfrm>
        </p:spPr>
        <p:txBody>
          <a:bodyPr>
            <a:noAutofit/>
          </a:bodyPr>
          <a:lstStyle/>
          <a:p>
            <a:pPr algn="just"/>
            <a:r>
              <a:rPr lang="en-US" dirty="0"/>
              <a:t>Energy is central to nearly every major challenge and opportunity the world faces today. Be it for jobs, security, climate change, food production or increasing incomes, access to energy for all is essential.</a:t>
            </a:r>
          </a:p>
          <a:p>
            <a:pPr algn="just"/>
            <a:r>
              <a:rPr lang="en-US" dirty="0"/>
              <a:t>Sustainable energy is opportunity – it transforms lives, economies and the planet.</a:t>
            </a:r>
          </a:p>
        </p:txBody>
      </p:sp>
      <p:sp>
        <p:nvSpPr>
          <p:cNvPr id="7" name="Slide Number Placeholder 6"/>
          <p:cNvSpPr>
            <a:spLocks noGrp="1"/>
          </p:cNvSpPr>
          <p:nvPr>
            <p:ph type="sldNum" sz="quarter" idx="12"/>
          </p:nvPr>
        </p:nvSpPr>
        <p:spPr/>
        <p:txBody>
          <a:bodyPr/>
          <a:lstStyle/>
          <a:p>
            <a:fld id="{F523C224-166D-43C4-A732-9A5417B670D5}" type="slidenum">
              <a:rPr lang="en-GB" smtClean="0"/>
              <a:t>13</a:t>
            </a:fld>
            <a:endParaRPr lang="en-GB"/>
          </a:p>
        </p:txBody>
      </p:sp>
      <p:pic>
        <p:nvPicPr>
          <p:cNvPr id="18434" name="Picture 2" descr="C:\Users\Kensuke.Matsueda\Desktop\icons\TGG_Icon_Color_07.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990895"/>
            <a:ext cx="3916363" cy="391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1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553" y="715215"/>
            <a:ext cx="10515600" cy="1325563"/>
          </a:xfrm>
        </p:spPr>
        <p:txBody>
          <a:bodyPr>
            <a:noAutofit/>
          </a:bodyPr>
          <a:lstStyle/>
          <a:p>
            <a:pPr algn="l"/>
            <a:r>
              <a:rPr lang="en-US" sz="3000" b="1" dirty="0">
                <a:latin typeface="+mn-lt"/>
              </a:rPr>
              <a:t>Goal 8: Promote inclusive and sustainable economic growth, employment and decent work for all</a:t>
            </a:r>
            <a:endParaRPr lang="en-GB" sz="3000" b="1" dirty="0">
              <a:latin typeface="+mn-lt"/>
            </a:endParaRPr>
          </a:p>
        </p:txBody>
      </p:sp>
      <p:sp>
        <p:nvSpPr>
          <p:cNvPr id="4" name="Content Placeholder 3"/>
          <p:cNvSpPr>
            <a:spLocks noGrp="1"/>
          </p:cNvSpPr>
          <p:nvPr>
            <p:ph sz="half" idx="2"/>
          </p:nvPr>
        </p:nvSpPr>
        <p:spPr>
          <a:xfrm>
            <a:off x="5393635" y="2559844"/>
            <a:ext cx="6453808" cy="1495321"/>
          </a:xfrm>
        </p:spPr>
        <p:txBody>
          <a:bodyPr>
            <a:normAutofit/>
          </a:bodyPr>
          <a:lstStyle/>
          <a:p>
            <a:pPr marL="0" indent="0" algn="just">
              <a:buNone/>
            </a:pPr>
            <a:r>
              <a:rPr lang="en-US" dirty="0"/>
              <a:t>Sustained and inclusive</a:t>
            </a:r>
            <a:r>
              <a:rPr lang="sl-SI" dirty="0"/>
              <a:t> </a:t>
            </a:r>
            <a:r>
              <a:rPr lang="en-US" dirty="0"/>
              <a:t>economic growth can</a:t>
            </a:r>
            <a:r>
              <a:rPr lang="sl-SI" dirty="0"/>
              <a:t> </a:t>
            </a:r>
            <a:r>
              <a:rPr lang="en-US" dirty="0"/>
              <a:t>drive</a:t>
            </a:r>
            <a:r>
              <a:rPr lang="sl-SI" dirty="0"/>
              <a:t> </a:t>
            </a:r>
            <a:r>
              <a:rPr lang="en-US" dirty="0"/>
              <a:t>progress, create</a:t>
            </a:r>
            <a:r>
              <a:rPr lang="sl-SI" dirty="0"/>
              <a:t> </a:t>
            </a:r>
            <a:r>
              <a:rPr lang="en-US" dirty="0"/>
              <a:t>decent jobs for all and</a:t>
            </a:r>
            <a:r>
              <a:rPr lang="sl-SI" dirty="0"/>
              <a:t> </a:t>
            </a:r>
            <a:r>
              <a:rPr lang="en-US" dirty="0"/>
              <a:t>improve living</a:t>
            </a:r>
            <a:r>
              <a:rPr lang="sl-SI" dirty="0"/>
              <a:t> </a:t>
            </a:r>
            <a:r>
              <a:rPr lang="en-US" dirty="0"/>
              <a:t>standards.</a:t>
            </a:r>
            <a:endParaRPr lang="en-GB" dirty="0"/>
          </a:p>
        </p:txBody>
      </p:sp>
      <p:sp>
        <p:nvSpPr>
          <p:cNvPr id="7" name="Slide Number Placeholder 6"/>
          <p:cNvSpPr>
            <a:spLocks noGrp="1"/>
          </p:cNvSpPr>
          <p:nvPr>
            <p:ph type="sldNum" sz="quarter" idx="12"/>
          </p:nvPr>
        </p:nvSpPr>
        <p:spPr/>
        <p:txBody>
          <a:bodyPr/>
          <a:lstStyle/>
          <a:p>
            <a:fld id="{F523C224-166D-43C4-A732-9A5417B670D5}" type="slidenum">
              <a:rPr lang="en-GB" smtClean="0"/>
              <a:t>14</a:t>
            </a:fld>
            <a:endParaRPr lang="en-GB"/>
          </a:p>
        </p:txBody>
      </p:sp>
      <p:pic>
        <p:nvPicPr>
          <p:cNvPr id="19458" name="Picture 2" descr="C:\Users\Kensuke.Matsueda\Desktop\icons\TGG_Icon_Color_08.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20271" y="2040778"/>
            <a:ext cx="3658963" cy="365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00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6300"/>
            <a:ext cx="10515600" cy="1325563"/>
          </a:xfrm>
        </p:spPr>
        <p:txBody>
          <a:bodyPr>
            <a:normAutofit/>
          </a:bodyPr>
          <a:lstStyle/>
          <a:p>
            <a:pPr algn="l"/>
            <a:r>
              <a:rPr lang="en-US" sz="3200" b="1" dirty="0">
                <a:latin typeface="+mn-lt"/>
              </a:rPr>
              <a:t>Goal 9: Build resilient infrastructure, promote sustainable industrialization and foster innovation</a:t>
            </a:r>
            <a:endParaRPr lang="en-GB" sz="3200" b="1" dirty="0">
              <a:latin typeface="+mn-lt"/>
            </a:endParaRPr>
          </a:p>
        </p:txBody>
      </p:sp>
      <p:sp>
        <p:nvSpPr>
          <p:cNvPr id="4" name="Content Placeholder 3"/>
          <p:cNvSpPr>
            <a:spLocks noGrp="1"/>
          </p:cNvSpPr>
          <p:nvPr>
            <p:ph sz="half" idx="2"/>
          </p:nvPr>
        </p:nvSpPr>
        <p:spPr>
          <a:xfrm>
            <a:off x="5102087" y="2120480"/>
            <a:ext cx="6917635" cy="2994859"/>
          </a:xfrm>
        </p:spPr>
        <p:txBody>
          <a:bodyPr>
            <a:noAutofit/>
          </a:bodyPr>
          <a:lstStyle/>
          <a:p>
            <a:pPr marL="0" indent="0" algn="just">
              <a:buNone/>
            </a:pPr>
            <a:r>
              <a:rPr lang="en-US" dirty="0"/>
              <a:t>Investments in infrastructure – transport, irrigation, energy and information and communication technology – are crucial to achieving sustainable development and empowering communities in many countries. It has long been recognized that growth in productivity and incomes, and improvements in health and education outcomes require investment in infrastructure.</a:t>
            </a:r>
          </a:p>
        </p:txBody>
      </p:sp>
      <p:sp>
        <p:nvSpPr>
          <p:cNvPr id="7" name="Slide Number Placeholder 6"/>
          <p:cNvSpPr>
            <a:spLocks noGrp="1"/>
          </p:cNvSpPr>
          <p:nvPr>
            <p:ph type="sldNum" sz="quarter" idx="12"/>
          </p:nvPr>
        </p:nvSpPr>
        <p:spPr/>
        <p:txBody>
          <a:bodyPr/>
          <a:lstStyle/>
          <a:p>
            <a:fld id="{F523C224-166D-43C4-A732-9A5417B670D5}" type="slidenum">
              <a:rPr lang="en-GB" smtClean="0"/>
              <a:t>15</a:t>
            </a:fld>
            <a:endParaRPr lang="en-GB"/>
          </a:p>
        </p:txBody>
      </p:sp>
      <p:pic>
        <p:nvPicPr>
          <p:cNvPr id="20482" name="Picture 2" descr="C:\Users\Kensuke.Matsueda\Desktop\icons\TGG_Icon_Color_09.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065337"/>
            <a:ext cx="3916363" cy="391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40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117"/>
            <a:ext cx="10515600" cy="1325563"/>
          </a:xfrm>
        </p:spPr>
        <p:txBody>
          <a:bodyPr>
            <a:normAutofit/>
          </a:bodyPr>
          <a:lstStyle/>
          <a:p>
            <a:pPr algn="l"/>
            <a:r>
              <a:rPr lang="en-US" sz="3000" b="1" dirty="0">
                <a:latin typeface="+mn-lt"/>
              </a:rPr>
              <a:t>Goal 10: Reduce inequality within and among countries</a:t>
            </a:r>
          </a:p>
        </p:txBody>
      </p:sp>
      <p:sp>
        <p:nvSpPr>
          <p:cNvPr id="4" name="Content Placeholder 3"/>
          <p:cNvSpPr>
            <a:spLocks noGrp="1"/>
          </p:cNvSpPr>
          <p:nvPr>
            <p:ph sz="half" idx="2"/>
          </p:nvPr>
        </p:nvSpPr>
        <p:spPr>
          <a:xfrm>
            <a:off x="5317435" y="2370126"/>
            <a:ext cx="6586329" cy="2117748"/>
          </a:xfrm>
        </p:spPr>
        <p:txBody>
          <a:bodyPr>
            <a:normAutofit/>
          </a:bodyPr>
          <a:lstStyle/>
          <a:p>
            <a:pPr marL="0" indent="0" algn="just">
              <a:buNone/>
            </a:pPr>
            <a:r>
              <a:rPr lang="en-US" dirty="0"/>
              <a:t>Reducing inequalities and ensuring no one is left behind are integral to achieving the</a:t>
            </a:r>
            <a:r>
              <a:rPr lang="sl-SI" dirty="0"/>
              <a:t> </a:t>
            </a:r>
            <a:r>
              <a:rPr lang="en-US" dirty="0"/>
              <a:t>Sustainable</a:t>
            </a:r>
            <a:r>
              <a:rPr lang="sl-SI" dirty="0"/>
              <a:t> </a:t>
            </a:r>
            <a:r>
              <a:rPr lang="en-US" dirty="0"/>
              <a:t>Development Goals. </a:t>
            </a:r>
          </a:p>
          <a:p>
            <a:pPr marL="0" indent="0">
              <a:buNone/>
            </a:pPr>
            <a:endParaRPr lang="en-GB" dirty="0"/>
          </a:p>
        </p:txBody>
      </p:sp>
      <p:sp>
        <p:nvSpPr>
          <p:cNvPr id="7" name="Slide Number Placeholder 6"/>
          <p:cNvSpPr>
            <a:spLocks noGrp="1"/>
          </p:cNvSpPr>
          <p:nvPr>
            <p:ph type="sldNum" sz="quarter" idx="12"/>
          </p:nvPr>
        </p:nvSpPr>
        <p:spPr/>
        <p:txBody>
          <a:bodyPr/>
          <a:lstStyle/>
          <a:p>
            <a:fld id="{F523C224-166D-43C4-A732-9A5417B670D5}" type="slidenum">
              <a:rPr lang="en-GB" smtClean="0"/>
              <a:t>16</a:t>
            </a:fld>
            <a:endParaRPr lang="en-GB"/>
          </a:p>
        </p:txBody>
      </p:sp>
      <p:pic>
        <p:nvPicPr>
          <p:cNvPr id="21506" name="Picture 2" descr="C:\Users\Kensuke.Matsueda\Desktop\icons\TGG_Icon_Color_10.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79063" y="2075001"/>
            <a:ext cx="3916363" cy="391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75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518" y="724237"/>
            <a:ext cx="10515600" cy="1325563"/>
          </a:xfrm>
        </p:spPr>
        <p:txBody>
          <a:bodyPr>
            <a:normAutofit/>
          </a:bodyPr>
          <a:lstStyle/>
          <a:p>
            <a:pPr algn="l"/>
            <a:r>
              <a:rPr lang="en-US" sz="3000" b="1" dirty="0">
                <a:latin typeface="+mn-lt"/>
              </a:rPr>
              <a:t>Goal 11: Make cities inclusive, safe, resilient and sustainable</a:t>
            </a:r>
          </a:p>
        </p:txBody>
      </p:sp>
      <p:sp>
        <p:nvSpPr>
          <p:cNvPr id="4" name="Content Placeholder 3"/>
          <p:cNvSpPr>
            <a:spLocks noGrp="1"/>
          </p:cNvSpPr>
          <p:nvPr>
            <p:ph sz="half" idx="2"/>
          </p:nvPr>
        </p:nvSpPr>
        <p:spPr>
          <a:xfrm>
            <a:off x="5343491" y="2351326"/>
            <a:ext cx="5788335" cy="2684500"/>
          </a:xfrm>
        </p:spPr>
        <p:txBody>
          <a:bodyPr>
            <a:noAutofit/>
          </a:bodyPr>
          <a:lstStyle/>
          <a:p>
            <a:pPr marL="0" indent="0" algn="just">
              <a:buNone/>
            </a:pPr>
            <a:r>
              <a:rPr lang="en-US" dirty="0"/>
              <a:t>The world is becoming increasingly urbanized. Since 2007, more than half the world’s population has been living in cities, and that share is projected to rise to 60 per cent by 2030. </a:t>
            </a:r>
          </a:p>
        </p:txBody>
      </p:sp>
      <p:sp>
        <p:nvSpPr>
          <p:cNvPr id="7" name="Slide Number Placeholder 6"/>
          <p:cNvSpPr>
            <a:spLocks noGrp="1"/>
          </p:cNvSpPr>
          <p:nvPr>
            <p:ph type="sldNum" sz="quarter" idx="12"/>
          </p:nvPr>
        </p:nvSpPr>
        <p:spPr/>
        <p:txBody>
          <a:bodyPr/>
          <a:lstStyle/>
          <a:p>
            <a:fld id="{F523C224-166D-43C4-A732-9A5417B670D5}" type="slidenum">
              <a:rPr lang="en-GB" smtClean="0"/>
              <a:t>17</a:t>
            </a:fld>
            <a:endParaRPr lang="en-GB"/>
          </a:p>
        </p:txBody>
      </p:sp>
      <p:pic>
        <p:nvPicPr>
          <p:cNvPr id="22530" name="Picture 2" descr="C:\Users\Kensuke.Matsueda\Desktop\icons\TGG_Icon_Color_1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5625"/>
            <a:ext cx="3916363" cy="391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75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29" y="1103568"/>
            <a:ext cx="10515600" cy="1325563"/>
          </a:xfrm>
        </p:spPr>
        <p:txBody>
          <a:bodyPr>
            <a:normAutofit/>
          </a:bodyPr>
          <a:lstStyle/>
          <a:p>
            <a:pPr algn="l"/>
            <a:r>
              <a:rPr lang="en-US" sz="3000" b="1" dirty="0">
                <a:latin typeface="+mn-lt"/>
              </a:rPr>
              <a:t>Goal 12: Ensure sustainable consumption and production patterns</a:t>
            </a:r>
            <a:endParaRPr lang="en-GB" sz="3000" b="1" dirty="0">
              <a:latin typeface="+mn-lt"/>
            </a:endParaRPr>
          </a:p>
        </p:txBody>
      </p:sp>
      <p:sp>
        <p:nvSpPr>
          <p:cNvPr id="4" name="Content Placeholder 3"/>
          <p:cNvSpPr>
            <a:spLocks noGrp="1"/>
          </p:cNvSpPr>
          <p:nvPr>
            <p:ph sz="half" idx="2"/>
          </p:nvPr>
        </p:nvSpPr>
        <p:spPr>
          <a:xfrm>
            <a:off x="4754564" y="2429131"/>
            <a:ext cx="7437436" cy="2409915"/>
          </a:xfrm>
        </p:spPr>
        <p:txBody>
          <a:bodyPr>
            <a:normAutofit/>
          </a:bodyPr>
          <a:lstStyle/>
          <a:p>
            <a:pPr marL="0" indent="0" algn="just">
              <a:buNone/>
            </a:pPr>
            <a:r>
              <a:rPr lang="en-US" dirty="0"/>
              <a:t>Sustainable consumption and production is about doing more and better with less. It is also about decoupling economic growth from environmental degradation, increasing resource efficiency and promoting sustainable lifestyles.</a:t>
            </a:r>
          </a:p>
        </p:txBody>
      </p:sp>
      <p:sp>
        <p:nvSpPr>
          <p:cNvPr id="7" name="Slide Number Placeholder 6"/>
          <p:cNvSpPr>
            <a:spLocks noGrp="1"/>
          </p:cNvSpPr>
          <p:nvPr>
            <p:ph type="sldNum" sz="quarter" idx="12"/>
          </p:nvPr>
        </p:nvSpPr>
        <p:spPr/>
        <p:txBody>
          <a:bodyPr/>
          <a:lstStyle/>
          <a:p>
            <a:fld id="{F523C224-166D-43C4-A732-9A5417B670D5}" type="slidenum">
              <a:rPr lang="en-GB" smtClean="0"/>
              <a:t>18</a:t>
            </a:fld>
            <a:endParaRPr lang="en-GB"/>
          </a:p>
        </p:txBody>
      </p:sp>
      <p:pic>
        <p:nvPicPr>
          <p:cNvPr id="23554" name="Picture 2" descr="C:\Users\Kensuke.Matsueda\Desktop\icons\TGG_Icon_Color_12.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57471" y="2429131"/>
            <a:ext cx="3409450" cy="340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95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104"/>
            <a:ext cx="10515600" cy="1325563"/>
          </a:xfrm>
        </p:spPr>
        <p:txBody>
          <a:bodyPr>
            <a:normAutofit/>
          </a:bodyPr>
          <a:lstStyle/>
          <a:p>
            <a:pPr algn="l"/>
            <a:r>
              <a:rPr lang="en-US" sz="3000" b="1" dirty="0">
                <a:latin typeface="+mn-lt"/>
              </a:rPr>
              <a:t>Goal 13: Take urgent action to combat climate change and its impacts</a:t>
            </a:r>
            <a:endParaRPr lang="en-GB" sz="3000" b="1" dirty="0">
              <a:latin typeface="+mn-lt"/>
            </a:endParaRPr>
          </a:p>
        </p:txBody>
      </p:sp>
      <p:sp>
        <p:nvSpPr>
          <p:cNvPr id="4" name="Content Placeholder 3"/>
          <p:cNvSpPr>
            <a:spLocks noGrp="1"/>
          </p:cNvSpPr>
          <p:nvPr>
            <p:ph sz="half" idx="2"/>
          </p:nvPr>
        </p:nvSpPr>
        <p:spPr>
          <a:xfrm>
            <a:off x="4359965" y="2158249"/>
            <a:ext cx="7351643" cy="4049619"/>
          </a:xfrm>
        </p:spPr>
        <p:txBody>
          <a:bodyPr>
            <a:noAutofit/>
          </a:bodyPr>
          <a:lstStyle/>
          <a:p>
            <a:pPr algn="just"/>
            <a:r>
              <a:rPr lang="en-US" dirty="0"/>
              <a:t>2019 was the second warmest year on record and the end of the warmest decade (2010- 2019) ever recorded.  </a:t>
            </a:r>
          </a:p>
          <a:p>
            <a:pPr algn="just"/>
            <a:r>
              <a:rPr lang="en-US" dirty="0"/>
              <a:t>Climate change is affecting every country on every continent. It is disrupting national economies and affecting lives. Weather patterns are changing, sea levels are rising, and weather events are becoming more extreme.</a:t>
            </a:r>
          </a:p>
        </p:txBody>
      </p:sp>
      <p:sp>
        <p:nvSpPr>
          <p:cNvPr id="7" name="Slide Number Placeholder 6"/>
          <p:cNvSpPr>
            <a:spLocks noGrp="1"/>
          </p:cNvSpPr>
          <p:nvPr>
            <p:ph type="sldNum" sz="quarter" idx="12"/>
          </p:nvPr>
        </p:nvSpPr>
        <p:spPr/>
        <p:txBody>
          <a:bodyPr/>
          <a:lstStyle/>
          <a:p>
            <a:fld id="{F523C224-166D-43C4-A732-9A5417B670D5}" type="slidenum">
              <a:rPr lang="en-GB" smtClean="0"/>
              <a:t>19</a:t>
            </a:fld>
            <a:endParaRPr lang="en-GB"/>
          </a:p>
        </p:txBody>
      </p:sp>
      <p:pic>
        <p:nvPicPr>
          <p:cNvPr id="24578" name="Picture 2" descr="C:\Users\Kensuke.Matsueda\Desktop\icons\TGG_Icon_Color_13.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55804" y="2480979"/>
            <a:ext cx="3404161" cy="340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43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1B857A-7937-4874-B5FF-FB6A43164920}"/>
              </a:ext>
            </a:extLst>
          </p:cNvPr>
          <p:cNvPicPr>
            <a:picLocks noChangeAspect="1"/>
          </p:cNvPicPr>
          <p:nvPr/>
        </p:nvPicPr>
        <p:blipFill rotWithShape="1">
          <a:blip r:embed="rId2"/>
          <a:srcRect t="8830" b="36708"/>
          <a:stretch/>
        </p:blipFill>
        <p:spPr>
          <a:xfrm>
            <a:off x="2024684" y="1477955"/>
            <a:ext cx="7904093" cy="2873372"/>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
        <p:nvSpPr>
          <p:cNvPr id="2" name="Naslov 1">
            <a:extLst>
              <a:ext uri="{FF2B5EF4-FFF2-40B4-BE49-F238E27FC236}">
                <a16:creationId xmlns:a16="http://schemas.microsoft.com/office/drawing/2014/main" id="{A39EF4AC-501F-41E2-802B-8FA2939856F4}"/>
              </a:ext>
            </a:extLst>
          </p:cNvPr>
          <p:cNvSpPr>
            <a:spLocks noGrp="1"/>
          </p:cNvSpPr>
          <p:nvPr>
            <p:ph type="ctrTitle"/>
          </p:nvPr>
        </p:nvSpPr>
        <p:spPr>
          <a:xfrm>
            <a:off x="1777646" y="3567018"/>
            <a:ext cx="9144000" cy="1152663"/>
          </a:xfrm>
        </p:spPr>
        <p:txBody>
          <a:bodyPr>
            <a:noAutofit/>
          </a:bodyPr>
          <a:lstStyle/>
          <a:p>
            <a:r>
              <a:rPr lang="en-US" sz="3000" b="1" dirty="0">
                <a:latin typeface="+mn-lt"/>
              </a:rPr>
              <a:t>2030 AGENDA FOR SUSTAINABLE DEVELOPMENT</a:t>
            </a:r>
            <a:endParaRPr lang="sl-SI" sz="3000" b="1" dirty="0">
              <a:latin typeface="+mn-lt"/>
            </a:endParaRPr>
          </a:p>
        </p:txBody>
      </p:sp>
    </p:spTree>
    <p:extLst>
      <p:ext uri="{BB962C8B-B14F-4D97-AF65-F5344CB8AC3E}">
        <p14:creationId xmlns:p14="http://schemas.microsoft.com/office/powerpoint/2010/main" val="347188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13" y="1100666"/>
            <a:ext cx="10515600" cy="1325563"/>
          </a:xfrm>
        </p:spPr>
        <p:txBody>
          <a:bodyPr>
            <a:normAutofit/>
          </a:bodyPr>
          <a:lstStyle/>
          <a:p>
            <a:pPr algn="l"/>
            <a:r>
              <a:rPr lang="en-US" sz="3000" b="1" dirty="0">
                <a:latin typeface="+mn-lt"/>
              </a:rPr>
              <a:t>Goal 14: Conserve and sustainably use the oceans, seas and marine resources</a:t>
            </a:r>
            <a:endParaRPr lang="en-GB" sz="3000" b="1" dirty="0">
              <a:latin typeface="+mn-lt"/>
            </a:endParaRPr>
          </a:p>
        </p:txBody>
      </p:sp>
      <p:sp>
        <p:nvSpPr>
          <p:cNvPr id="4" name="Content Placeholder 3"/>
          <p:cNvSpPr>
            <a:spLocks noGrp="1"/>
          </p:cNvSpPr>
          <p:nvPr>
            <p:ph sz="half" idx="2"/>
          </p:nvPr>
        </p:nvSpPr>
        <p:spPr>
          <a:xfrm>
            <a:off x="5224727" y="2244805"/>
            <a:ext cx="6278160" cy="3148830"/>
          </a:xfrm>
        </p:spPr>
        <p:txBody>
          <a:bodyPr>
            <a:noAutofit/>
          </a:bodyPr>
          <a:lstStyle/>
          <a:p>
            <a:pPr marL="0" indent="0" algn="just">
              <a:buNone/>
            </a:pPr>
            <a:r>
              <a:rPr lang="en-US" dirty="0"/>
              <a:t>The ocean drives global systems that make the Earth habitable for humankind. Our rainwater, drinking water, weather, climate, coastlines, much of our food, and even the oxygen in the air we breathe, are all ultimately provided and regulated by the sea. </a:t>
            </a:r>
          </a:p>
        </p:txBody>
      </p:sp>
      <p:sp>
        <p:nvSpPr>
          <p:cNvPr id="7" name="Slide Number Placeholder 6"/>
          <p:cNvSpPr>
            <a:spLocks noGrp="1"/>
          </p:cNvSpPr>
          <p:nvPr>
            <p:ph type="sldNum" sz="quarter" idx="12"/>
          </p:nvPr>
        </p:nvSpPr>
        <p:spPr/>
        <p:txBody>
          <a:bodyPr/>
          <a:lstStyle/>
          <a:p>
            <a:fld id="{F523C224-166D-43C4-A732-9A5417B670D5}" type="slidenum">
              <a:rPr lang="en-GB" smtClean="0"/>
              <a:t>20</a:t>
            </a:fld>
            <a:endParaRPr lang="en-GB"/>
          </a:p>
        </p:txBody>
      </p:sp>
      <p:pic>
        <p:nvPicPr>
          <p:cNvPr id="25602" name="Picture 2" descr="C:\Users\Kensuke.Matsueda\Desktop\icons\TGG_Icon_Color_14.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23986" y="2454004"/>
            <a:ext cx="3469718" cy="346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40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27" y="1150014"/>
            <a:ext cx="10515600" cy="1325563"/>
          </a:xfrm>
        </p:spPr>
        <p:txBody>
          <a:bodyPr>
            <a:normAutofit/>
          </a:bodyPr>
          <a:lstStyle/>
          <a:p>
            <a:pPr algn="l"/>
            <a:r>
              <a:rPr lang="en-US" sz="3000" b="1" dirty="0">
                <a:latin typeface="+mn-lt"/>
              </a:rPr>
              <a:t>Goal 15: Sustainably manage forests, combat desertification, halt and reverse land degradation, halt biodiversity loss</a:t>
            </a:r>
            <a:endParaRPr lang="en-GB" sz="3000" b="1" dirty="0">
              <a:latin typeface="+mn-lt"/>
            </a:endParaRPr>
          </a:p>
        </p:txBody>
      </p:sp>
      <p:sp>
        <p:nvSpPr>
          <p:cNvPr id="4" name="Content Placeholder 3"/>
          <p:cNvSpPr>
            <a:spLocks noGrp="1"/>
          </p:cNvSpPr>
          <p:nvPr>
            <p:ph sz="half" idx="2"/>
          </p:nvPr>
        </p:nvSpPr>
        <p:spPr>
          <a:xfrm>
            <a:off x="5118360" y="2416333"/>
            <a:ext cx="6543552" cy="3469387"/>
          </a:xfrm>
        </p:spPr>
        <p:txBody>
          <a:bodyPr>
            <a:noAutofit/>
          </a:bodyPr>
          <a:lstStyle/>
          <a:p>
            <a:pPr marL="0" indent="0" algn="just">
              <a:buNone/>
            </a:pPr>
            <a:r>
              <a:rPr lang="en-US" dirty="0"/>
              <a:t>Nature is critical to our survival: nature provides us with our oxygen, regulates our weather patterns, pollinates our crops, produces our food, feed and </a:t>
            </a:r>
            <a:r>
              <a:rPr lang="en-US" dirty="0" err="1"/>
              <a:t>fibre</a:t>
            </a:r>
            <a:r>
              <a:rPr lang="en-US" dirty="0"/>
              <a:t>. But it is under increasing stress. Human activity has altered almost 75 per cent of the earth’s surface, squeezing wildlife and nature into an ever-smaller corner of the planet.</a:t>
            </a:r>
          </a:p>
        </p:txBody>
      </p:sp>
      <p:sp>
        <p:nvSpPr>
          <p:cNvPr id="7" name="Slide Number Placeholder 6"/>
          <p:cNvSpPr>
            <a:spLocks noGrp="1"/>
          </p:cNvSpPr>
          <p:nvPr>
            <p:ph type="sldNum" sz="quarter" idx="12"/>
          </p:nvPr>
        </p:nvSpPr>
        <p:spPr/>
        <p:txBody>
          <a:bodyPr/>
          <a:lstStyle/>
          <a:p>
            <a:fld id="{F523C224-166D-43C4-A732-9A5417B670D5}" type="slidenum">
              <a:rPr lang="en-GB" smtClean="0"/>
              <a:t>21</a:t>
            </a:fld>
            <a:endParaRPr lang="en-GB"/>
          </a:p>
        </p:txBody>
      </p:sp>
      <p:pic>
        <p:nvPicPr>
          <p:cNvPr id="26626" name="Picture 2" descr="C:\Users\Kensuke.Matsueda\Desktop\icons\TGG_Icon_Color_15.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61308" y="2357088"/>
            <a:ext cx="3469387" cy="346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77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433" y="1023837"/>
            <a:ext cx="10515600" cy="1325563"/>
          </a:xfrm>
        </p:spPr>
        <p:txBody>
          <a:bodyPr>
            <a:normAutofit/>
          </a:bodyPr>
          <a:lstStyle/>
          <a:p>
            <a:pPr algn="l"/>
            <a:r>
              <a:rPr lang="en-US" sz="3000" b="1" dirty="0">
                <a:latin typeface="+mn-lt"/>
              </a:rPr>
              <a:t>Goal 16: Promote just, peaceful and inclusive societies</a:t>
            </a:r>
            <a:endParaRPr lang="en-GB" sz="3000" b="1" dirty="0">
              <a:latin typeface="+mn-lt"/>
            </a:endParaRPr>
          </a:p>
        </p:txBody>
      </p:sp>
      <p:sp>
        <p:nvSpPr>
          <p:cNvPr id="4" name="Content Placeholder 3"/>
          <p:cNvSpPr>
            <a:spLocks noGrp="1"/>
          </p:cNvSpPr>
          <p:nvPr>
            <p:ph sz="half" idx="2"/>
          </p:nvPr>
        </p:nvSpPr>
        <p:spPr>
          <a:xfrm>
            <a:off x="4638260" y="2850534"/>
            <a:ext cx="7195931" cy="2523913"/>
          </a:xfrm>
        </p:spPr>
        <p:txBody>
          <a:bodyPr>
            <a:normAutofit/>
          </a:bodyPr>
          <a:lstStyle/>
          <a:p>
            <a:pPr marL="0" indent="0" algn="just">
              <a:buNone/>
            </a:pPr>
            <a:r>
              <a:rPr lang="en-US" sz="2400" dirty="0"/>
              <a:t>Goal 16 of the Sustainable Development Goals is dedicated to the promotion of peaceful and </a:t>
            </a:r>
            <a:r>
              <a:rPr lang="en-US" dirty="0"/>
              <a:t>inclusive</a:t>
            </a:r>
            <a:r>
              <a:rPr lang="en-US" sz="2400" dirty="0"/>
              <a:t> societies for sustainable development, the provision of access to justice for all, and building effective, accountable institutions at all levels.</a:t>
            </a:r>
          </a:p>
          <a:p>
            <a:endParaRPr lang="en-GB" dirty="0"/>
          </a:p>
        </p:txBody>
      </p:sp>
      <p:sp>
        <p:nvSpPr>
          <p:cNvPr id="7" name="Slide Number Placeholder 6"/>
          <p:cNvSpPr>
            <a:spLocks noGrp="1"/>
          </p:cNvSpPr>
          <p:nvPr>
            <p:ph type="sldNum" sz="quarter" idx="12"/>
          </p:nvPr>
        </p:nvSpPr>
        <p:spPr/>
        <p:txBody>
          <a:bodyPr/>
          <a:lstStyle/>
          <a:p>
            <a:fld id="{F523C224-166D-43C4-A732-9A5417B670D5}" type="slidenum">
              <a:rPr lang="en-GB" smtClean="0"/>
              <a:t>22</a:t>
            </a:fld>
            <a:endParaRPr lang="en-GB"/>
          </a:p>
        </p:txBody>
      </p:sp>
      <p:pic>
        <p:nvPicPr>
          <p:cNvPr id="27650" name="Picture 2" descr="C:\Users\Kensuke.Matsueda\Desktop\icons\TGG_Icon_Color_16.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30967" y="2349400"/>
            <a:ext cx="3243018" cy="324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68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4709"/>
            <a:ext cx="10515600" cy="1325563"/>
          </a:xfrm>
        </p:spPr>
        <p:txBody>
          <a:bodyPr>
            <a:normAutofit/>
          </a:bodyPr>
          <a:lstStyle/>
          <a:p>
            <a:pPr algn="l"/>
            <a:r>
              <a:rPr lang="en-US" sz="2800" b="1" dirty="0">
                <a:latin typeface="+mn-lt"/>
              </a:rPr>
              <a:t>Goal 17: Revitalize the global partnership for sustainable development</a:t>
            </a:r>
            <a:endParaRPr lang="en-GB" sz="2800" b="1" dirty="0">
              <a:latin typeface="+mn-lt"/>
            </a:endParaRPr>
          </a:p>
        </p:txBody>
      </p:sp>
      <p:sp>
        <p:nvSpPr>
          <p:cNvPr id="4" name="Content Placeholder 3"/>
          <p:cNvSpPr>
            <a:spLocks noGrp="1"/>
          </p:cNvSpPr>
          <p:nvPr>
            <p:ph sz="half" idx="2"/>
          </p:nvPr>
        </p:nvSpPr>
        <p:spPr>
          <a:xfrm>
            <a:off x="5320502" y="2162248"/>
            <a:ext cx="6221944" cy="3020006"/>
          </a:xfrm>
        </p:spPr>
        <p:txBody>
          <a:bodyPr>
            <a:noAutofit/>
          </a:bodyPr>
          <a:lstStyle/>
          <a:p>
            <a:pPr marL="0" indent="0" algn="just">
              <a:buNone/>
            </a:pPr>
            <a:r>
              <a:rPr lang="en-US" dirty="0"/>
              <a:t>A successful sustainable development agenda requires partnerships between governments, the private sector and civil society. These inclusive partnerships built upon principles and values, a shared vision, and shared goals that place people and the planet at the center, are needed at the global, regional, national and local level.</a:t>
            </a:r>
          </a:p>
          <a:p>
            <a:endParaRPr lang="en-US" dirty="0"/>
          </a:p>
          <a:p>
            <a:endParaRPr lang="en-GB" dirty="0"/>
          </a:p>
        </p:txBody>
      </p:sp>
      <p:sp>
        <p:nvSpPr>
          <p:cNvPr id="7" name="Slide Number Placeholder 6"/>
          <p:cNvSpPr>
            <a:spLocks noGrp="1"/>
          </p:cNvSpPr>
          <p:nvPr>
            <p:ph type="sldNum" sz="quarter" idx="12"/>
          </p:nvPr>
        </p:nvSpPr>
        <p:spPr/>
        <p:txBody>
          <a:bodyPr/>
          <a:lstStyle/>
          <a:p>
            <a:fld id="{F523C224-166D-43C4-A732-9A5417B670D5}" type="slidenum">
              <a:rPr lang="en-GB" smtClean="0"/>
              <a:t>23</a:t>
            </a:fld>
            <a:endParaRPr lang="en-GB"/>
          </a:p>
        </p:txBody>
      </p:sp>
      <p:pic>
        <p:nvPicPr>
          <p:cNvPr id="28674" name="Picture 2" descr="C:\Users\Kensuke.Matsueda\Desktop\icons\TGG_Icon_Color_17.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97226" y="2595778"/>
            <a:ext cx="3322983" cy="332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58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1B1B2E-DCC0-4D1A-AF8A-C9B092E05888}"/>
              </a:ext>
            </a:extLst>
          </p:cNvPr>
          <p:cNvSpPr>
            <a:spLocks noGrp="1"/>
          </p:cNvSpPr>
          <p:nvPr>
            <p:ph type="title"/>
          </p:nvPr>
        </p:nvSpPr>
        <p:spPr>
          <a:xfrm>
            <a:off x="2665229" y="5092904"/>
            <a:ext cx="7940748" cy="701860"/>
          </a:xfrm>
        </p:spPr>
        <p:txBody>
          <a:bodyPr>
            <a:normAutofit/>
          </a:bodyPr>
          <a:lstStyle/>
          <a:p>
            <a:r>
              <a:rPr lang="sl-SI" sz="1400" dirty="0" err="1">
                <a:latin typeface="+mn-lt"/>
              </a:rPr>
              <a:t>Suorc</a:t>
            </a:r>
            <a:r>
              <a:rPr lang="sl-SI" sz="1400" dirty="0">
                <a:latin typeface="+mn-lt"/>
              </a:rPr>
              <a:t>: https://www.azquotes.com/quotes/topics/sustainable-development.html</a:t>
            </a:r>
          </a:p>
        </p:txBody>
      </p:sp>
      <p:pic>
        <p:nvPicPr>
          <p:cNvPr id="5" name="Označba mesta vsebine 4">
            <a:extLst>
              <a:ext uri="{FF2B5EF4-FFF2-40B4-BE49-F238E27FC236}">
                <a16:creationId xmlns:a16="http://schemas.microsoft.com/office/drawing/2014/main" id="{316692C8-6751-48D0-ACBC-129C8FF68BC5}"/>
              </a:ext>
            </a:extLst>
          </p:cNvPr>
          <p:cNvPicPr>
            <a:picLocks noGrp="1" noChangeAspect="1"/>
          </p:cNvPicPr>
          <p:nvPr>
            <p:ph sz="half" idx="1"/>
          </p:nvPr>
        </p:nvPicPr>
        <p:blipFill>
          <a:blip r:embed="rId2"/>
          <a:stretch>
            <a:fillRect/>
          </a:stretch>
        </p:blipFill>
        <p:spPr>
          <a:xfrm>
            <a:off x="1820555" y="1385378"/>
            <a:ext cx="8103781" cy="3813544"/>
          </a:xfrm>
          <a:prstGeom prst="rect">
            <a:avLst/>
          </a:prstGeom>
        </p:spPr>
      </p:pic>
    </p:spTree>
    <p:extLst>
      <p:ext uri="{BB962C8B-B14F-4D97-AF65-F5344CB8AC3E}">
        <p14:creationId xmlns:p14="http://schemas.microsoft.com/office/powerpoint/2010/main" val="2013967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2D0E11AE-2FB4-4A1E-953D-861EDBE7552B}"/>
              </a:ext>
            </a:extLst>
          </p:cNvPr>
          <p:cNvPicPr>
            <a:picLocks noGrp="1" noChangeAspect="1"/>
          </p:cNvPicPr>
          <p:nvPr>
            <p:ph sz="half" idx="1"/>
          </p:nvPr>
        </p:nvPicPr>
        <p:blipFill>
          <a:blip r:embed="rId2"/>
          <a:stretch>
            <a:fillRect/>
          </a:stretch>
        </p:blipFill>
        <p:spPr>
          <a:xfrm>
            <a:off x="5766235" y="1093758"/>
            <a:ext cx="6425765" cy="4670483"/>
          </a:xfrm>
          <a:prstGeom prst="rect">
            <a:avLst/>
          </a:prstGeom>
        </p:spPr>
      </p:pic>
      <p:sp>
        <p:nvSpPr>
          <p:cNvPr id="2" name="Naslov 1">
            <a:extLst>
              <a:ext uri="{FF2B5EF4-FFF2-40B4-BE49-F238E27FC236}">
                <a16:creationId xmlns:a16="http://schemas.microsoft.com/office/drawing/2014/main" id="{766A887C-3580-47AB-B44B-CEBD038B25B4}"/>
              </a:ext>
            </a:extLst>
          </p:cNvPr>
          <p:cNvSpPr>
            <a:spLocks noGrp="1"/>
          </p:cNvSpPr>
          <p:nvPr>
            <p:ph type="title"/>
          </p:nvPr>
        </p:nvSpPr>
        <p:spPr>
          <a:xfrm>
            <a:off x="1249899" y="5148035"/>
            <a:ext cx="9316779" cy="956930"/>
          </a:xfrm>
        </p:spPr>
        <p:txBody>
          <a:bodyPr>
            <a:normAutofit fontScale="90000"/>
          </a:bodyPr>
          <a:lstStyle/>
          <a:p>
            <a:br>
              <a:rPr lang="en-US" dirty="0"/>
            </a:br>
            <a:r>
              <a:rPr lang="en-US" sz="2000" dirty="0">
                <a:latin typeface="+mn-lt"/>
              </a:rPr>
              <a:t>References</a:t>
            </a:r>
            <a:r>
              <a:rPr lang="sl-SI" sz="2000" dirty="0">
                <a:latin typeface="+mn-lt"/>
              </a:rPr>
              <a:t> </a:t>
            </a:r>
            <a:r>
              <a:rPr lang="sl-SI" sz="2000" dirty="0" err="1">
                <a:latin typeface="+mn-lt"/>
              </a:rPr>
              <a:t>for</a:t>
            </a:r>
            <a:r>
              <a:rPr lang="sl-SI" sz="2000" dirty="0">
                <a:latin typeface="+mn-lt"/>
              </a:rPr>
              <a:t> </a:t>
            </a:r>
            <a:r>
              <a:rPr lang="sl-SI" sz="2000" dirty="0" err="1">
                <a:latin typeface="+mn-lt"/>
              </a:rPr>
              <a:t>the</a:t>
            </a:r>
            <a:r>
              <a:rPr lang="sl-SI" sz="2000" dirty="0">
                <a:latin typeface="+mn-lt"/>
              </a:rPr>
              <a:t> </a:t>
            </a:r>
            <a:r>
              <a:rPr lang="sl-SI" sz="2000" dirty="0" err="1">
                <a:latin typeface="+mn-lt"/>
              </a:rPr>
              <a:t>entire</a:t>
            </a:r>
            <a:r>
              <a:rPr lang="sl-SI" sz="2000" dirty="0">
                <a:latin typeface="+mn-lt"/>
              </a:rPr>
              <a:t> </a:t>
            </a:r>
            <a:r>
              <a:rPr lang="sl-SI" sz="2000" dirty="0" err="1">
                <a:latin typeface="+mn-lt"/>
              </a:rPr>
              <a:t>presentation</a:t>
            </a:r>
            <a:r>
              <a:rPr lang="sl-SI" sz="2000" dirty="0">
                <a:latin typeface="+mn-lt"/>
              </a:rPr>
              <a:t>: https://www.un.org/sustainabledevelopment/poverty/</a:t>
            </a:r>
          </a:p>
        </p:txBody>
      </p:sp>
      <p:sp>
        <p:nvSpPr>
          <p:cNvPr id="6" name="Naslov 1">
            <a:extLst>
              <a:ext uri="{FF2B5EF4-FFF2-40B4-BE49-F238E27FC236}">
                <a16:creationId xmlns:a16="http://schemas.microsoft.com/office/drawing/2014/main" id="{A2F361BA-7C3B-473C-9757-A73F7B3CA7AE}"/>
              </a:ext>
            </a:extLst>
          </p:cNvPr>
          <p:cNvSpPr txBox="1">
            <a:spLocks/>
          </p:cNvSpPr>
          <p:nvPr/>
        </p:nvSpPr>
        <p:spPr>
          <a:xfrm>
            <a:off x="112177" y="2284301"/>
            <a:ext cx="7114953" cy="11446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br>
            <a:r>
              <a:rPr lang="en-US" sz="2900" dirty="0">
                <a:latin typeface="+mn-lt"/>
              </a:rPr>
              <a:t>Thank you for your attention</a:t>
            </a:r>
            <a:r>
              <a:rPr lang="sl-SI" sz="2900" dirty="0">
                <a:latin typeface="+mn-lt"/>
              </a:rPr>
              <a:t>!</a:t>
            </a:r>
          </a:p>
        </p:txBody>
      </p:sp>
    </p:spTree>
    <p:extLst>
      <p:ext uri="{BB962C8B-B14F-4D97-AF65-F5344CB8AC3E}">
        <p14:creationId xmlns:p14="http://schemas.microsoft.com/office/powerpoint/2010/main" val="152104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2330B0A7-10C9-46D5-A72F-6E36E257C895}"/>
              </a:ext>
            </a:extLst>
          </p:cNvPr>
          <p:cNvSpPr>
            <a:spLocks noGrp="1"/>
          </p:cNvSpPr>
          <p:nvPr>
            <p:ph type="title"/>
          </p:nvPr>
        </p:nvSpPr>
        <p:spPr>
          <a:xfrm>
            <a:off x="838200" y="1135641"/>
            <a:ext cx="10515600" cy="1325563"/>
          </a:xfrm>
        </p:spPr>
        <p:txBody>
          <a:bodyPr>
            <a:normAutofit/>
          </a:bodyPr>
          <a:lstStyle/>
          <a:p>
            <a:pPr algn="ctr"/>
            <a:r>
              <a:rPr lang="en-US" sz="3000" kern="1200" dirty="0">
                <a:solidFill>
                  <a:schemeClr val="tx1"/>
                </a:solidFill>
                <a:effectLst/>
                <a:latin typeface="+mn-lt"/>
                <a:ea typeface="+mn-ea"/>
                <a:cs typeface="+mn-cs"/>
              </a:rPr>
              <a:t>SUSTAINABLE DEVELOPMENT GOALS (SDGS) </a:t>
            </a:r>
            <a:r>
              <a:rPr lang="sl-SI" sz="3000" kern="1200" dirty="0">
                <a:solidFill>
                  <a:schemeClr val="tx1"/>
                </a:solidFill>
                <a:effectLst/>
                <a:latin typeface="+mn-lt"/>
                <a:ea typeface="+mn-ea"/>
                <a:cs typeface="+mn-cs"/>
              </a:rPr>
              <a:t>2030</a:t>
            </a:r>
            <a:endParaRPr lang="sl-SI" sz="3000" dirty="0"/>
          </a:p>
        </p:txBody>
      </p:sp>
      <p:pic>
        <p:nvPicPr>
          <p:cNvPr id="7" name="Označba mesta vsebine 6">
            <a:extLst>
              <a:ext uri="{FF2B5EF4-FFF2-40B4-BE49-F238E27FC236}">
                <a16:creationId xmlns:a16="http://schemas.microsoft.com/office/drawing/2014/main" id="{1ADDB71E-2C00-4033-96C2-FD479214E48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84430" y="2085666"/>
            <a:ext cx="5423139" cy="4190608"/>
          </a:xfrm>
        </p:spPr>
      </p:pic>
      <p:sp>
        <p:nvSpPr>
          <p:cNvPr id="8" name="Naslov 3">
            <a:extLst>
              <a:ext uri="{FF2B5EF4-FFF2-40B4-BE49-F238E27FC236}">
                <a16:creationId xmlns:a16="http://schemas.microsoft.com/office/drawing/2014/main" id="{7185A580-A356-4A83-B0B4-3139689D5A68}"/>
              </a:ext>
            </a:extLst>
          </p:cNvPr>
          <p:cNvSpPr txBox="1">
            <a:spLocks/>
          </p:cNvSpPr>
          <p:nvPr/>
        </p:nvSpPr>
        <p:spPr>
          <a:xfrm>
            <a:off x="4112690" y="5671447"/>
            <a:ext cx="4768219" cy="5000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l-SI" sz="800" dirty="0"/>
            </a:br>
            <a:r>
              <a:rPr lang="sl-SI" sz="1200" dirty="0" err="1">
                <a:solidFill>
                  <a:srgbClr val="202124"/>
                </a:solidFill>
                <a:latin typeface="+mn-lt"/>
              </a:rPr>
              <a:t>S</a:t>
            </a:r>
            <a:r>
              <a:rPr lang="sl-SI" sz="1200" b="0" i="0" dirty="0" err="1">
                <a:solidFill>
                  <a:srgbClr val="202124"/>
                </a:solidFill>
                <a:effectLst/>
                <a:latin typeface="+mn-lt"/>
              </a:rPr>
              <a:t>ourc</a:t>
            </a:r>
            <a:r>
              <a:rPr lang="sl-SI" sz="1200" dirty="0">
                <a:latin typeface="+mn-lt"/>
              </a:rPr>
              <a:t>: khttps://www.un.org/sustainabledevelopment/</a:t>
            </a:r>
          </a:p>
        </p:txBody>
      </p:sp>
      <p:sp>
        <p:nvSpPr>
          <p:cNvPr id="9" name="Označba mesta številke diapozitiva 8">
            <a:extLst>
              <a:ext uri="{FF2B5EF4-FFF2-40B4-BE49-F238E27FC236}">
                <a16:creationId xmlns:a16="http://schemas.microsoft.com/office/drawing/2014/main" id="{DDCAD58F-D80A-401A-995F-D3A6E3EAEC88}"/>
              </a:ext>
            </a:extLst>
          </p:cNvPr>
          <p:cNvSpPr>
            <a:spLocks noGrp="1"/>
          </p:cNvSpPr>
          <p:nvPr>
            <p:ph type="sldNum" sz="quarter" idx="12"/>
          </p:nvPr>
        </p:nvSpPr>
        <p:spPr/>
        <p:txBody>
          <a:bodyPr/>
          <a:lstStyle/>
          <a:p>
            <a:fld id="{4F356E60-56FA-4AE4-8D35-E11321856C03}" type="slidenum">
              <a:rPr lang="sl-SI" smtClean="0"/>
              <a:t>3</a:t>
            </a:fld>
            <a:endParaRPr lang="sl-SI"/>
          </a:p>
        </p:txBody>
      </p:sp>
    </p:spTree>
    <p:extLst>
      <p:ext uri="{BB962C8B-B14F-4D97-AF65-F5344CB8AC3E}">
        <p14:creationId xmlns:p14="http://schemas.microsoft.com/office/powerpoint/2010/main" val="211953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vsebine 4">
            <a:extLst>
              <a:ext uri="{FF2B5EF4-FFF2-40B4-BE49-F238E27FC236}">
                <a16:creationId xmlns:a16="http://schemas.microsoft.com/office/drawing/2014/main" id="{4977AC35-5645-43DF-A6BA-73EBD7DE7DD4}"/>
              </a:ext>
            </a:extLst>
          </p:cNvPr>
          <p:cNvSpPr>
            <a:spLocks noGrp="1"/>
          </p:cNvSpPr>
          <p:nvPr>
            <p:ph idx="1"/>
          </p:nvPr>
        </p:nvSpPr>
        <p:spPr>
          <a:xfrm>
            <a:off x="1109330" y="1148316"/>
            <a:ext cx="9973339" cy="4380614"/>
          </a:xfrm>
        </p:spPr>
        <p:txBody>
          <a:bodyPr>
            <a:normAutofit/>
          </a:bodyPr>
          <a:lstStyle/>
          <a:p>
            <a:pPr marL="0" indent="0" algn="just">
              <a:buNone/>
            </a:pPr>
            <a:r>
              <a:rPr lang="en-US" dirty="0"/>
              <a:t>The 2030 Agenda for Sustainable Development, adopted by all United Nations Member States in 2015, provides a shared blueprint for peace and prosperity for people and the planet, now and into the future. At its heart are the 17 Sustainable Development Goals (SDGs) and their related 169 targets, which are an urgent call for action by all countries - developed and developing - in a global partnership. They recognize that ending poverty and other deprivations must go hand-in-hand with strategies that improve health and education, reduce inequality, and spur economic growth – all while tackling climate change and working to preserve our oceans and forests.(</a:t>
            </a:r>
            <a:r>
              <a:rPr lang="en-US" dirty="0">
                <a:hlinkClick r:id="rId2"/>
              </a:rPr>
              <a:t>https://sdgs.un.org/goals</a:t>
            </a:r>
            <a:r>
              <a:rPr lang="en-US" dirty="0"/>
              <a:t>)</a:t>
            </a:r>
            <a:endParaRPr lang="sl-SI" dirty="0"/>
          </a:p>
        </p:txBody>
      </p:sp>
    </p:spTree>
    <p:extLst>
      <p:ext uri="{BB962C8B-B14F-4D97-AF65-F5344CB8AC3E}">
        <p14:creationId xmlns:p14="http://schemas.microsoft.com/office/powerpoint/2010/main" val="155519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AEF39C-6F5B-4707-A67D-BFFAB36C602D}"/>
              </a:ext>
            </a:extLst>
          </p:cNvPr>
          <p:cNvSpPr>
            <a:spLocks noGrp="1"/>
          </p:cNvSpPr>
          <p:nvPr>
            <p:ph type="title"/>
          </p:nvPr>
        </p:nvSpPr>
        <p:spPr>
          <a:xfrm>
            <a:off x="838200" y="762212"/>
            <a:ext cx="10515600" cy="1325563"/>
          </a:xfrm>
        </p:spPr>
        <p:txBody>
          <a:bodyPr>
            <a:normAutofit/>
          </a:bodyPr>
          <a:lstStyle/>
          <a:p>
            <a:pPr algn="ctr"/>
            <a:r>
              <a:rPr lang="en-US" sz="3000" b="1" dirty="0">
                <a:latin typeface="+mn-lt"/>
              </a:rPr>
              <a:t>Three Dimensions of Sustainable Development</a:t>
            </a:r>
            <a:endParaRPr lang="sl-SI" sz="3000" b="1" dirty="0">
              <a:latin typeface="+mn-lt"/>
            </a:endParaRPr>
          </a:p>
        </p:txBody>
      </p:sp>
      <p:pic>
        <p:nvPicPr>
          <p:cNvPr id="5" name="Označba mesta vsebine 4">
            <a:extLst>
              <a:ext uri="{FF2B5EF4-FFF2-40B4-BE49-F238E27FC236}">
                <a16:creationId xmlns:a16="http://schemas.microsoft.com/office/drawing/2014/main" id="{A195F3D0-F8C8-4FD3-80F5-C229AEAC958B}"/>
              </a:ext>
            </a:extLst>
          </p:cNvPr>
          <p:cNvPicPr>
            <a:picLocks noGrp="1" noChangeAspect="1"/>
          </p:cNvPicPr>
          <p:nvPr>
            <p:ph idx="1"/>
          </p:nvPr>
        </p:nvPicPr>
        <p:blipFill>
          <a:blip r:embed="rId2"/>
          <a:stretch>
            <a:fillRect/>
          </a:stretch>
        </p:blipFill>
        <p:spPr>
          <a:xfrm>
            <a:off x="4329444" y="3429000"/>
            <a:ext cx="3226051" cy="2729088"/>
          </a:xfrm>
          <a:prstGeom prst="rect">
            <a:avLst/>
          </a:prstGeom>
        </p:spPr>
      </p:pic>
      <p:sp>
        <p:nvSpPr>
          <p:cNvPr id="4" name="Content Placeholder 2">
            <a:extLst>
              <a:ext uri="{FF2B5EF4-FFF2-40B4-BE49-F238E27FC236}">
                <a16:creationId xmlns:a16="http://schemas.microsoft.com/office/drawing/2014/main" id="{D87467B1-8173-498A-B562-26D3563CFD7F}"/>
              </a:ext>
            </a:extLst>
          </p:cNvPr>
          <p:cNvSpPr txBox="1">
            <a:spLocks/>
          </p:cNvSpPr>
          <p:nvPr/>
        </p:nvSpPr>
        <p:spPr>
          <a:xfrm>
            <a:off x="1089107" y="2072112"/>
            <a:ext cx="105156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Sustainable development has been defined as development that meets the needs of the present without compromising the ability of future generations to meet their own needs.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For sustainable development to be achieved, it is crucial to harmonize three core elements: </a:t>
            </a:r>
            <a:r>
              <a:rPr kumimoji="0" lang="en-GB" sz="2000" b="1" i="0" u="none" strike="noStrike" kern="1200" cap="none" spc="0" normalizeH="0" baseline="0" noProof="0" dirty="0">
                <a:ln>
                  <a:noFill/>
                </a:ln>
                <a:solidFill>
                  <a:sysClr val="windowText" lastClr="000000"/>
                </a:solidFill>
                <a:effectLst/>
                <a:uLnTx/>
                <a:uFillTx/>
                <a:ea typeface="+mn-ea"/>
                <a:cs typeface="+mn-cs"/>
              </a:rPr>
              <a:t>economic</a:t>
            </a:r>
            <a:r>
              <a:rPr kumimoji="0" lang="en-GB" sz="2000" b="0" i="0" u="none" strike="noStrike" kern="1200" cap="none" spc="0" normalizeH="0" baseline="0" noProof="0" dirty="0">
                <a:ln>
                  <a:noFill/>
                </a:ln>
                <a:solidFill>
                  <a:sysClr val="windowText" lastClr="000000"/>
                </a:solidFill>
                <a:effectLst/>
                <a:uLnTx/>
                <a:uFillTx/>
                <a:ea typeface="+mn-ea"/>
                <a:cs typeface="+mn-cs"/>
              </a:rPr>
              <a:t> growth, </a:t>
            </a:r>
            <a:r>
              <a:rPr kumimoji="0" lang="en-GB" sz="2000" b="1" i="0" u="none" strike="noStrike" kern="1200" cap="none" spc="0" normalizeH="0" baseline="0" noProof="0" dirty="0">
                <a:ln>
                  <a:noFill/>
                </a:ln>
                <a:solidFill>
                  <a:sysClr val="windowText" lastClr="000000"/>
                </a:solidFill>
                <a:effectLst/>
                <a:uLnTx/>
                <a:uFillTx/>
                <a:ea typeface="+mn-ea"/>
                <a:cs typeface="+mn-cs"/>
              </a:rPr>
              <a:t>social</a:t>
            </a:r>
            <a:r>
              <a:rPr kumimoji="0" lang="en-GB" sz="2000" b="0" i="0" u="none" strike="noStrike" kern="1200" cap="none" spc="0" normalizeH="0" baseline="0" noProof="0" dirty="0">
                <a:ln>
                  <a:noFill/>
                </a:ln>
                <a:solidFill>
                  <a:sysClr val="windowText" lastClr="000000"/>
                </a:solidFill>
                <a:effectLst/>
                <a:uLnTx/>
                <a:uFillTx/>
                <a:ea typeface="+mn-ea"/>
                <a:cs typeface="+mn-cs"/>
              </a:rPr>
              <a:t> inclusion and </a:t>
            </a:r>
            <a:r>
              <a:rPr kumimoji="0" lang="en-GB" sz="2000" b="1" i="0" u="none" strike="noStrike" kern="1200" cap="none" spc="0" normalizeH="0" baseline="0" noProof="0" dirty="0">
                <a:ln>
                  <a:noFill/>
                </a:ln>
                <a:solidFill>
                  <a:sysClr val="windowText" lastClr="000000"/>
                </a:solidFill>
                <a:effectLst/>
                <a:uLnTx/>
                <a:uFillTx/>
                <a:ea typeface="+mn-ea"/>
                <a:cs typeface="+mn-cs"/>
              </a:rPr>
              <a:t>environmental</a:t>
            </a:r>
            <a:r>
              <a:rPr kumimoji="0" lang="en-GB" sz="2000" b="0" i="0" u="none" strike="noStrike" kern="1200" cap="none" spc="0" normalizeH="0" baseline="0" noProof="0" dirty="0">
                <a:ln>
                  <a:noFill/>
                </a:ln>
                <a:solidFill>
                  <a:sysClr val="windowText" lastClr="000000"/>
                </a:solidFill>
                <a:effectLst/>
                <a:uLnTx/>
                <a:uFillTx/>
                <a:ea typeface="+mn-ea"/>
                <a:cs typeface="+mn-cs"/>
              </a:rPr>
              <a:t> protection</a:t>
            </a:r>
            <a:r>
              <a:rPr kumimoji="0" lang="en-GB" sz="2000" b="0" i="0" u="none" strike="noStrike" kern="1200" cap="none" spc="0" normalizeH="0" baseline="0" noProof="0" dirty="0">
                <a:ln>
                  <a:noFill/>
                </a:ln>
                <a:solidFill>
                  <a:sysClr val="windowText" lastClr="000000"/>
                </a:solidFill>
                <a:effectLst/>
                <a:uLnTx/>
                <a:uFillTx/>
                <a:latin typeface="Calibri"/>
                <a:ea typeface="+mn-ea"/>
                <a:cs typeface="+mn-cs"/>
              </a:rPr>
              <a:t>. </a:t>
            </a:r>
            <a:endParaRPr kumimoji="0" lang="sl-SI"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2782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369D9C-DFEA-4912-9EC6-4F9AC0B68B12}"/>
              </a:ext>
            </a:extLst>
          </p:cNvPr>
          <p:cNvSpPr>
            <a:spLocks noGrp="1"/>
          </p:cNvSpPr>
          <p:nvPr>
            <p:ph type="title"/>
          </p:nvPr>
        </p:nvSpPr>
        <p:spPr>
          <a:xfrm>
            <a:off x="586991" y="1171403"/>
            <a:ext cx="10221436" cy="1102168"/>
          </a:xfrm>
        </p:spPr>
        <p:txBody>
          <a:bodyPr>
            <a:noAutofit/>
          </a:bodyPr>
          <a:lstStyle/>
          <a:p>
            <a:pPr algn="ctr"/>
            <a:r>
              <a:rPr lang="en-US" sz="2500" b="1" dirty="0">
                <a:latin typeface="+mn-lt"/>
              </a:rPr>
              <a:t>What are the elements underpinning the Sustainable Development Goals? </a:t>
            </a:r>
            <a:br>
              <a:rPr lang="en-US" sz="3200" dirty="0"/>
            </a:br>
            <a:endParaRPr lang="sl-SI" sz="3200" dirty="0"/>
          </a:p>
        </p:txBody>
      </p:sp>
      <p:sp>
        <p:nvSpPr>
          <p:cNvPr id="3" name="Označba mesta vsebine 2">
            <a:extLst>
              <a:ext uri="{FF2B5EF4-FFF2-40B4-BE49-F238E27FC236}">
                <a16:creationId xmlns:a16="http://schemas.microsoft.com/office/drawing/2014/main" id="{9061E185-EB47-4059-93B2-820DE8CB388F}"/>
              </a:ext>
            </a:extLst>
          </p:cNvPr>
          <p:cNvSpPr>
            <a:spLocks noGrp="1"/>
          </p:cNvSpPr>
          <p:nvPr>
            <p:ph idx="1"/>
          </p:nvPr>
        </p:nvSpPr>
        <p:spPr>
          <a:xfrm>
            <a:off x="4145744" y="1722487"/>
            <a:ext cx="7650427" cy="5052609"/>
          </a:xfrm>
        </p:spPr>
        <p:txBody>
          <a:bodyPr>
            <a:noAutofit/>
          </a:bodyPr>
          <a:lstStyle/>
          <a:p>
            <a:pPr marL="0" indent="0">
              <a:buNone/>
            </a:pPr>
            <a:r>
              <a:rPr lang="en-US" sz="1400" dirty="0"/>
              <a:t>The Goals and targets will stimulate action in areas of critical importance: people, planet, prosperity, peace and partnership. </a:t>
            </a:r>
          </a:p>
          <a:p>
            <a:endParaRPr lang="en-US" sz="1400" dirty="0"/>
          </a:p>
          <a:p>
            <a:r>
              <a:rPr lang="en-US" sz="1400" b="1" dirty="0"/>
              <a:t>PEOPLE </a:t>
            </a:r>
            <a:r>
              <a:rPr lang="en-US" sz="1400" dirty="0"/>
              <a:t>- to end poverty and hunger, in all their forms and dimensions, and to ensure that all human beings can fulfil their potential in dignity and equality and in a healthy environment. (Goal 1, 2, 3, 4, 5 and 6)</a:t>
            </a:r>
          </a:p>
          <a:p>
            <a:r>
              <a:rPr lang="en-US" sz="1400" b="1" dirty="0"/>
              <a:t>PROSPERITY </a:t>
            </a:r>
            <a:r>
              <a:rPr lang="en-US" sz="1400" dirty="0"/>
              <a:t>- to ensure that all human beings can enjoy prosperous and fulfilling lives and that economic, social and technological progress occurs in harmony with nature. (Goal 7, 8, 9, 10 and 11)</a:t>
            </a:r>
          </a:p>
          <a:p>
            <a:r>
              <a:rPr lang="en-US" sz="1400" b="1" dirty="0"/>
              <a:t>PLANET </a:t>
            </a:r>
            <a:r>
              <a:rPr lang="en-US" sz="1400" dirty="0"/>
              <a:t>- to protect the planet from degradation, including through sustainable consumption and production, sustainably managing its natural resources and taking urgent action on climate change, so that it can support the needs of the present and future generations. (Goal 12, 13, 14 and 15)</a:t>
            </a:r>
          </a:p>
          <a:p>
            <a:r>
              <a:rPr lang="en-US" sz="1400" b="1" dirty="0"/>
              <a:t>PEACE</a:t>
            </a:r>
            <a:r>
              <a:rPr lang="en-US" sz="1400" dirty="0"/>
              <a:t> - to foster peaceful, just and inclusive societies free from fear and violence. There can be no sustainable development without peace and no peace without sustainable development. (Goal 16)</a:t>
            </a:r>
            <a:endParaRPr lang="en-US" sz="1400" b="1" dirty="0"/>
          </a:p>
          <a:p>
            <a:r>
              <a:rPr lang="en-US" sz="1400" b="1" dirty="0"/>
              <a:t>PARTNERSHIP </a:t>
            </a:r>
            <a:r>
              <a:rPr lang="en-US" sz="1400" dirty="0"/>
              <a:t>- to mobilize the means required to implement this agenda through a </a:t>
            </a:r>
            <a:r>
              <a:rPr lang="en-US" sz="1400" dirty="0" err="1"/>
              <a:t>revitalised</a:t>
            </a:r>
            <a:r>
              <a:rPr lang="en-US" sz="1400" dirty="0"/>
              <a:t> global partnership for sustainable development, based on a spirit of strengthened global solidarity, focused in particular on the needs of the poorest and most vulnerable and with the participation of all countries, all stakeholders and all people. (Goal 17)</a:t>
            </a:r>
          </a:p>
          <a:p>
            <a:endParaRPr lang="sl-SI" sz="1500" dirty="0"/>
          </a:p>
        </p:txBody>
      </p:sp>
      <p:pic>
        <p:nvPicPr>
          <p:cNvPr id="4" name="Slika 3">
            <a:extLst>
              <a:ext uri="{FF2B5EF4-FFF2-40B4-BE49-F238E27FC236}">
                <a16:creationId xmlns:a16="http://schemas.microsoft.com/office/drawing/2014/main" id="{6E463BDC-7499-48FB-AFAC-8BC0DD7F9A99}"/>
              </a:ext>
            </a:extLst>
          </p:cNvPr>
          <p:cNvPicPr>
            <a:picLocks noChangeAspect="1"/>
          </p:cNvPicPr>
          <p:nvPr/>
        </p:nvPicPr>
        <p:blipFill>
          <a:blip r:embed="rId2"/>
          <a:stretch>
            <a:fillRect/>
          </a:stretch>
        </p:blipFill>
        <p:spPr>
          <a:xfrm>
            <a:off x="586991" y="2079599"/>
            <a:ext cx="3401770" cy="3411325"/>
          </a:xfrm>
          <a:prstGeom prst="rect">
            <a:avLst/>
          </a:prstGeom>
        </p:spPr>
      </p:pic>
      <p:sp>
        <p:nvSpPr>
          <p:cNvPr id="5" name="Naslov 1">
            <a:extLst>
              <a:ext uri="{FF2B5EF4-FFF2-40B4-BE49-F238E27FC236}">
                <a16:creationId xmlns:a16="http://schemas.microsoft.com/office/drawing/2014/main" id="{541B964D-B79B-4814-A069-7AF6C5F9DBDF}"/>
              </a:ext>
            </a:extLst>
          </p:cNvPr>
          <p:cNvSpPr txBox="1">
            <a:spLocks/>
          </p:cNvSpPr>
          <p:nvPr/>
        </p:nvSpPr>
        <p:spPr>
          <a:xfrm>
            <a:off x="586991" y="1775200"/>
            <a:ext cx="3866707" cy="3571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mn-lt"/>
              </a:rPr>
              <a:t>Another Way to Look at SDGs</a:t>
            </a:r>
            <a:endParaRPr lang="sl-SI" sz="2000" dirty="0">
              <a:latin typeface="+mn-lt"/>
            </a:endParaRPr>
          </a:p>
        </p:txBody>
      </p:sp>
    </p:spTree>
    <p:extLst>
      <p:ext uri="{BB962C8B-B14F-4D97-AF65-F5344CB8AC3E}">
        <p14:creationId xmlns:p14="http://schemas.microsoft.com/office/powerpoint/2010/main" val="428589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D06D2D1B-F4C1-4D50-AAC1-478700352088}"/>
              </a:ext>
            </a:extLst>
          </p:cNvPr>
          <p:cNvPicPr>
            <a:picLocks noGrp="1" noChangeAspect="1"/>
          </p:cNvPicPr>
          <p:nvPr>
            <p:ph idx="1"/>
          </p:nvPr>
        </p:nvPicPr>
        <p:blipFill>
          <a:blip r:embed="rId2"/>
          <a:stretch>
            <a:fillRect/>
          </a:stretch>
        </p:blipFill>
        <p:spPr>
          <a:xfrm>
            <a:off x="914301" y="1690688"/>
            <a:ext cx="3920068" cy="3913971"/>
          </a:xfrm>
          <a:prstGeom prst="rect">
            <a:avLst/>
          </a:prstGeom>
        </p:spPr>
      </p:pic>
      <p:sp>
        <p:nvSpPr>
          <p:cNvPr id="4" name="Title 1">
            <a:extLst>
              <a:ext uri="{FF2B5EF4-FFF2-40B4-BE49-F238E27FC236}">
                <a16:creationId xmlns:a16="http://schemas.microsoft.com/office/drawing/2014/main" id="{EBA539B5-19D6-46CB-BC47-3C8110326831}"/>
              </a:ext>
            </a:extLst>
          </p:cNvPr>
          <p:cNvSpPr>
            <a:spLocks noGrp="1"/>
          </p:cNvSpPr>
          <p:nvPr>
            <p:ph type="title"/>
          </p:nvPr>
        </p:nvSpPr>
        <p:spPr>
          <a:xfrm>
            <a:off x="1002691" y="723713"/>
            <a:ext cx="10515600" cy="1325563"/>
          </a:xfrm>
        </p:spPr>
        <p:txBody>
          <a:bodyPr>
            <a:normAutofit/>
          </a:bodyPr>
          <a:lstStyle/>
          <a:p>
            <a:pPr algn="l"/>
            <a:r>
              <a:rPr lang="en-US" sz="3000" b="1" dirty="0"/>
              <a:t>Goal 1: End poverty in all its forms everywhere</a:t>
            </a:r>
            <a:endParaRPr lang="en-GB" sz="3000" b="1" dirty="0"/>
          </a:p>
        </p:txBody>
      </p:sp>
      <p:sp>
        <p:nvSpPr>
          <p:cNvPr id="7" name="Označba mesta vsebine 2">
            <a:extLst>
              <a:ext uri="{FF2B5EF4-FFF2-40B4-BE49-F238E27FC236}">
                <a16:creationId xmlns:a16="http://schemas.microsoft.com/office/drawing/2014/main" id="{7B3FBA67-0CBE-44C7-BA11-46DDA318DDF2}"/>
              </a:ext>
            </a:extLst>
          </p:cNvPr>
          <p:cNvSpPr txBox="1">
            <a:spLocks/>
          </p:cNvSpPr>
          <p:nvPr/>
        </p:nvSpPr>
        <p:spPr>
          <a:xfrm>
            <a:off x="5448300" y="2266256"/>
            <a:ext cx="5967621" cy="3423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More than 700 million people, or 10 per cent of the world population, still live in extreme poverty today, struggling to fulfil the most basic needs like health, education, and access to water and sanitation, to name a few. The majority of people living on less than $1.90 a day live in sub-Saharan Africa. </a:t>
            </a:r>
          </a:p>
        </p:txBody>
      </p:sp>
    </p:spTree>
    <p:extLst>
      <p:ext uri="{BB962C8B-B14F-4D97-AF65-F5344CB8AC3E}">
        <p14:creationId xmlns:p14="http://schemas.microsoft.com/office/powerpoint/2010/main" val="128778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22" y="1164570"/>
            <a:ext cx="10515600" cy="1325563"/>
          </a:xfrm>
        </p:spPr>
        <p:txBody>
          <a:bodyPr>
            <a:normAutofit/>
          </a:bodyPr>
          <a:lstStyle/>
          <a:p>
            <a:pPr algn="l"/>
            <a:r>
              <a:rPr lang="en-US" sz="3000" b="1" dirty="0"/>
              <a:t>Goal 2: End hunger, achieve food security and improved nutrition and promote sustainable agriculture</a:t>
            </a:r>
            <a:endParaRPr lang="en-GB" sz="3000" b="1" dirty="0"/>
          </a:p>
        </p:txBody>
      </p:sp>
      <p:sp>
        <p:nvSpPr>
          <p:cNvPr id="4" name="Content Placeholder 3"/>
          <p:cNvSpPr>
            <a:spLocks noGrp="1"/>
          </p:cNvSpPr>
          <p:nvPr>
            <p:ph sz="half" idx="2"/>
          </p:nvPr>
        </p:nvSpPr>
        <p:spPr>
          <a:xfrm>
            <a:off x="5501812" y="2582604"/>
            <a:ext cx="5221661" cy="2084759"/>
          </a:xfrm>
        </p:spPr>
        <p:txBody>
          <a:bodyPr>
            <a:noAutofit/>
          </a:bodyPr>
          <a:lstStyle/>
          <a:p>
            <a:pPr marL="0" indent="0" algn="just">
              <a:buNone/>
            </a:pPr>
            <a:r>
              <a:rPr lang="en-US" dirty="0"/>
              <a:t>Current estimates are that nearly 690 million people are hungry, or 8.9 percent of the world population – up by 10 million people in one year and by nearly 60 million in five years.</a:t>
            </a:r>
          </a:p>
        </p:txBody>
      </p:sp>
      <p:sp>
        <p:nvSpPr>
          <p:cNvPr id="7" name="Slide Number Placeholder 6"/>
          <p:cNvSpPr>
            <a:spLocks noGrp="1"/>
          </p:cNvSpPr>
          <p:nvPr>
            <p:ph type="sldNum" sz="quarter" idx="12"/>
          </p:nvPr>
        </p:nvSpPr>
        <p:spPr/>
        <p:txBody>
          <a:bodyPr/>
          <a:lstStyle/>
          <a:p>
            <a:fld id="{F523C224-166D-43C4-A732-9A5417B670D5}" type="slidenum">
              <a:rPr lang="en-GB" smtClean="0"/>
              <a:t>8</a:t>
            </a:fld>
            <a:endParaRPr lang="en-GB"/>
          </a:p>
        </p:txBody>
      </p:sp>
      <p:pic>
        <p:nvPicPr>
          <p:cNvPr id="13314" name="Picture 2" descr="C:\Users\Kensuke.Matsueda\Desktop\icons\TGG_Icon_Color_02.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436708"/>
            <a:ext cx="3256722" cy="325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1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013" y="1086696"/>
            <a:ext cx="10515600" cy="1325563"/>
          </a:xfrm>
        </p:spPr>
        <p:txBody>
          <a:bodyPr>
            <a:normAutofit/>
          </a:bodyPr>
          <a:lstStyle/>
          <a:p>
            <a:pPr algn="l"/>
            <a:r>
              <a:rPr lang="en-US" sz="3000" b="1" dirty="0"/>
              <a:t>Goal 3: Ensure healthy lives and promote well-being for all at all ages</a:t>
            </a:r>
            <a:endParaRPr lang="en-GB" sz="3000" b="1" dirty="0"/>
          </a:p>
        </p:txBody>
      </p:sp>
      <p:sp>
        <p:nvSpPr>
          <p:cNvPr id="4" name="Content Placeholder 3"/>
          <p:cNvSpPr>
            <a:spLocks noGrp="1"/>
          </p:cNvSpPr>
          <p:nvPr>
            <p:ph sz="half" idx="2"/>
          </p:nvPr>
        </p:nvSpPr>
        <p:spPr>
          <a:xfrm>
            <a:off x="5111614" y="2549365"/>
            <a:ext cx="6134999" cy="3192799"/>
          </a:xfrm>
        </p:spPr>
        <p:txBody>
          <a:bodyPr>
            <a:noAutofit/>
          </a:bodyPr>
          <a:lstStyle/>
          <a:p>
            <a:pPr algn="just"/>
            <a:r>
              <a:rPr lang="en-US" dirty="0"/>
              <a:t>Significant strides have been made in increasing life expectancy and reducing some of the common killers associated with child and maternal mortality.</a:t>
            </a:r>
            <a:endParaRPr lang="sl-SI" dirty="0"/>
          </a:p>
          <a:p>
            <a:r>
              <a:rPr lang="sl-SI" dirty="0"/>
              <a:t>Link to </a:t>
            </a:r>
            <a:r>
              <a:rPr lang="sl-SI" dirty="0" err="1"/>
              <a:t>the</a:t>
            </a:r>
            <a:r>
              <a:rPr lang="sl-SI" dirty="0"/>
              <a:t> </a:t>
            </a:r>
            <a:r>
              <a:rPr lang="sl-SI" dirty="0" err="1"/>
              <a:t>Goal</a:t>
            </a:r>
            <a:r>
              <a:rPr lang="sl-SI" dirty="0"/>
              <a:t> 3 </a:t>
            </a:r>
            <a:r>
              <a:rPr lang="sl-SI" dirty="0" err="1"/>
              <a:t>targets</a:t>
            </a:r>
            <a:r>
              <a:rPr lang="sl-SI" dirty="0"/>
              <a:t> (</a:t>
            </a:r>
            <a:r>
              <a:rPr lang="sl-SI" dirty="0" err="1"/>
              <a:t>quiz</a:t>
            </a:r>
            <a:r>
              <a:rPr lang="sl-SI" dirty="0"/>
              <a:t> </a:t>
            </a:r>
            <a:r>
              <a:rPr lang="sl-SI" dirty="0" err="1"/>
              <a:t>help</a:t>
            </a:r>
            <a:r>
              <a:rPr lang="sl-SI" dirty="0"/>
              <a:t>): </a:t>
            </a:r>
            <a:r>
              <a:rPr lang="en-GB" dirty="0"/>
              <a:t>https://www.un.org/sustainabledevelopment/health/</a:t>
            </a:r>
          </a:p>
        </p:txBody>
      </p:sp>
      <p:sp>
        <p:nvSpPr>
          <p:cNvPr id="7" name="Slide Number Placeholder 6"/>
          <p:cNvSpPr>
            <a:spLocks noGrp="1"/>
          </p:cNvSpPr>
          <p:nvPr>
            <p:ph type="sldNum" sz="quarter" idx="12"/>
          </p:nvPr>
        </p:nvSpPr>
        <p:spPr/>
        <p:txBody>
          <a:bodyPr/>
          <a:lstStyle/>
          <a:p>
            <a:fld id="{F523C224-166D-43C4-A732-9A5417B670D5}" type="slidenum">
              <a:rPr lang="en-GB" smtClean="0"/>
              <a:t>9</a:t>
            </a:fld>
            <a:endParaRPr lang="en-GB"/>
          </a:p>
        </p:txBody>
      </p:sp>
      <p:pic>
        <p:nvPicPr>
          <p:cNvPr id="14338" name="Picture 2" descr="C:\Users\Kensuke.Matsueda\Desktop\icons\TGG_Icon_Color_03.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851452" y="2187584"/>
            <a:ext cx="3916363" cy="391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477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1601</Words>
  <Application>Microsoft Office PowerPoint</Application>
  <PresentationFormat>Widescreen</PresentationFormat>
  <Paragraphs>94</Paragraphs>
  <Slides>25</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2030 AGENDA FOR SUSTAINABLE DEVELOPMENT</vt:lpstr>
      <vt:lpstr>SUSTAINABLE DEVELOPMENT GOALS (SDGS) 2030</vt:lpstr>
      <vt:lpstr>PowerPoint Presentation</vt:lpstr>
      <vt:lpstr>Three Dimensions of Sustainable Development</vt:lpstr>
      <vt:lpstr>What are the elements underpinning the Sustainable Development Goals?  </vt:lpstr>
      <vt:lpstr>Goal 1: End poverty in all its forms everywhere</vt:lpstr>
      <vt:lpstr>Goal 2: End hunger, achieve food security and improved nutrition and promote sustainable agriculture</vt:lpstr>
      <vt:lpstr>Goal 3: Ensure healthy lives and promote well-being for all at all ages</vt:lpstr>
      <vt:lpstr>Goal 4: Ensure inclusive and quality education for all and promote lifelong learning</vt:lpstr>
      <vt:lpstr>Goal 5: Achieve gender equality and empower all women and girls</vt:lpstr>
      <vt:lpstr>Goal 6: Ensure access to water and sanitation for all</vt:lpstr>
      <vt:lpstr>Goal 7: Ensure access to affordable, reliable, sustainable and modern energy for all</vt:lpstr>
      <vt:lpstr>Goal 8: Promote inclusive and sustainable economic growth, employment and decent work for all</vt:lpstr>
      <vt:lpstr>Goal 9: Build resilient infrastructure, promote sustainable industrialization and foster innovation</vt:lpstr>
      <vt:lpstr>Goal 10: Reduce inequality within and among countries</vt:lpstr>
      <vt:lpstr>Goal 11: Make cities inclusive, safe, resilient and sustainable</vt:lpstr>
      <vt:lpstr>Goal 12: Ensure sustainable consumption and production patterns</vt:lpstr>
      <vt:lpstr>Goal 13: Take urgent action to combat climate change and its impacts</vt:lpstr>
      <vt:lpstr>Goal 14: Conserve and sustainably use the oceans, seas and marine resources</vt:lpstr>
      <vt:lpstr>Goal 15: Sustainably manage forests, combat desertification, halt and reverse land degradation, halt biodiversity loss</vt:lpstr>
      <vt:lpstr>Goal 16: Promote just, peaceful and inclusive societies</vt:lpstr>
      <vt:lpstr>Goal 17: Revitalize the global partnership for sustainable development</vt:lpstr>
      <vt:lpstr>Suorc: https://www.azquotes.com/quotes/topics/sustainable-development.html</vt:lpstr>
      <vt:lpstr> References for the entire presentation: https://www.un.org/sustainabledevelopment/poverty/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Alexandar Todov</dc:creator>
  <cp:lastModifiedBy>Dejan Zafirovski</cp:lastModifiedBy>
  <cp:revision>21</cp:revision>
  <dcterms:created xsi:type="dcterms:W3CDTF">2021-06-26T00:11:23Z</dcterms:created>
  <dcterms:modified xsi:type="dcterms:W3CDTF">2021-09-24T15:59:54Z</dcterms:modified>
</cp:coreProperties>
</file>