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hellemanworld.blogspot.com/2012/04/global-warming-and-economic.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hellemanworld.blogspot.com/2012/04/global-warming-and-economic.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696782" y="1346237"/>
            <a:ext cx="8826760" cy="1938992"/>
          </a:xfrm>
          <a:prstGeom prst="rect">
            <a:avLst/>
          </a:prstGeom>
          <a:noFill/>
        </p:spPr>
        <p:txBody>
          <a:bodyPr wrap="square" rtlCol="0">
            <a:spAutoFit/>
          </a:bodyPr>
          <a:lstStyle/>
          <a:p>
            <a:r>
              <a:rPr lang="en-US" sz="4000" b="1" i="0" dirty="0">
                <a:solidFill>
                  <a:srgbClr val="222222"/>
                </a:solidFill>
                <a:effectLst/>
              </a:rPr>
              <a:t>Module: Sustainable development and sustainable communities </a:t>
            </a:r>
          </a:p>
          <a:p>
            <a:r>
              <a:rPr lang="en-US" sz="4000" b="1" dirty="0">
                <a:solidFill>
                  <a:srgbClr val="222222"/>
                </a:solidFill>
              </a:rPr>
              <a:t>(The role in social entepreniship)</a:t>
            </a:r>
            <a:endParaRPr lang="en-US" sz="4000" b="1" dirty="0"/>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7D3FBC-E71E-4D8E-9438-E8A701EC5A55}"/>
              </a:ext>
            </a:extLst>
          </p:cNvPr>
          <p:cNvSpPr>
            <a:spLocks noGrp="1" noChangeArrowheads="1"/>
          </p:cNvSpPr>
          <p:nvPr>
            <p:ph type="title"/>
          </p:nvPr>
        </p:nvSpPr>
        <p:spPr>
          <a:xfrm>
            <a:off x="669925" y="1365250"/>
            <a:ext cx="8229600" cy="981075"/>
          </a:xfrm>
        </p:spPr>
        <p:txBody>
          <a:bodyPr>
            <a:normAutofit/>
          </a:bodyPr>
          <a:lstStyle/>
          <a:p>
            <a:pPr eaLnBrk="1" hangingPunct="1"/>
            <a:r>
              <a:rPr lang="en-GB" altLang="en-US" sz="3000" b="1" dirty="0">
                <a:latin typeface="Calibri" panose="020F0502020204030204" pitchFamily="34" charset="0"/>
                <a:ea typeface="Calibri" panose="020F0502020204030204" pitchFamily="34" charset="0"/>
                <a:cs typeface="Times New Roman" panose="02020603050405020304" pitchFamily="18" charset="0"/>
              </a:rPr>
              <a:t>Sustainable development and social entrepreneurship </a:t>
            </a:r>
            <a:endParaRPr lang="en-GB" altLang="sl-SI" sz="3000" b="1" dirty="0">
              <a:solidFill>
                <a:schemeClr val="tx1"/>
              </a:solidFill>
              <a:ea typeface="Calibri" panose="020F0502020204030204" pitchFamily="34" charset="0"/>
            </a:endParaRPr>
          </a:p>
        </p:txBody>
      </p:sp>
      <p:sp>
        <p:nvSpPr>
          <p:cNvPr id="10243" name="Rectangle 3">
            <a:extLst>
              <a:ext uri="{FF2B5EF4-FFF2-40B4-BE49-F238E27FC236}">
                <a16:creationId xmlns:a16="http://schemas.microsoft.com/office/drawing/2014/main" id="{18734D24-39FE-47C0-8F5C-D0F3A556DDA9}"/>
              </a:ext>
            </a:extLst>
          </p:cNvPr>
          <p:cNvSpPr>
            <a:spLocks noGrp="1" noChangeArrowheads="1"/>
          </p:cNvSpPr>
          <p:nvPr>
            <p:ph type="body" idx="1"/>
          </p:nvPr>
        </p:nvSpPr>
        <p:spPr>
          <a:xfrm>
            <a:off x="330994" y="2503488"/>
            <a:ext cx="11530012" cy="4525962"/>
          </a:xfrm>
        </p:spPr>
        <p:txBody>
          <a:bodyPr>
            <a:noAutofit/>
          </a:bodyPr>
          <a:lstStyle/>
          <a:p>
            <a:pPr marL="0" indent="0">
              <a:buNone/>
            </a:pPr>
            <a:r>
              <a:rPr lang="en-GB" altLang="en-US" sz="2000" dirty="0"/>
              <a:t>Additionally, both are interested in helping society progress in a sustainable way, since, among other issues, it allows them to differentiate their products and enter new markets, as indicated above. </a:t>
            </a:r>
            <a:endParaRPr lang="sl-SI" altLang="en-US" sz="2000" dirty="0"/>
          </a:p>
          <a:p>
            <a:pPr marL="0" indent="0">
              <a:buNone/>
            </a:pPr>
            <a:r>
              <a:rPr lang="en-GB" altLang="en-US" sz="2000" dirty="0"/>
              <a:t>In this sense, it is interesting to know which of the two would have a more positive effect on sustainable development. </a:t>
            </a:r>
            <a:endParaRPr lang="sl-SI" altLang="en-US" sz="2000" dirty="0"/>
          </a:p>
          <a:p>
            <a:pPr marL="0" indent="0">
              <a:buNone/>
            </a:pPr>
            <a:r>
              <a:rPr lang="en-GB" altLang="en-US" sz="2000" dirty="0"/>
              <a:t>Presumably, it would be sustainable entrepreneurship, since it would be more concerned with social and environmental issues than with profit achievement. </a:t>
            </a:r>
            <a:endParaRPr lang="sl-SI" altLang="en-US" sz="2000" dirty="0"/>
          </a:p>
          <a:p>
            <a:pPr marL="0" indent="0">
              <a:buNone/>
            </a:pPr>
            <a:r>
              <a:rPr lang="en-GB" altLang="en-US" sz="2000" dirty="0"/>
              <a:t>Therefore, innovations and entrepreneurship play an essential role in stimulating sustainable development</a:t>
            </a:r>
            <a:endParaRPr lang="sl-SI" altLang="sl-SI"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značba mesta vsebine 4">
            <a:extLst>
              <a:ext uri="{FF2B5EF4-FFF2-40B4-BE49-F238E27FC236}">
                <a16:creationId xmlns:a16="http://schemas.microsoft.com/office/drawing/2014/main" id="{9D13EEB5-7767-46D5-9631-EDEFDDF7F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877889"/>
            <a:ext cx="5238750" cy="3843337"/>
          </a:xfrm>
        </p:spPr>
      </p:pic>
      <p:pic>
        <p:nvPicPr>
          <p:cNvPr id="11267" name="Slika 5">
            <a:extLst>
              <a:ext uri="{FF2B5EF4-FFF2-40B4-BE49-F238E27FC236}">
                <a16:creationId xmlns:a16="http://schemas.microsoft.com/office/drawing/2014/main" id="{74568195-5C40-48C6-BB08-F30E20DE6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614" y="711200"/>
            <a:ext cx="27193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Slika 7">
            <a:extLst>
              <a:ext uri="{FF2B5EF4-FFF2-40B4-BE49-F238E27FC236}">
                <a16:creationId xmlns:a16="http://schemas.microsoft.com/office/drawing/2014/main" id="{3CAB98F7-67A9-42E8-A16C-34E01563E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9" y="4076700"/>
            <a:ext cx="23272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Slika 9">
            <a:extLst>
              <a:ext uri="{FF2B5EF4-FFF2-40B4-BE49-F238E27FC236}">
                <a16:creationId xmlns:a16="http://schemas.microsoft.com/office/drawing/2014/main" id="{72280201-FBBB-4C12-A3C6-0E6D1B17D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4" y="4121151"/>
            <a:ext cx="22828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a:extLst>
              <a:ext uri="{FF2B5EF4-FFF2-40B4-BE49-F238E27FC236}">
                <a16:creationId xmlns:a16="http://schemas.microsoft.com/office/drawing/2014/main" id="{CA3F2242-4B31-433E-B046-819D9FB84B78}"/>
              </a:ext>
            </a:extLst>
          </p:cNvPr>
          <p:cNvSpPr>
            <a:spLocks noGrp="1" noChangeArrowheads="1"/>
          </p:cNvSpPr>
          <p:nvPr>
            <p:ph type="ctrTitle"/>
          </p:nvPr>
        </p:nvSpPr>
        <p:spPr>
          <a:xfrm>
            <a:off x="1700214" y="1500189"/>
            <a:ext cx="8491538" cy="2214561"/>
          </a:xfrm>
        </p:spPr>
        <p:txBody>
          <a:bodyPr>
            <a:normAutofit/>
          </a:bodyPr>
          <a:lstStyle/>
          <a:p>
            <a:r>
              <a:rPr lang="en-US" sz="3000" b="1" i="0" dirty="0">
                <a:solidFill>
                  <a:srgbClr val="222222"/>
                </a:solidFill>
                <a:effectLst/>
                <a:latin typeface="+mn-lt"/>
              </a:rPr>
              <a:t>Introduction: Sustainable development and sustainable communities </a:t>
            </a:r>
            <a:br>
              <a:rPr lang="en-US" sz="3000" b="1" i="0" dirty="0">
                <a:solidFill>
                  <a:srgbClr val="222222"/>
                </a:solidFill>
                <a:effectLst/>
                <a:latin typeface="+mn-lt"/>
              </a:rPr>
            </a:br>
            <a:r>
              <a:rPr lang="en-US" sz="3000" b="1" dirty="0">
                <a:solidFill>
                  <a:srgbClr val="222222"/>
                </a:solidFill>
                <a:latin typeface="+mn-lt"/>
              </a:rPr>
              <a:t>(The role in social entepreniship)</a:t>
            </a:r>
            <a:endParaRPr lang="es-ES" altLang="sl-SI" sz="3000" b="1" dirty="0">
              <a:solidFill>
                <a:srgbClr val="003300"/>
              </a:solidFill>
              <a:latin typeface="+mn-lt"/>
            </a:endParaRPr>
          </a:p>
        </p:txBody>
      </p:sp>
      <p:pic>
        <p:nvPicPr>
          <p:cNvPr id="2053" name="Slika 4">
            <a:extLst>
              <a:ext uri="{FF2B5EF4-FFF2-40B4-BE49-F238E27FC236}">
                <a16:creationId xmlns:a16="http://schemas.microsoft.com/office/drawing/2014/main" id="{17C88E18-A8A9-48D1-88EE-4997C39D2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114" y="6205539"/>
            <a:ext cx="987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Slika 6">
            <a:extLst>
              <a:ext uri="{FF2B5EF4-FFF2-40B4-BE49-F238E27FC236}">
                <a16:creationId xmlns:a16="http://schemas.microsoft.com/office/drawing/2014/main" id="{AC9AE483-0097-489A-97A5-12B10A502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6" y="157163"/>
            <a:ext cx="15970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Slika 8">
            <a:extLst>
              <a:ext uri="{FF2B5EF4-FFF2-40B4-BE49-F238E27FC236}">
                <a16:creationId xmlns:a16="http://schemas.microsoft.com/office/drawing/2014/main" id="{691D6120-E4A6-4B20-96D1-D739063CF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9" y="6191251"/>
            <a:ext cx="6191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Slika 10">
            <a:extLst>
              <a:ext uri="{FF2B5EF4-FFF2-40B4-BE49-F238E27FC236}">
                <a16:creationId xmlns:a16="http://schemas.microsoft.com/office/drawing/2014/main" id="{8FD23D0F-10F1-42AA-ABEC-27C0A5B5D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6" y="6191251"/>
            <a:ext cx="6635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Slika 12">
            <a:extLst>
              <a:ext uri="{FF2B5EF4-FFF2-40B4-BE49-F238E27FC236}">
                <a16:creationId xmlns:a16="http://schemas.microsoft.com/office/drawing/2014/main" id="{E8A1CD5B-4873-4746-9FCE-39D13EE52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75" y="6191251"/>
            <a:ext cx="16716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Slika 14">
            <a:extLst>
              <a:ext uri="{FF2B5EF4-FFF2-40B4-BE49-F238E27FC236}">
                <a16:creationId xmlns:a16="http://schemas.microsoft.com/office/drawing/2014/main" id="{5E7C6A90-8B57-49FC-BFD8-80F384A07D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1213" y="6426201"/>
            <a:ext cx="18907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0F5E986-68C8-43DD-98D2-D07E073C2DE9}"/>
              </a:ext>
            </a:extLst>
          </p:cNvPr>
          <p:cNvPicPr>
            <a:picLocks noChangeAspect="1"/>
          </p:cNvPicPr>
          <p:nvPr/>
        </p:nvPicPr>
        <p:blipFill>
          <a:blip r:embed="rId8"/>
          <a:stretch>
            <a:fillRect/>
          </a:stretch>
        </p:blipFill>
        <p:spPr>
          <a:xfrm>
            <a:off x="9348687" y="2971068"/>
            <a:ext cx="2286198" cy="2255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4A9BDB2-E731-440F-A104-A25B03074B2C}"/>
              </a:ext>
            </a:extLst>
          </p:cNvPr>
          <p:cNvSpPr>
            <a:spLocks noGrp="1" noChangeArrowheads="1"/>
          </p:cNvSpPr>
          <p:nvPr>
            <p:ph type="title"/>
          </p:nvPr>
        </p:nvSpPr>
        <p:spPr>
          <a:xfrm>
            <a:off x="819150" y="1193006"/>
            <a:ext cx="8229600" cy="981075"/>
          </a:xfrm>
        </p:spPr>
        <p:txBody>
          <a:bodyPr>
            <a:normAutofit/>
          </a:bodyPr>
          <a:lstStyle/>
          <a:p>
            <a:pPr eaLnBrk="1" hangingPunct="1"/>
            <a:r>
              <a:rPr lang="en-GB" altLang="sl-SI" sz="3000" b="1" dirty="0">
                <a:latin typeface="+mn-lt"/>
              </a:rPr>
              <a:t>Sustainable development/ Sustainable communities</a:t>
            </a:r>
          </a:p>
        </p:txBody>
      </p:sp>
      <p:sp>
        <p:nvSpPr>
          <p:cNvPr id="3075" name="Rectangle 3">
            <a:extLst>
              <a:ext uri="{FF2B5EF4-FFF2-40B4-BE49-F238E27FC236}">
                <a16:creationId xmlns:a16="http://schemas.microsoft.com/office/drawing/2014/main" id="{FC4AA8E3-FC97-4AA9-A621-B812A25BB267}"/>
              </a:ext>
            </a:extLst>
          </p:cNvPr>
          <p:cNvSpPr>
            <a:spLocks noGrp="1" noChangeArrowheads="1"/>
          </p:cNvSpPr>
          <p:nvPr>
            <p:ph type="body" idx="1"/>
          </p:nvPr>
        </p:nvSpPr>
        <p:spPr>
          <a:xfrm>
            <a:off x="4881563" y="2174081"/>
            <a:ext cx="6491287" cy="2964656"/>
          </a:xfrm>
        </p:spPr>
        <p:txBody>
          <a:bodyPr>
            <a:noAutofit/>
          </a:bodyPr>
          <a:lstStyle/>
          <a:p>
            <a:pPr marL="0" indent="0">
              <a:buNone/>
            </a:pPr>
            <a:r>
              <a:rPr lang="en-GB" altLang="en-US" dirty="0">
                <a:ea typeface="Calibri" panose="020F0502020204030204" pitchFamily="34" charset="0"/>
                <a:cs typeface="Times New Roman" panose="02020603050405020304" pitchFamily="18" charset="0"/>
              </a:rPr>
              <a:t>Sustainable development is important for community, because with understanding of sustainable development you achieve sustainable community. </a:t>
            </a:r>
            <a:endParaRPr lang="sl-SI" altLang="en-US" dirty="0">
              <a:ea typeface="Calibri" panose="020F0502020204030204" pitchFamily="34" charset="0"/>
              <a:cs typeface="Times New Roman" panose="02020603050405020304" pitchFamily="18" charset="0"/>
            </a:endParaRPr>
          </a:p>
          <a:p>
            <a:pPr marL="0" indent="0">
              <a:buNone/>
            </a:pPr>
            <a:r>
              <a:rPr lang="en-GB" altLang="en-US" dirty="0">
                <a:ea typeface="Calibri" panose="020F0502020204030204" pitchFamily="34" charset="0"/>
                <a:cs typeface="Times New Roman" panose="02020603050405020304" pitchFamily="18" charset="0"/>
              </a:rPr>
              <a:t>Making sustainable community means trying to use renewable sources without giving any harm to environment and giving bad impact later</a:t>
            </a:r>
            <a:r>
              <a:rPr lang="mk-MK" altLang="en-US" dirty="0">
                <a:ea typeface="Calibri" panose="020F0502020204030204" pitchFamily="34" charset="0"/>
                <a:cs typeface="Times New Roman" panose="02020603050405020304" pitchFamily="18" charset="0"/>
              </a:rPr>
              <a:t>.</a:t>
            </a:r>
            <a:endParaRPr lang="en-GB" altLang="sl-SI" dirty="0"/>
          </a:p>
        </p:txBody>
      </p:sp>
      <p:pic>
        <p:nvPicPr>
          <p:cNvPr id="3076" name="Slika 2">
            <a:extLst>
              <a:ext uri="{FF2B5EF4-FFF2-40B4-BE49-F238E27FC236}">
                <a16:creationId xmlns:a16="http://schemas.microsoft.com/office/drawing/2014/main" id="{BFABA02B-615B-437E-BD0A-D784BFB74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2890441"/>
            <a:ext cx="24495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034087-39C8-4CD4-8F1B-C26F279CE221}"/>
              </a:ext>
            </a:extLst>
          </p:cNvPr>
          <p:cNvSpPr>
            <a:spLocks noGrp="1" noChangeArrowheads="1"/>
          </p:cNvSpPr>
          <p:nvPr>
            <p:ph type="title"/>
          </p:nvPr>
        </p:nvSpPr>
        <p:spPr>
          <a:xfrm>
            <a:off x="641350" y="1089027"/>
            <a:ext cx="8229600" cy="981075"/>
          </a:xfrm>
        </p:spPr>
        <p:txBody>
          <a:bodyPr>
            <a:normAutofit/>
          </a:bodyPr>
          <a:lstStyle/>
          <a:p>
            <a:pPr eaLnBrk="1" hangingPunct="1"/>
            <a:r>
              <a:rPr lang="en-GB" altLang="sl-SI" sz="3000" b="1" dirty="0">
                <a:solidFill>
                  <a:schemeClr val="tx1"/>
                </a:solidFill>
                <a:latin typeface="+mn-lt"/>
              </a:rPr>
              <a:t>Sustainable development</a:t>
            </a:r>
          </a:p>
        </p:txBody>
      </p:sp>
      <p:sp>
        <p:nvSpPr>
          <p:cNvPr id="4099" name="Rectangle 3">
            <a:extLst>
              <a:ext uri="{FF2B5EF4-FFF2-40B4-BE49-F238E27FC236}">
                <a16:creationId xmlns:a16="http://schemas.microsoft.com/office/drawing/2014/main" id="{639C8F28-994D-451E-B318-45961A05165B}"/>
              </a:ext>
            </a:extLst>
          </p:cNvPr>
          <p:cNvSpPr>
            <a:spLocks noGrp="1" noChangeArrowheads="1"/>
          </p:cNvSpPr>
          <p:nvPr>
            <p:ph type="body" idx="1"/>
          </p:nvPr>
        </p:nvSpPr>
        <p:spPr>
          <a:xfrm>
            <a:off x="282575" y="1579564"/>
            <a:ext cx="11268075" cy="4481512"/>
          </a:xfrm>
        </p:spPr>
        <p:txBody>
          <a:bodyPr/>
          <a:lstStyle/>
          <a:p>
            <a:pPr marL="0" indent="0">
              <a:buNone/>
            </a:pPr>
            <a:endParaRPr lang="sl-SI" altLang="en-US" sz="1800" u="sng"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altLang="en-US" sz="2600" u="sng" dirty="0">
                <a:latin typeface="Calibri" panose="020F0502020204030204" pitchFamily="34" charset="0"/>
                <a:ea typeface="Calibri" panose="020F0502020204030204" pitchFamily="34" charset="0"/>
                <a:cs typeface="Times New Roman" panose="02020603050405020304" pitchFamily="18" charset="0"/>
              </a:rPr>
              <a:t>Sustainable development</a:t>
            </a:r>
            <a:r>
              <a:rPr lang="en-GB" altLang="en-US" sz="2600" dirty="0">
                <a:latin typeface="Calibri" panose="020F0502020204030204" pitchFamily="34" charset="0"/>
                <a:ea typeface="Calibri" panose="020F0502020204030204" pitchFamily="34" charset="0"/>
                <a:cs typeface="Times New Roman" panose="02020603050405020304" pitchFamily="18" charset="0"/>
              </a:rPr>
              <a:t> is defined as “development that meets the needs of the present without compromising the ability of future generations to meet their own needs.” The concept of needs goes beyond simply material needs and includes values, relationships, freedom to think, act, and participate, all amounting to sustainable living, morally, and spiritually.</a:t>
            </a:r>
            <a:endParaRPr lang="sl-SI" alt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sl-SI" dirty="0">
              <a:ea typeface="Calibri" panose="020F0502020204030204" pitchFamily="34" charset="0"/>
            </a:endParaRPr>
          </a:p>
        </p:txBody>
      </p:sp>
      <p:pic>
        <p:nvPicPr>
          <p:cNvPr id="4100" name="Slika 2">
            <a:extLst>
              <a:ext uri="{FF2B5EF4-FFF2-40B4-BE49-F238E27FC236}">
                <a16:creationId xmlns:a16="http://schemas.microsoft.com/office/drawing/2014/main" id="{9EE22025-108D-4E87-A4AC-C6692C862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399" y="3848735"/>
            <a:ext cx="4473576" cy="18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66D3D2F-FF13-47B2-978A-B381B2558F36}"/>
              </a:ext>
            </a:extLst>
          </p:cNvPr>
          <p:cNvSpPr>
            <a:spLocks noGrp="1" noChangeArrowheads="1"/>
          </p:cNvSpPr>
          <p:nvPr>
            <p:ph type="title"/>
          </p:nvPr>
        </p:nvSpPr>
        <p:spPr>
          <a:xfrm>
            <a:off x="676275" y="1260475"/>
            <a:ext cx="8229600" cy="981075"/>
          </a:xfrm>
        </p:spPr>
        <p:txBody>
          <a:bodyPr>
            <a:normAutofit/>
          </a:bodyPr>
          <a:lstStyle/>
          <a:p>
            <a:pPr eaLnBrk="1" hangingPunct="1"/>
            <a:r>
              <a:rPr lang="en-GB" altLang="sl-SI" sz="3000" b="1" dirty="0">
                <a:solidFill>
                  <a:schemeClr val="tx1"/>
                </a:solidFill>
                <a:latin typeface="+mn-lt"/>
              </a:rPr>
              <a:t>Sustainable </a:t>
            </a:r>
            <a:r>
              <a:rPr lang="sl-SI" altLang="sl-SI" sz="3000" b="1" dirty="0">
                <a:solidFill>
                  <a:schemeClr val="tx1"/>
                </a:solidFill>
                <a:latin typeface="+mn-lt"/>
              </a:rPr>
              <a:t>communities</a:t>
            </a:r>
            <a:endParaRPr lang="en-GB" altLang="sl-SI" sz="3000" b="1" dirty="0">
              <a:solidFill>
                <a:schemeClr val="tx1"/>
              </a:solidFill>
              <a:latin typeface="+mn-lt"/>
            </a:endParaRPr>
          </a:p>
        </p:txBody>
      </p:sp>
      <p:sp>
        <p:nvSpPr>
          <p:cNvPr id="5123" name="Rectangle 3">
            <a:extLst>
              <a:ext uri="{FF2B5EF4-FFF2-40B4-BE49-F238E27FC236}">
                <a16:creationId xmlns:a16="http://schemas.microsoft.com/office/drawing/2014/main" id="{30EF28DA-9085-4AAA-831E-E9B6E641B8F0}"/>
              </a:ext>
            </a:extLst>
          </p:cNvPr>
          <p:cNvSpPr>
            <a:spLocks noGrp="1" noChangeArrowheads="1"/>
          </p:cNvSpPr>
          <p:nvPr>
            <p:ph type="body" idx="1"/>
          </p:nvPr>
        </p:nvSpPr>
        <p:spPr>
          <a:xfrm>
            <a:off x="500063" y="1855788"/>
            <a:ext cx="10615612" cy="3087687"/>
          </a:xfrm>
        </p:spPr>
        <p:txBody>
          <a:bodyPr/>
          <a:lstStyle/>
          <a:p>
            <a:pPr marL="0" indent="0">
              <a:buNone/>
            </a:pPr>
            <a:endParaRPr lang="sl-SI" altLang="en-US" sz="1800" u="sng"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altLang="en-US" sz="2000" u="sng" dirty="0">
                <a:ea typeface="Calibri" panose="020F0502020204030204" pitchFamily="34" charset="0"/>
                <a:cs typeface="Times New Roman" panose="02020603050405020304" pitchFamily="18" charset="0"/>
              </a:rPr>
              <a:t>Sustainable communities</a:t>
            </a:r>
            <a:r>
              <a:rPr lang="en-GB" altLang="en-US" sz="2000" dirty="0">
                <a:ea typeface="Calibri" panose="020F0502020204030204" pitchFamily="34" charset="0"/>
                <a:cs typeface="Times New Roman" panose="02020603050405020304" pitchFamily="18" charset="0"/>
              </a:rPr>
              <a:t> have various definitions, but in essence refers to communities planned, built, or modified to promote sustainable living. Sustainable communities tend to focus on environmental and economic sustainability, urban infrastructure, social equity, and municipal government. The term is sometimes used synonymously with "green cities," "eco-communities," "liveable cities" and "sustainable cities."</a:t>
            </a:r>
            <a:endParaRPr lang="sl-SI" altLang="en-US" sz="2000" dirty="0">
              <a:ea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sl-SI" dirty="0">
              <a:ea typeface="Calibri" panose="020F0502020204030204" pitchFamily="34" charset="0"/>
            </a:endParaRPr>
          </a:p>
        </p:txBody>
      </p:sp>
      <p:pic>
        <p:nvPicPr>
          <p:cNvPr id="5124" name="Slika 3">
            <a:extLst>
              <a:ext uri="{FF2B5EF4-FFF2-40B4-BE49-F238E27FC236}">
                <a16:creationId xmlns:a16="http://schemas.microsoft.com/office/drawing/2014/main" id="{E428F211-C532-4996-B555-051B6145E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3340101"/>
            <a:ext cx="60579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80DA858-CB60-4A1C-8F4B-5054FD4578FA}"/>
              </a:ext>
            </a:extLst>
          </p:cNvPr>
          <p:cNvSpPr>
            <a:spLocks noGrp="1" noChangeArrowheads="1"/>
          </p:cNvSpPr>
          <p:nvPr>
            <p:ph type="title"/>
          </p:nvPr>
        </p:nvSpPr>
        <p:spPr>
          <a:xfrm>
            <a:off x="800100" y="1178685"/>
            <a:ext cx="8229600" cy="981075"/>
          </a:xfrm>
        </p:spPr>
        <p:txBody>
          <a:bodyPr>
            <a:normAutofit/>
          </a:bodyPr>
          <a:lstStyle/>
          <a:p>
            <a:pPr eaLnBrk="1" hangingPunct="1"/>
            <a:r>
              <a:rPr lang="en-GB" altLang="sl-SI" sz="3000" b="1" dirty="0">
                <a:solidFill>
                  <a:schemeClr val="tx1"/>
                </a:solidFill>
                <a:latin typeface="+mn-lt"/>
              </a:rPr>
              <a:t>Three pillars to consider:</a:t>
            </a:r>
          </a:p>
        </p:txBody>
      </p:sp>
      <p:sp>
        <p:nvSpPr>
          <p:cNvPr id="6147" name="Rectangle 3">
            <a:extLst>
              <a:ext uri="{FF2B5EF4-FFF2-40B4-BE49-F238E27FC236}">
                <a16:creationId xmlns:a16="http://schemas.microsoft.com/office/drawing/2014/main" id="{48758CF2-AC13-4A7B-A3B6-C53A4D40AAA8}"/>
              </a:ext>
            </a:extLst>
          </p:cNvPr>
          <p:cNvSpPr>
            <a:spLocks noGrp="1" noChangeArrowheads="1"/>
          </p:cNvSpPr>
          <p:nvPr>
            <p:ph type="body" idx="1"/>
          </p:nvPr>
        </p:nvSpPr>
        <p:spPr>
          <a:xfrm>
            <a:off x="500063" y="1855788"/>
            <a:ext cx="9710737" cy="3644900"/>
          </a:xfrm>
        </p:spPr>
        <p:txBody>
          <a:bodyPr>
            <a:normAutofit fontScale="62500" lnSpcReduction="20000"/>
          </a:bodyPr>
          <a:lstStyle/>
          <a:p>
            <a:pPr marL="0" indent="0">
              <a:buNone/>
            </a:pPr>
            <a:endParaRPr lang="sl-SI" altLang="en-US" sz="3100" u="sng"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altLang="en-US" sz="3100" dirty="0">
                <a:ea typeface="Calibri" panose="020F0502020204030204" pitchFamily="34" charset="0"/>
                <a:cs typeface="Times New Roman" panose="02020603050405020304" pitchFamily="18" charset="0"/>
              </a:rPr>
              <a:t>There are three pillars that need to be considered for considering sustainability and social entrepreneurship</a:t>
            </a:r>
            <a:r>
              <a:rPr lang="en-US" altLang="en-US" sz="3100" dirty="0">
                <a:ea typeface="Calibri" panose="020F0502020204030204" pitchFamily="34" charset="0"/>
                <a:cs typeface="Times New Roman" panose="02020603050405020304" pitchFamily="18" charset="0"/>
              </a:rPr>
              <a:t>:</a:t>
            </a:r>
            <a:endParaRPr lang="sl-SI" altLang="en-US" sz="31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sl-SI" alt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cs typeface="Times New Roman" panose="02020603050405020304" pitchFamily="18" charset="0"/>
            </a:endParaRPr>
          </a:p>
          <a:p>
            <a:pPr marL="0" indent="0">
              <a:buNone/>
            </a:pPr>
            <a:endParaRPr lang="sl-SI" altLang="sl-SI" dirty="0"/>
          </a:p>
          <a:p>
            <a:pPr marL="0" indent="0">
              <a:buNone/>
            </a:pPr>
            <a:endParaRPr lang="sl-SI" altLang="sl-SI" dirty="0"/>
          </a:p>
          <a:p>
            <a:pPr marL="0" indent="0">
              <a:buNone/>
            </a:pPr>
            <a:endParaRPr lang="sl-SI" altLang="sl-SI" dirty="0"/>
          </a:p>
          <a:p>
            <a:pPr marL="0" indent="0">
              <a:buNone/>
            </a:pPr>
            <a:endParaRPr lang="sl-SI" altLang="sl-SI" sz="900" dirty="0"/>
          </a:p>
          <a:p>
            <a:pPr marL="0" indent="0">
              <a:buNone/>
            </a:pPr>
            <a:endParaRPr lang="sl-SI" altLang="sl-SI" sz="900" dirty="0"/>
          </a:p>
          <a:p>
            <a:pPr marL="0" indent="0">
              <a:buNone/>
            </a:pPr>
            <a:r>
              <a:rPr lang="sl-SI" altLang="sl-SI" sz="900" dirty="0"/>
              <a:t>Photo: </a:t>
            </a:r>
            <a:r>
              <a:rPr lang="sl-SI" altLang="sl-SI" sz="900" dirty="0">
                <a:hlinkClick r:id="rId2"/>
              </a:rPr>
              <a:t>http://hellemanworld.blogspot.com/2012/04/global-warming-and-economic.html</a:t>
            </a:r>
            <a:r>
              <a:rPr lang="sl-SI" altLang="sl-SI" sz="900" dirty="0"/>
              <a:t> </a:t>
            </a:r>
            <a:endParaRPr lang="en-US" altLang="sl-SI" sz="900" dirty="0"/>
          </a:p>
        </p:txBody>
      </p:sp>
      <p:pic>
        <p:nvPicPr>
          <p:cNvPr id="6148" name="Slika 2">
            <a:extLst>
              <a:ext uri="{FF2B5EF4-FFF2-40B4-BE49-F238E27FC236}">
                <a16:creationId xmlns:a16="http://schemas.microsoft.com/office/drawing/2014/main" id="{46253F34-AA5C-4F57-B3DC-3939008E2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908301"/>
            <a:ext cx="2789469"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FF471FE-38C9-4C01-8D8A-86DD67F806AD}"/>
              </a:ext>
            </a:extLst>
          </p:cNvPr>
          <p:cNvSpPr>
            <a:spLocks noGrp="1" noChangeArrowheads="1"/>
          </p:cNvSpPr>
          <p:nvPr>
            <p:ph type="title"/>
          </p:nvPr>
        </p:nvSpPr>
        <p:spPr>
          <a:xfrm>
            <a:off x="811075" y="1168191"/>
            <a:ext cx="8229600" cy="981075"/>
          </a:xfrm>
        </p:spPr>
        <p:txBody>
          <a:bodyPr>
            <a:normAutofit/>
          </a:bodyPr>
          <a:lstStyle/>
          <a:p>
            <a:pPr eaLnBrk="1" hangingPunct="1"/>
            <a:r>
              <a:rPr lang="en-GB" altLang="en-US" sz="3000" b="1" dirty="0">
                <a:latin typeface="Calibri" panose="020F0502020204030204" pitchFamily="34" charset="0"/>
                <a:ea typeface="Calibri" panose="020F0502020204030204" pitchFamily="34" charset="0"/>
                <a:cs typeface="Times New Roman" panose="02020603050405020304" pitchFamily="18" charset="0"/>
              </a:rPr>
              <a:t>Social entrepreneurship</a:t>
            </a:r>
            <a:endParaRPr lang="en-GB" altLang="sl-SI" sz="3000" b="1" dirty="0">
              <a:solidFill>
                <a:schemeClr val="tx1"/>
              </a:solidFill>
              <a:ea typeface="Calibri" panose="020F0502020204030204" pitchFamily="34" charset="0"/>
            </a:endParaRPr>
          </a:p>
        </p:txBody>
      </p:sp>
      <p:sp>
        <p:nvSpPr>
          <p:cNvPr id="7171" name="Rectangle 3">
            <a:extLst>
              <a:ext uri="{FF2B5EF4-FFF2-40B4-BE49-F238E27FC236}">
                <a16:creationId xmlns:a16="http://schemas.microsoft.com/office/drawing/2014/main" id="{BF06645B-F95F-4ACF-BE56-9A4A7BEE5EBC}"/>
              </a:ext>
            </a:extLst>
          </p:cNvPr>
          <p:cNvSpPr>
            <a:spLocks noGrp="1" noChangeArrowheads="1"/>
          </p:cNvSpPr>
          <p:nvPr>
            <p:ph type="body" idx="1"/>
          </p:nvPr>
        </p:nvSpPr>
        <p:spPr>
          <a:xfrm>
            <a:off x="709613" y="2268536"/>
            <a:ext cx="6977063" cy="4525962"/>
          </a:xfrm>
        </p:spPr>
        <p:txBody>
          <a:bodyPr>
            <a:noAutofit/>
          </a:bodyPr>
          <a:lstStyle/>
          <a:p>
            <a:pPr marL="0" indent="0">
              <a:buNone/>
            </a:pPr>
            <a:endParaRPr lang="sl-SI" altLang="en-US" sz="2000" u="sng"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altLang="en-US" sz="2000" u="sng" dirty="0">
                <a:ea typeface="Calibri" panose="020F0502020204030204" pitchFamily="34" charset="0"/>
                <a:cs typeface="Times New Roman" panose="02020603050405020304" pitchFamily="18" charset="0"/>
              </a:rPr>
              <a:t>Social entrepreneurship</a:t>
            </a:r>
            <a:r>
              <a:rPr lang="en-GB" altLang="en-US" sz="2000" dirty="0">
                <a:ea typeface="Calibri" panose="020F0502020204030204" pitchFamily="34" charset="0"/>
                <a:cs typeface="Times New Roman" panose="02020603050405020304" pitchFamily="18" charset="0"/>
              </a:rPr>
              <a:t> </a:t>
            </a:r>
            <a:r>
              <a:rPr lang="sl-SI" altLang="en-US" sz="2000" dirty="0">
                <a:ea typeface="Calibri" panose="020F0502020204030204" pitchFamily="34" charset="0"/>
                <a:cs typeface="Times New Roman" panose="02020603050405020304" pitchFamily="18" charset="0"/>
              </a:rPr>
              <a:t>is all about recognizing the social problems and achieving a social change by employing entrepreneurial principles, processes and operations. Along with social problems, social entrepreneurship also focuses on environmental problems. Social entrepreneurship is best understood as a multidimensional and dynamic construct moving across various intersection points between public, private and social sectors. </a:t>
            </a:r>
          </a:p>
          <a:p>
            <a:pPr marL="0" indent="0">
              <a:buNone/>
            </a:pPr>
            <a:endParaRPr lang="sl-SI" altLang="sl-SI" sz="2000" dirty="0">
              <a:cs typeface="Times New Roman" panose="02020603050405020304" pitchFamily="18" charset="0"/>
            </a:endParaRPr>
          </a:p>
          <a:p>
            <a:pPr marL="0" indent="0">
              <a:buNone/>
            </a:pPr>
            <a:endParaRPr lang="sl-SI" altLang="sl-SI" sz="2000" dirty="0">
              <a:latin typeface="Calibri" panose="020F0502020204030204" pitchFamily="34" charset="0"/>
              <a:cs typeface="Times New Roman" panose="02020603050405020304" pitchFamily="18" charset="0"/>
            </a:endParaRPr>
          </a:p>
          <a:p>
            <a:pPr marL="0" indent="0">
              <a:buNone/>
            </a:pPr>
            <a:endParaRPr lang="sl-SI" altLang="sl-SI" sz="2000" dirty="0"/>
          </a:p>
          <a:p>
            <a:pPr marL="0" indent="0">
              <a:buNone/>
            </a:pPr>
            <a:endParaRPr lang="sl-SI" altLang="sl-SI" sz="2000" dirty="0"/>
          </a:p>
          <a:p>
            <a:pPr marL="0" indent="0">
              <a:buNone/>
            </a:pPr>
            <a:endParaRPr lang="sl-SI" altLang="sl-SI" sz="2000" dirty="0"/>
          </a:p>
          <a:p>
            <a:pPr marL="0" indent="0">
              <a:buNone/>
            </a:pPr>
            <a:endParaRPr lang="sl-SI" altLang="sl-SI" sz="2000" dirty="0"/>
          </a:p>
          <a:p>
            <a:pPr marL="0" indent="0">
              <a:buNone/>
            </a:pPr>
            <a:endParaRPr lang="sl-SI" altLang="sl-SI" sz="2000" dirty="0"/>
          </a:p>
          <a:p>
            <a:pPr marL="0" indent="0">
              <a:buNone/>
            </a:pPr>
            <a:r>
              <a:rPr lang="sl-SI" altLang="sl-SI" sz="2000" dirty="0"/>
              <a:t>Photo: </a:t>
            </a:r>
            <a:r>
              <a:rPr lang="sl-SI" altLang="sl-SI" sz="2000" dirty="0">
                <a:hlinkClick r:id="rId2"/>
              </a:rPr>
              <a:t>http://hellemanworld.blogspot.com/2012/04/global-warming-and-economic.html</a:t>
            </a:r>
            <a:r>
              <a:rPr lang="sl-SI" altLang="sl-SI" sz="2000" dirty="0"/>
              <a:t> </a:t>
            </a:r>
            <a:endParaRPr lang="en-US" altLang="sl-SI" sz="2000" dirty="0"/>
          </a:p>
        </p:txBody>
      </p:sp>
      <p:pic>
        <p:nvPicPr>
          <p:cNvPr id="7172" name="Slika 3">
            <a:extLst>
              <a:ext uri="{FF2B5EF4-FFF2-40B4-BE49-F238E27FC236}">
                <a16:creationId xmlns:a16="http://schemas.microsoft.com/office/drawing/2014/main" id="{04E36B11-90D6-4938-BD12-A1CE0E9B2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400" y="2746377"/>
            <a:ext cx="2678112"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932ACE-EEC2-40FA-B681-2505D6854478}"/>
              </a:ext>
            </a:extLst>
          </p:cNvPr>
          <p:cNvSpPr>
            <a:spLocks noGrp="1" noChangeArrowheads="1"/>
          </p:cNvSpPr>
          <p:nvPr>
            <p:ph type="title"/>
          </p:nvPr>
        </p:nvSpPr>
        <p:spPr>
          <a:xfrm>
            <a:off x="790575" y="1174751"/>
            <a:ext cx="8229600" cy="981075"/>
          </a:xfrm>
        </p:spPr>
        <p:txBody>
          <a:bodyPr>
            <a:normAutofit/>
          </a:bodyPr>
          <a:lstStyle/>
          <a:p>
            <a:pPr eaLnBrk="1" hangingPunct="1"/>
            <a:r>
              <a:rPr lang="en-GB" altLang="en-US" sz="3000" b="1" dirty="0">
                <a:latin typeface="Calibri" panose="020F0502020204030204" pitchFamily="34" charset="0"/>
                <a:ea typeface="Calibri" panose="020F0502020204030204" pitchFamily="34" charset="0"/>
                <a:cs typeface="Times New Roman" panose="02020603050405020304" pitchFamily="18" charset="0"/>
              </a:rPr>
              <a:t>Social entrepreneurship</a:t>
            </a:r>
            <a:endParaRPr lang="en-GB" altLang="sl-SI" sz="3000" b="1" dirty="0">
              <a:solidFill>
                <a:schemeClr val="tx1"/>
              </a:solidFill>
              <a:ea typeface="Calibri" panose="020F0502020204030204" pitchFamily="34" charset="0"/>
            </a:endParaRPr>
          </a:p>
        </p:txBody>
      </p:sp>
      <p:sp>
        <p:nvSpPr>
          <p:cNvPr id="8195" name="Rectangle 3">
            <a:extLst>
              <a:ext uri="{FF2B5EF4-FFF2-40B4-BE49-F238E27FC236}">
                <a16:creationId xmlns:a16="http://schemas.microsoft.com/office/drawing/2014/main" id="{3CBEECD1-BD8F-4973-878E-B98E90C34CD1}"/>
              </a:ext>
            </a:extLst>
          </p:cNvPr>
          <p:cNvSpPr>
            <a:spLocks noGrp="1" noChangeArrowheads="1"/>
          </p:cNvSpPr>
          <p:nvPr>
            <p:ph type="body" idx="1"/>
          </p:nvPr>
        </p:nvSpPr>
        <p:spPr>
          <a:xfrm>
            <a:off x="790575" y="1855788"/>
            <a:ext cx="9420225" cy="4525962"/>
          </a:xfrm>
        </p:spPr>
        <p:txBody>
          <a:bodyPr/>
          <a:lstStyle/>
          <a:p>
            <a:pPr marL="0" indent="0">
              <a:buNone/>
            </a:pPr>
            <a:endParaRPr lang="sl-SI" altLang="en-US" sz="1800" u="sng"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altLang="en-US" sz="2000" u="sng" dirty="0">
                <a:latin typeface="Calibri" panose="020F0502020204030204" pitchFamily="34" charset="0"/>
                <a:ea typeface="Calibri" panose="020F0502020204030204" pitchFamily="34" charset="0"/>
                <a:cs typeface="Times New Roman" panose="02020603050405020304" pitchFamily="18" charset="0"/>
              </a:rPr>
              <a:t>Social entrepreneurship</a:t>
            </a:r>
            <a:r>
              <a:rPr lang="en-GB" altLang="en-US" sz="2000" dirty="0">
                <a:latin typeface="Calibri" panose="020F0502020204030204" pitchFamily="34" charset="0"/>
                <a:ea typeface="Calibri" panose="020F0502020204030204" pitchFamily="34" charset="0"/>
                <a:cs typeface="Times New Roman" panose="02020603050405020304" pitchFamily="18" charset="0"/>
              </a:rPr>
              <a:t> </a:t>
            </a:r>
            <a:r>
              <a:rPr lang="sl-SI" altLang="en-US" sz="2000" dirty="0">
                <a:latin typeface="Calibri" panose="020F0502020204030204" pitchFamily="34" charset="0"/>
                <a:ea typeface="Calibri" panose="020F0502020204030204" pitchFamily="34" charset="0"/>
                <a:cs typeface="Times New Roman" panose="02020603050405020304" pitchFamily="18" charset="0"/>
              </a:rPr>
              <a:t>is all about recognizing the social problems and achieving a social change by employing entrepreneurial principles, processes and operations. Along with social problems, social entrepreneurship also focuses on environmental problems. Social entrepreneurship is best understood as a multidimensional and dynamic construct moving across various intersection points between public, private and social sectors. </a:t>
            </a:r>
          </a:p>
          <a:p>
            <a:pPr marL="0" indent="0">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altLang="sl-SI" dirty="0">
              <a:ea typeface="Calibri" panose="020F0502020204030204" pitchFamily="34" charset="0"/>
            </a:endParaRPr>
          </a:p>
          <a:p>
            <a:pPr marL="0" indent="0">
              <a:buNone/>
            </a:pPr>
            <a:endParaRPr lang="sl-SI" altLang="sl-SI" dirty="0">
              <a:ea typeface="Calibri" panose="020F0502020204030204" pitchFamily="34" charset="0"/>
            </a:endParaRPr>
          </a:p>
          <a:p>
            <a:pPr marL="0" indent="0">
              <a:buNone/>
            </a:pPr>
            <a:endParaRPr lang="sl-SI" altLang="sl-SI" dirty="0">
              <a:ea typeface="Calibri" panose="020F0502020204030204" pitchFamily="34" charset="0"/>
            </a:endParaRPr>
          </a:p>
          <a:p>
            <a:pPr marL="0" indent="0">
              <a:buNone/>
            </a:pPr>
            <a:endParaRPr lang="sl-SI" altLang="sl-SI" sz="900" dirty="0">
              <a:ea typeface="Calibri" panose="020F0502020204030204" pitchFamily="34" charset="0"/>
            </a:endParaRPr>
          </a:p>
          <a:p>
            <a:pPr marL="0" indent="0">
              <a:buNone/>
            </a:pPr>
            <a:endParaRPr lang="sl-SI" altLang="sl-SI" sz="900" dirty="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A83328F-4760-4763-B87C-179D26C3654E}"/>
              </a:ext>
            </a:extLst>
          </p:cNvPr>
          <p:cNvSpPr>
            <a:spLocks noGrp="1" noChangeArrowheads="1"/>
          </p:cNvSpPr>
          <p:nvPr>
            <p:ph type="title"/>
          </p:nvPr>
        </p:nvSpPr>
        <p:spPr>
          <a:xfrm>
            <a:off x="757238" y="1238249"/>
            <a:ext cx="8229600" cy="981075"/>
          </a:xfrm>
        </p:spPr>
        <p:txBody>
          <a:bodyPr>
            <a:normAutofit/>
          </a:bodyPr>
          <a:lstStyle/>
          <a:p>
            <a:pPr eaLnBrk="1" hangingPunct="1"/>
            <a:r>
              <a:rPr lang="sl-SI" altLang="en-US" sz="3000" b="1" dirty="0">
                <a:latin typeface="Calibri" panose="020F0502020204030204" pitchFamily="34" charset="0"/>
                <a:ea typeface="Calibri" panose="020F0502020204030204" pitchFamily="34" charset="0"/>
                <a:cs typeface="Times New Roman" panose="02020603050405020304" pitchFamily="18" charset="0"/>
              </a:rPr>
              <a:t>Sustainable development and climate changes</a:t>
            </a:r>
            <a:endParaRPr lang="en-GB" altLang="sl-SI" sz="3000" b="1" dirty="0">
              <a:solidFill>
                <a:schemeClr val="tx1"/>
              </a:solidFill>
              <a:ea typeface="Calibri" panose="020F0502020204030204" pitchFamily="34" charset="0"/>
            </a:endParaRPr>
          </a:p>
        </p:txBody>
      </p:sp>
      <p:sp>
        <p:nvSpPr>
          <p:cNvPr id="9219" name="Rectangle 3">
            <a:extLst>
              <a:ext uri="{FF2B5EF4-FFF2-40B4-BE49-F238E27FC236}">
                <a16:creationId xmlns:a16="http://schemas.microsoft.com/office/drawing/2014/main" id="{78846A57-E28D-4DBF-81EF-ADA1E85B3E0C}"/>
              </a:ext>
            </a:extLst>
          </p:cNvPr>
          <p:cNvSpPr>
            <a:spLocks noGrp="1" noChangeArrowheads="1"/>
          </p:cNvSpPr>
          <p:nvPr>
            <p:ph type="body" idx="1"/>
          </p:nvPr>
        </p:nvSpPr>
        <p:spPr>
          <a:xfrm>
            <a:off x="757238" y="2570163"/>
            <a:ext cx="10558462" cy="2630487"/>
          </a:xfrm>
        </p:spPr>
        <p:txBody>
          <a:bodyPr>
            <a:normAutofit/>
          </a:bodyPr>
          <a:lstStyle/>
          <a:p>
            <a:pPr marL="0" indent="0" algn="just">
              <a:buNone/>
            </a:pPr>
            <a:r>
              <a:rPr lang="en-GB" altLang="en-US" sz="2000" dirty="0">
                <a:cs typeface="Times New Roman" panose="02020603050405020304" pitchFamily="18" charset="0"/>
              </a:rPr>
              <a:t>In the 2030 Agenda for Sustainable Development, Member States express their commitment to protect the planet from degradation and take urgent action on climate change. The Agenda also identifies, in its paragraph 14, climate change as “one of the greatest challenges of our time” and worries about “its adverse impacts undermine the ability of all countries to achieve sustainable development. Increases in global temperature, sea level rise, ocean acidification and other climate change impacts are seriously affecting coastal areas and low-lying coastal countries, including many least developed countries and Small Island Developing States. The survival of many societies, and of the biological support systems of the planet, is at risk”. </a:t>
            </a:r>
            <a:endParaRPr lang="sl-SI" altLang="en-US" sz="2000" dirty="0">
              <a:cs typeface="Times New Roman" panose="02020603050405020304" pitchFamily="18" charset="0"/>
            </a:endParaRPr>
          </a:p>
          <a:p>
            <a:pPr marL="0" indent="0">
              <a:buNone/>
            </a:pPr>
            <a:endParaRPr lang="sl-SI" altLang="sl-SI" sz="1800" dirty="0">
              <a:latin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cs typeface="Times New Roman" panose="02020603050405020304" pitchFamily="18" charset="0"/>
            </a:endParaRPr>
          </a:p>
          <a:p>
            <a:pPr marL="0" indent="0">
              <a:buNone/>
            </a:pPr>
            <a:endParaRPr lang="sl-SI" altLang="sl-SI" sz="1800" dirty="0">
              <a:latin typeface="Calibri" panose="020F0502020204030204" pitchFamily="34" charset="0"/>
              <a:cs typeface="Times New Roman" panose="02020603050405020304" pitchFamily="18" charset="0"/>
            </a:endParaRPr>
          </a:p>
          <a:p>
            <a:pPr marL="0" indent="0">
              <a:buNone/>
            </a:pPr>
            <a:endParaRPr lang="sl-SI" altLang="sl-SI" dirty="0"/>
          </a:p>
          <a:p>
            <a:pPr marL="0" indent="0">
              <a:buNone/>
            </a:pPr>
            <a:endParaRPr lang="sl-SI" altLang="sl-SI" dirty="0"/>
          </a:p>
          <a:p>
            <a:pPr marL="0" indent="0">
              <a:buNone/>
            </a:pPr>
            <a:endParaRPr lang="sl-SI" altLang="sl-SI" dirty="0"/>
          </a:p>
          <a:p>
            <a:pPr marL="0" indent="0">
              <a:buNone/>
            </a:pPr>
            <a:endParaRPr lang="sl-SI" altLang="sl-SI" sz="900" dirty="0"/>
          </a:p>
          <a:p>
            <a:pPr marL="0" indent="0">
              <a:buNone/>
            </a:pPr>
            <a:endParaRPr lang="sl-SI" altLang="sl-SI" sz="900" dirty="0"/>
          </a:p>
        </p:txBody>
      </p:sp>
      <p:pic>
        <p:nvPicPr>
          <p:cNvPr id="9220" name="Slika 2">
            <a:extLst>
              <a:ext uri="{FF2B5EF4-FFF2-40B4-BE49-F238E27FC236}">
                <a16:creationId xmlns:a16="http://schemas.microsoft.com/office/drawing/2014/main" id="{5E7780F1-D77A-4CB3-A90A-5CBD74726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4581526"/>
            <a:ext cx="18669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612</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Introduction: Sustainable development and sustainable communities  (The role in social entepreniship)</vt:lpstr>
      <vt:lpstr>Sustainable development/ Sustainable communities</vt:lpstr>
      <vt:lpstr>Sustainable development</vt:lpstr>
      <vt:lpstr>Sustainable communities</vt:lpstr>
      <vt:lpstr>Three pillars to consider:</vt:lpstr>
      <vt:lpstr>Social entrepreneurship</vt:lpstr>
      <vt:lpstr>Social entrepreneurship</vt:lpstr>
      <vt:lpstr>Sustainable development and climate changes</vt:lpstr>
      <vt:lpstr>Sustainable development and social entrepreneurship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19</cp:revision>
  <dcterms:created xsi:type="dcterms:W3CDTF">2021-06-26T00:11:23Z</dcterms:created>
  <dcterms:modified xsi:type="dcterms:W3CDTF">2021-09-25T06:39:06Z</dcterms:modified>
</cp:coreProperties>
</file>