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8210C4-8AF8-4CEF-9CEC-7B1717E8CEB1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71"/>
            <p14:sldId id="272"/>
            <p14:sldId id="273"/>
            <p14:sldId id="274"/>
          </p14:sldIdLst>
        </p14:section>
        <p14:section name="Default Section" id="{586F549B-C80D-4EEA-B9C1-D368454DA23F}">
          <p14:sldIdLst/>
        </p14:section>
        <p14:section name="Untitled Section" id="{61812802-6A3E-4208-AE32-F28CF558F13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200"/>
    <a:srgbClr val="3AB4EB"/>
    <a:srgbClr val="B1DC52"/>
    <a:srgbClr val="FEC13C"/>
    <a:srgbClr val="DA7171"/>
    <a:srgbClr val="AAD84A"/>
    <a:srgbClr val="C4E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203-F8FB-4D34-827B-23768A396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910AE-6F07-4052-B13D-5226B5B32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84ED-61A6-4EFB-89D8-67583F5E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F579-4EF4-413D-BE15-5D84EF1D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409B1-364B-4C0A-B9BD-0FF87AD1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DAF3-C523-4A93-94D6-2BD3A543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28FC-DA4D-4CD3-9698-3F3D198C6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1D0EB-CD46-4130-8DEC-4DE444DF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AA31-00FF-499A-8415-8EF2FE5D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5E97-F02B-41FF-879E-14AA74D0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DFCB2-BD41-4AEF-BBC8-60031010B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29FA7-5113-4394-88BF-2DA110F2D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C9B1-41A1-4387-8CDF-9101F30E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BD09-B4FE-4D78-A5FB-59A181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B64-D13A-4C02-93B9-AC1E4E14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05A4-AC9E-4C7B-AFB7-4B2BF8A0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4841-C866-4F87-AE6E-56579EE3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0008-960F-4072-92FD-0271BD22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8B1E-1690-415A-A856-FC6303A1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451A-7A98-48CD-B19C-C5B87D2D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22C0-285E-415D-8887-3350256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6797E-48CF-4DC4-A988-7ADF88D6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3B034-359F-4BC4-B1B1-AF8E972C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BA720-8F5A-4A1F-8CBA-CE8080E2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4FB1-9CEF-4DD1-941B-34FD1F8D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3C21-2B4E-4D93-BDB1-D6D040D6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9A2D-7C08-45EF-A756-08CAC502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98592-DEF9-4ACB-BDBB-D861861C8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217C5-5A66-4373-809A-03F6BF36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5EAD8-163B-4676-9E33-77AE893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5D78-EB6C-4509-91F2-3D84ED76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F926-2342-4F92-912D-B46D5565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9E021-576B-408D-99AB-9B4153A1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B6E-82D2-4BE6-B930-64A66477F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ED466-5BBB-455C-9F06-4E154EEF8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9742F-98D5-497B-8FB6-6DB87B93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8A472-39B1-4709-BB36-18CDF4BD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FD0A0-6BC3-48DF-91A8-F549B3D0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9782F-E436-4DA4-8127-FE22CAE1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47B3-A3A1-4431-8C8A-71141B30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DF8CC-1CBF-487A-86B9-E24638CB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0DEBB-714F-49B7-9A97-8C63FDE3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5F6A2-56E7-43B1-8B37-5585002D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90AED-2299-4F2A-8B74-BAF463BF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A83E6-EB69-4C87-A294-5EBF02A2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1496-D58D-46A4-8CBC-148676A1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4589-75BA-4BCB-BA37-0C8148AB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A438-48C7-4BE5-B4F8-A273270A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AF38-EB94-49AA-ACD5-8AEA793A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46A1-6B4F-4BB4-A2CC-F2FF8333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038A-3C43-4C97-891F-6687B83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1B84-A8EB-476E-914C-ED6C206C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7ED8-AA04-46A2-97ED-D2BD709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669F-9C21-4758-9807-0B1C67F7F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544D-DA8F-4CCE-9FDC-12DB5A28D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CDDF0-415A-45BB-8448-6E6A6DD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256D2-77D4-4911-93A3-7DAF95E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DE05B-F806-400F-974B-E04F6924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8483C-A748-4E3D-8B74-B0D11DB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D31E-7305-4EBC-A125-74CA8227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4AAD-556C-416E-BEC0-6C2CF22D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39CE-CED6-410D-ADE7-BDF7AB6257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F656-6529-4540-81BF-1B27A8C08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F486-8284-4561-91B6-3219EC14A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AFC51-8729-4210-9D78-4949CE5C9A17}"/>
              </a:ext>
            </a:extLst>
          </p:cNvPr>
          <p:cNvSpPr txBox="1"/>
          <p:nvPr/>
        </p:nvSpPr>
        <p:spPr>
          <a:xfrm>
            <a:off x="712270" y="1314450"/>
            <a:ext cx="6270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i="0" dirty="0">
                <a:solidFill>
                  <a:srgbClr val="222222"/>
                </a:solidFill>
                <a:effectLst/>
              </a:rPr>
              <a:t>Module: Resource Efficient and Cleaner Production</a:t>
            </a:r>
            <a:endParaRPr lang="mk-MK" sz="4000" b="1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403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7CA22-DFD0-4852-8344-E9AFA762E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Main benefits for enterprises that apply the RECP concept are:</a:t>
            </a:r>
          </a:p>
          <a:p>
            <a:pPr>
              <a:buFontTx/>
              <a:buChar char="-"/>
            </a:pPr>
            <a:r>
              <a:rPr lang="en-US" sz="2000" dirty="0"/>
              <a:t>Reducing of costs</a:t>
            </a:r>
            <a:r>
              <a:rPr lang="mk-MK" sz="2000" dirty="0"/>
              <a:t>,</a:t>
            </a:r>
          </a:p>
          <a:p>
            <a:pPr>
              <a:buFontTx/>
              <a:buChar char="-"/>
            </a:pPr>
            <a:r>
              <a:rPr lang="en-US" sz="2000" dirty="0"/>
              <a:t>Better productivity,</a:t>
            </a:r>
            <a:endParaRPr lang="mk-MK" sz="2000" dirty="0"/>
          </a:p>
          <a:p>
            <a:pPr>
              <a:buFontTx/>
              <a:buChar char="-"/>
            </a:pPr>
            <a:r>
              <a:rPr lang="en-US" sz="2000" dirty="0"/>
              <a:t>Improved reputation as a sustainable industry and</a:t>
            </a:r>
            <a:endParaRPr lang="mk-MK" sz="2000" dirty="0"/>
          </a:p>
          <a:p>
            <a:pPr>
              <a:buFontTx/>
              <a:buChar char="-"/>
            </a:pPr>
            <a:r>
              <a:rPr lang="en-US" sz="2000" dirty="0"/>
              <a:t>Access to the market as a green company</a:t>
            </a:r>
          </a:p>
        </p:txBody>
      </p:sp>
    </p:spTree>
    <p:extLst>
      <p:ext uri="{BB962C8B-B14F-4D97-AF65-F5344CB8AC3E}">
        <p14:creationId xmlns:p14="http://schemas.microsoft.com/office/powerpoint/2010/main" val="339852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23297F-E957-4496-852D-94391AF9BE7A}"/>
              </a:ext>
            </a:extLst>
          </p:cNvPr>
          <p:cNvSpPr txBox="1"/>
          <p:nvPr/>
        </p:nvSpPr>
        <p:spPr>
          <a:xfrm>
            <a:off x="1961322" y="2981739"/>
            <a:ext cx="7368208" cy="808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516C1-5693-403D-93AA-A5FDD533A22D}"/>
              </a:ext>
            </a:extLst>
          </p:cNvPr>
          <p:cNvSpPr txBox="1"/>
          <p:nvPr/>
        </p:nvSpPr>
        <p:spPr>
          <a:xfrm>
            <a:off x="2093843" y="2888974"/>
            <a:ext cx="7235687" cy="808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CE2DF5-A03E-4A6C-95CB-B8786EBD70DC}"/>
              </a:ext>
            </a:extLst>
          </p:cNvPr>
          <p:cNvSpPr/>
          <p:nvPr/>
        </p:nvSpPr>
        <p:spPr>
          <a:xfrm>
            <a:off x="1394162" y="3206355"/>
            <a:ext cx="6864626" cy="8083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MORE EFFICIENCY REGARDING RESOURCES AND CLEANER PRODUCTION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FF7E6490-6E6D-4B3D-B796-6DEEC50E40B1}"/>
              </a:ext>
            </a:extLst>
          </p:cNvPr>
          <p:cNvSpPr/>
          <p:nvPr/>
        </p:nvSpPr>
        <p:spPr>
          <a:xfrm>
            <a:off x="8547652" y="1159566"/>
            <a:ext cx="2955235" cy="45388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Sustainable production</a:t>
            </a:r>
          </a:p>
          <a:p>
            <a:pPr algn="ctr"/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Efficiency of resources and energy</a:t>
            </a:r>
          </a:p>
          <a:p>
            <a:pPr algn="ctr"/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Safe production, Management of chemicals </a:t>
            </a:r>
          </a:p>
          <a:p>
            <a:pPr algn="ctr"/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Redesigned products and eco-innovative</a:t>
            </a:r>
          </a:p>
          <a:p>
            <a:pPr algn="ctr"/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Corporative-societal responsibility </a:t>
            </a:r>
          </a:p>
          <a:p>
            <a:pPr algn="ctr"/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E1B2B2B-FED7-4BB6-A014-5E9AD7B2E4E2}"/>
              </a:ext>
            </a:extLst>
          </p:cNvPr>
          <p:cNvSpPr/>
          <p:nvPr/>
        </p:nvSpPr>
        <p:spPr>
          <a:xfrm rot="18959394">
            <a:off x="1356156" y="1084552"/>
            <a:ext cx="1536437" cy="2420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Household working (Conscious leading and implementing of house rules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endParaRPr lang="en-US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DAC2194-5D39-4474-9F5E-56B2D276208E}"/>
              </a:ext>
            </a:extLst>
          </p:cNvPr>
          <p:cNvSpPr/>
          <p:nvPr/>
        </p:nvSpPr>
        <p:spPr>
          <a:xfrm rot="18959394">
            <a:off x="3181149" y="1103202"/>
            <a:ext cx="1610756" cy="2420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Better control in terms of leading of the processes </a:t>
            </a:r>
            <a:endParaRPr lang="en-US" sz="1200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CE9455AB-2396-481C-949D-DAB1E47ADE30}"/>
              </a:ext>
            </a:extLst>
          </p:cNvPr>
          <p:cNvSpPr/>
          <p:nvPr/>
        </p:nvSpPr>
        <p:spPr>
          <a:xfrm rot="18959394">
            <a:off x="4889977" y="970646"/>
            <a:ext cx="1610756" cy="2420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Change of materials at the input part of the manufacturing process  </a:t>
            </a:r>
            <a:endParaRPr lang="en-US" sz="1200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6B43040-9D3C-4C38-B623-1DEBC7FA8E40}"/>
              </a:ext>
            </a:extLst>
          </p:cNvPr>
          <p:cNvSpPr/>
          <p:nvPr/>
        </p:nvSpPr>
        <p:spPr>
          <a:xfrm rot="18959394">
            <a:off x="6633930" y="969367"/>
            <a:ext cx="1610756" cy="2420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Modification of the product</a:t>
            </a:r>
            <a:endParaRPr lang="en-US" sz="1200" dirty="0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7F9FADF2-F74A-4964-9F2A-5671541532CC}"/>
              </a:ext>
            </a:extLst>
          </p:cNvPr>
          <p:cNvSpPr/>
          <p:nvPr/>
        </p:nvSpPr>
        <p:spPr>
          <a:xfrm rot="2291551">
            <a:off x="1280557" y="3834507"/>
            <a:ext cx="1470992" cy="214443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REPLACE</a:t>
            </a:r>
            <a:r>
              <a:rPr lang="mk-MK" sz="1200" dirty="0">
                <a:solidFill>
                  <a:srgbClr val="000000"/>
                </a:solidFill>
              </a:rPr>
              <a:t>-</a:t>
            </a:r>
            <a:r>
              <a:rPr lang="en-US" sz="1200" dirty="0">
                <a:solidFill>
                  <a:srgbClr val="000000"/>
                </a:solidFill>
              </a:rPr>
              <a:t>MENT OF THE TECHNO</a:t>
            </a:r>
            <a:r>
              <a:rPr lang="mk-MK" sz="1200" dirty="0">
                <a:solidFill>
                  <a:srgbClr val="000000"/>
                </a:solidFill>
              </a:rPr>
              <a:t>-</a:t>
            </a:r>
            <a:r>
              <a:rPr lang="en-US" sz="1200" dirty="0">
                <a:solidFill>
                  <a:srgbClr val="000000"/>
                </a:solidFill>
              </a:rPr>
              <a:t>LOGY</a:t>
            </a:r>
            <a:endParaRPr lang="en-US" sz="1200" dirty="0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C8AD0B65-9C0C-4057-8BF6-B042EE2155D2}"/>
              </a:ext>
            </a:extLst>
          </p:cNvPr>
          <p:cNvSpPr/>
          <p:nvPr/>
        </p:nvSpPr>
        <p:spPr>
          <a:xfrm rot="2291551">
            <a:off x="2804656" y="3987418"/>
            <a:ext cx="1470992" cy="214443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MODIFIC</a:t>
            </a:r>
            <a:r>
              <a:rPr lang="mk-MK" sz="1200" dirty="0">
                <a:solidFill>
                  <a:srgbClr val="000000"/>
                </a:solidFill>
              </a:rPr>
              <a:t>-</a:t>
            </a:r>
            <a:r>
              <a:rPr lang="en-US" sz="1200" dirty="0">
                <a:solidFill>
                  <a:srgbClr val="000000"/>
                </a:solidFill>
              </a:rPr>
              <a:t>ATION OF THE EQUIPM</a:t>
            </a:r>
            <a:r>
              <a:rPr lang="mk-MK" sz="1200" dirty="0">
                <a:solidFill>
                  <a:srgbClr val="000000"/>
                </a:solidFill>
              </a:rPr>
              <a:t>-</a:t>
            </a:r>
            <a:r>
              <a:rPr lang="en-US" sz="1200" dirty="0">
                <a:solidFill>
                  <a:srgbClr val="000000"/>
                </a:solidFill>
              </a:rPr>
              <a:t>ENT 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724139D3-46D5-41F4-853F-3DB0F67FB0CA}"/>
              </a:ext>
            </a:extLst>
          </p:cNvPr>
          <p:cNvSpPr/>
          <p:nvPr/>
        </p:nvSpPr>
        <p:spPr>
          <a:xfrm rot="2291551">
            <a:off x="4505875" y="4060401"/>
            <a:ext cx="1470992" cy="214443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MODIFIC</a:t>
            </a:r>
            <a:r>
              <a:rPr lang="mk-MK" sz="1200" dirty="0">
                <a:solidFill>
                  <a:srgbClr val="000000"/>
                </a:solidFill>
              </a:rPr>
              <a:t>-</a:t>
            </a:r>
            <a:r>
              <a:rPr lang="en-US" sz="1200" dirty="0">
                <a:solidFill>
                  <a:srgbClr val="000000"/>
                </a:solidFill>
              </a:rPr>
              <a:t>ATION OF THE EQUIPM</a:t>
            </a:r>
            <a:r>
              <a:rPr lang="mk-MK" sz="1200" dirty="0">
                <a:solidFill>
                  <a:srgbClr val="000000"/>
                </a:solidFill>
              </a:rPr>
              <a:t>-</a:t>
            </a:r>
            <a:r>
              <a:rPr lang="en-US" sz="1200" dirty="0">
                <a:solidFill>
                  <a:srgbClr val="000000"/>
                </a:solidFill>
              </a:rPr>
              <a:t>ENT </a:t>
            </a:r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69BF8A0C-E883-4A4D-AAB7-8D82298082A1}"/>
              </a:ext>
            </a:extLst>
          </p:cNvPr>
          <p:cNvSpPr/>
          <p:nvPr/>
        </p:nvSpPr>
        <p:spPr>
          <a:xfrm rot="2291551">
            <a:off x="6257596" y="3882867"/>
            <a:ext cx="1750956" cy="214443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000000"/>
                </a:solidFill>
              </a:rPr>
              <a:t>PRODUC</a:t>
            </a:r>
            <a:r>
              <a:rPr lang="mk-MK" sz="1100" dirty="0">
                <a:solidFill>
                  <a:srgbClr val="000000"/>
                </a:solidFill>
              </a:rPr>
              <a:t>-</a:t>
            </a:r>
            <a:r>
              <a:rPr lang="en-US" sz="1100" dirty="0">
                <a:solidFill>
                  <a:srgbClr val="000000"/>
                </a:solidFill>
              </a:rPr>
              <a:t>ING OF USEFUL ACCOM</a:t>
            </a:r>
            <a:r>
              <a:rPr lang="mk-MK" sz="1100" dirty="0">
                <a:solidFill>
                  <a:srgbClr val="000000"/>
                </a:solidFill>
              </a:rPr>
              <a:t>-</a:t>
            </a:r>
            <a:r>
              <a:rPr lang="en-US" sz="1100" dirty="0">
                <a:solidFill>
                  <a:srgbClr val="000000"/>
                </a:solidFill>
              </a:rPr>
              <a:t>PANYING PRODUCTS (BY-PRODUCTS)</a:t>
            </a:r>
          </a:p>
        </p:txBody>
      </p:sp>
    </p:spTree>
    <p:extLst>
      <p:ext uri="{BB962C8B-B14F-4D97-AF65-F5344CB8AC3E}">
        <p14:creationId xmlns:p14="http://schemas.microsoft.com/office/powerpoint/2010/main" val="1072346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CD7811-946D-4508-9CD5-B8B9F26C8B56}"/>
              </a:ext>
            </a:extLst>
          </p:cNvPr>
          <p:cNvSpPr/>
          <p:nvPr/>
        </p:nvSpPr>
        <p:spPr>
          <a:xfrm>
            <a:off x="2160104" y="1099930"/>
            <a:ext cx="6149008" cy="569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Different strategies: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22DF85-BDBD-45C7-8B18-E311ACC0AD9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234608" y="1669774"/>
            <a:ext cx="0" cy="556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BE720F-FE05-4F36-A48E-954D9DE103B1}"/>
              </a:ext>
            </a:extLst>
          </p:cNvPr>
          <p:cNvCxnSpPr>
            <a:cxnSpLocks/>
          </p:cNvCxnSpPr>
          <p:nvPr/>
        </p:nvCxnSpPr>
        <p:spPr>
          <a:xfrm flipV="1">
            <a:off x="967409" y="2213113"/>
            <a:ext cx="8653669" cy="13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9DAA42-3A12-411D-BC37-75D0FA4664DB}"/>
              </a:ext>
            </a:extLst>
          </p:cNvPr>
          <p:cNvCxnSpPr/>
          <p:nvPr/>
        </p:nvCxnSpPr>
        <p:spPr>
          <a:xfrm>
            <a:off x="2623930" y="2226365"/>
            <a:ext cx="0" cy="596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5CCE891-CC5C-4268-BCB3-9CC155A2EAAA}"/>
              </a:ext>
            </a:extLst>
          </p:cNvPr>
          <p:cNvCxnSpPr/>
          <p:nvPr/>
        </p:nvCxnSpPr>
        <p:spPr>
          <a:xfrm>
            <a:off x="4479235" y="2226365"/>
            <a:ext cx="0" cy="543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8941B91A-9809-4354-BBE5-F7AB5762B6A4}"/>
              </a:ext>
            </a:extLst>
          </p:cNvPr>
          <p:cNvSpPr/>
          <p:nvPr/>
        </p:nvSpPr>
        <p:spPr>
          <a:xfrm>
            <a:off x="2325759" y="2835964"/>
            <a:ext cx="722241" cy="593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Level 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D10F7A-A2F7-49B6-BE90-4693F97535C1}"/>
              </a:ext>
            </a:extLst>
          </p:cNvPr>
          <p:cNvSpPr/>
          <p:nvPr/>
        </p:nvSpPr>
        <p:spPr>
          <a:xfrm>
            <a:off x="4181064" y="2822713"/>
            <a:ext cx="722242" cy="569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Level 2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7F965FF-A646-4CEC-B6D9-5CADD8985A2E}"/>
              </a:ext>
            </a:extLst>
          </p:cNvPr>
          <p:cNvCxnSpPr>
            <a:cxnSpLocks/>
          </p:cNvCxnSpPr>
          <p:nvPr/>
        </p:nvCxnSpPr>
        <p:spPr>
          <a:xfrm>
            <a:off x="2613989" y="3379304"/>
            <a:ext cx="19880" cy="639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95CBB52-D1BD-455D-A449-83530CD867AA}"/>
              </a:ext>
            </a:extLst>
          </p:cNvPr>
          <p:cNvSpPr/>
          <p:nvPr/>
        </p:nvSpPr>
        <p:spPr>
          <a:xfrm>
            <a:off x="1974565" y="2226364"/>
            <a:ext cx="3260041" cy="4009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Reducing of waste and emissions </a:t>
            </a:r>
            <a:endParaRPr lang="en-US" sz="12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93266D-8CF4-4925-92FB-EA138CB9383D}"/>
              </a:ext>
            </a:extLst>
          </p:cNvPr>
          <p:cNvSpPr/>
          <p:nvPr/>
        </p:nvSpPr>
        <p:spPr>
          <a:xfrm>
            <a:off x="3932573" y="4002155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Internal recycling</a:t>
            </a:r>
            <a:endParaRPr lang="en-US" sz="12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82B22B-FF62-4760-B25C-8FC00037BA1E}"/>
              </a:ext>
            </a:extLst>
          </p:cNvPr>
          <p:cNvSpPr/>
          <p:nvPr/>
        </p:nvSpPr>
        <p:spPr>
          <a:xfrm>
            <a:off x="1974564" y="4661458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Change of the product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8DCE168-0D23-4C32-A55F-B7930737E295}"/>
              </a:ext>
            </a:extLst>
          </p:cNvPr>
          <p:cNvSpPr/>
          <p:nvPr/>
        </p:nvSpPr>
        <p:spPr>
          <a:xfrm>
            <a:off x="1972915" y="5413543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Household work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EC02EFD-5A00-49E5-98A4-4C1A9303FA13}"/>
              </a:ext>
            </a:extLst>
          </p:cNvPr>
          <p:cNvCxnSpPr>
            <a:cxnSpLocks/>
          </p:cNvCxnSpPr>
          <p:nvPr/>
        </p:nvCxnSpPr>
        <p:spPr>
          <a:xfrm>
            <a:off x="2594109" y="4429551"/>
            <a:ext cx="0" cy="22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EEBA0EB-20A9-469C-A0BA-0CFF70BEB9C3}"/>
              </a:ext>
            </a:extLst>
          </p:cNvPr>
          <p:cNvCxnSpPr>
            <a:cxnSpLocks/>
          </p:cNvCxnSpPr>
          <p:nvPr/>
        </p:nvCxnSpPr>
        <p:spPr>
          <a:xfrm>
            <a:off x="4479235" y="3399187"/>
            <a:ext cx="0" cy="639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D3EE1733-C423-469D-8361-03A9DDE05CBD}"/>
              </a:ext>
            </a:extLst>
          </p:cNvPr>
          <p:cNvSpPr/>
          <p:nvPr/>
        </p:nvSpPr>
        <p:spPr>
          <a:xfrm>
            <a:off x="1994448" y="4005484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Stoppage of the source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42D3D-EBCA-49B2-863B-A836C67BF8BA}"/>
              </a:ext>
            </a:extLst>
          </p:cNvPr>
          <p:cNvSpPr/>
          <p:nvPr/>
        </p:nvSpPr>
        <p:spPr>
          <a:xfrm>
            <a:off x="3932573" y="4641574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Change of the process </a:t>
            </a:r>
            <a:endParaRPr lang="en-US" sz="1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FB77EFD-EAAC-4C38-B0F3-94567A4E5B52}"/>
              </a:ext>
            </a:extLst>
          </p:cNvPr>
          <p:cNvSpPr/>
          <p:nvPr/>
        </p:nvSpPr>
        <p:spPr>
          <a:xfrm>
            <a:off x="3604585" y="5393666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Change of raw materials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4DFEF1-03FD-40FB-ADCF-74B74B4DE99F}"/>
              </a:ext>
            </a:extLst>
          </p:cNvPr>
          <p:cNvCxnSpPr>
            <a:cxnSpLocks/>
          </p:cNvCxnSpPr>
          <p:nvPr/>
        </p:nvCxnSpPr>
        <p:spPr>
          <a:xfrm>
            <a:off x="2594109" y="4540535"/>
            <a:ext cx="1752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9EF7A18-4AB4-47B7-AACE-BABBEB3DAB7C}"/>
              </a:ext>
            </a:extLst>
          </p:cNvPr>
          <p:cNvCxnSpPr/>
          <p:nvPr/>
        </p:nvCxnSpPr>
        <p:spPr>
          <a:xfrm>
            <a:off x="4346713" y="4540535"/>
            <a:ext cx="0" cy="101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A6896A5-140D-4A73-A4D6-E96A462E3B5D}"/>
              </a:ext>
            </a:extLst>
          </p:cNvPr>
          <p:cNvCxnSpPr/>
          <p:nvPr/>
        </p:nvCxnSpPr>
        <p:spPr>
          <a:xfrm>
            <a:off x="2594109" y="5188226"/>
            <a:ext cx="0" cy="225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9C85AE43-6CAE-4847-83C1-D4498A76D107}"/>
              </a:ext>
            </a:extLst>
          </p:cNvPr>
          <p:cNvSpPr/>
          <p:nvPr/>
        </p:nvSpPr>
        <p:spPr>
          <a:xfrm>
            <a:off x="6056234" y="2226365"/>
            <a:ext cx="3564843" cy="347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Reusing of waste and emissions </a:t>
            </a:r>
            <a:endParaRPr lang="en-US" sz="1200" b="1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A20C85B-1CD3-48A0-8B10-ECEBD89239EF}"/>
              </a:ext>
            </a:extLst>
          </p:cNvPr>
          <p:cNvSpPr/>
          <p:nvPr/>
        </p:nvSpPr>
        <p:spPr>
          <a:xfrm>
            <a:off x="7586871" y="2779634"/>
            <a:ext cx="722241" cy="593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Level 3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C60621E-7B92-47A9-8D86-864573F5B8AC}"/>
              </a:ext>
            </a:extLst>
          </p:cNvPr>
          <p:cNvCxnSpPr>
            <a:cxnSpLocks/>
            <a:stCxn id="55" idx="4"/>
          </p:cNvCxnSpPr>
          <p:nvPr/>
        </p:nvCxnSpPr>
        <p:spPr>
          <a:xfrm>
            <a:off x="7947992" y="3372670"/>
            <a:ext cx="0" cy="346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841B8B9A-84D7-4BFE-9BD6-39E2F7657276}"/>
              </a:ext>
            </a:extLst>
          </p:cNvPr>
          <p:cNvSpPr/>
          <p:nvPr/>
        </p:nvSpPr>
        <p:spPr>
          <a:xfrm>
            <a:off x="5976730" y="4002155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External recycling</a:t>
            </a:r>
            <a:endParaRPr lang="en-US" sz="1200" b="1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57A84B9-4EE9-4EFC-8D94-FDE1D33C3DB8}"/>
              </a:ext>
            </a:extLst>
          </p:cNvPr>
          <p:cNvSpPr/>
          <p:nvPr/>
        </p:nvSpPr>
        <p:spPr>
          <a:xfrm>
            <a:off x="8309112" y="4002155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Biological cycle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F719A18-CB31-4FEB-BDAE-717F3C9AB47E}"/>
              </a:ext>
            </a:extLst>
          </p:cNvPr>
          <p:cNvCxnSpPr>
            <a:endCxn id="60" idx="0"/>
          </p:cNvCxnSpPr>
          <p:nvPr/>
        </p:nvCxnSpPr>
        <p:spPr>
          <a:xfrm>
            <a:off x="6725477" y="3718896"/>
            <a:ext cx="1" cy="283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1A26F77-4C6C-4F96-BF3B-2EA7C43A5E89}"/>
              </a:ext>
            </a:extLst>
          </p:cNvPr>
          <p:cNvCxnSpPr>
            <a:endCxn id="62" idx="0"/>
          </p:cNvCxnSpPr>
          <p:nvPr/>
        </p:nvCxnSpPr>
        <p:spPr>
          <a:xfrm>
            <a:off x="9057859" y="3718896"/>
            <a:ext cx="1" cy="283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D86F03A-04FE-4667-91B6-C0E9074AB0B8}"/>
              </a:ext>
            </a:extLst>
          </p:cNvPr>
          <p:cNvCxnSpPr/>
          <p:nvPr/>
        </p:nvCxnSpPr>
        <p:spPr>
          <a:xfrm>
            <a:off x="6725477" y="3718896"/>
            <a:ext cx="23323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23527E9-C9F3-44C5-8BD6-B643C0486BCB}"/>
              </a:ext>
            </a:extLst>
          </p:cNvPr>
          <p:cNvCxnSpPr>
            <a:cxnSpLocks/>
          </p:cNvCxnSpPr>
          <p:nvPr/>
        </p:nvCxnSpPr>
        <p:spPr>
          <a:xfrm>
            <a:off x="6761934" y="4361632"/>
            <a:ext cx="1" cy="283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E95119F-5869-4112-BD09-BAE112770C6B}"/>
              </a:ext>
            </a:extLst>
          </p:cNvPr>
          <p:cNvCxnSpPr>
            <a:cxnSpLocks/>
          </p:cNvCxnSpPr>
          <p:nvPr/>
        </p:nvCxnSpPr>
        <p:spPr>
          <a:xfrm>
            <a:off x="6493565" y="4661458"/>
            <a:ext cx="1398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23E93DA-BE58-4AC9-B9E4-55287667C352}"/>
              </a:ext>
            </a:extLst>
          </p:cNvPr>
          <p:cNvCxnSpPr/>
          <p:nvPr/>
        </p:nvCxnSpPr>
        <p:spPr>
          <a:xfrm>
            <a:off x="6480313" y="4661458"/>
            <a:ext cx="0" cy="371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FF5EED7-DBC1-40BE-A6C1-E2659378B1DC}"/>
              </a:ext>
            </a:extLst>
          </p:cNvPr>
          <p:cNvCxnSpPr/>
          <p:nvPr/>
        </p:nvCxnSpPr>
        <p:spPr>
          <a:xfrm>
            <a:off x="7885042" y="4661458"/>
            <a:ext cx="0" cy="371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46D00344-73E1-4ECD-9DF5-C41F9B982D09}"/>
              </a:ext>
            </a:extLst>
          </p:cNvPr>
          <p:cNvSpPr/>
          <p:nvPr/>
        </p:nvSpPr>
        <p:spPr>
          <a:xfrm>
            <a:off x="5976729" y="4929786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Change of the process </a:t>
            </a:r>
            <a:endParaRPr lang="en-US" sz="12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CC1599E-6A6E-406E-AAD1-56E69E2C5166}"/>
              </a:ext>
            </a:extLst>
          </p:cNvPr>
          <p:cNvSpPr/>
          <p:nvPr/>
        </p:nvSpPr>
        <p:spPr>
          <a:xfrm>
            <a:off x="7560364" y="4926438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Change of the process </a:t>
            </a:r>
            <a:endParaRPr lang="en-US" sz="12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BADD978-EDC0-46DC-BB51-4EE300B19DE1}"/>
              </a:ext>
            </a:extLst>
          </p:cNvPr>
          <p:cNvSpPr/>
          <p:nvPr/>
        </p:nvSpPr>
        <p:spPr>
          <a:xfrm>
            <a:off x="5234606" y="5370414"/>
            <a:ext cx="1497495" cy="371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Change of raw materials 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3655000-A6C6-4408-A539-5FE7E2A92919}"/>
              </a:ext>
            </a:extLst>
          </p:cNvPr>
          <p:cNvCxnSpPr>
            <a:cxnSpLocks/>
          </p:cNvCxnSpPr>
          <p:nvPr/>
        </p:nvCxnSpPr>
        <p:spPr>
          <a:xfrm>
            <a:off x="2594109" y="5188226"/>
            <a:ext cx="3144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8D4DA0C-531E-4FC6-8D63-90E6CD462B70}"/>
              </a:ext>
            </a:extLst>
          </p:cNvPr>
          <p:cNvCxnSpPr>
            <a:cxnSpLocks/>
          </p:cNvCxnSpPr>
          <p:nvPr/>
        </p:nvCxnSpPr>
        <p:spPr>
          <a:xfrm>
            <a:off x="5738191" y="5188226"/>
            <a:ext cx="0" cy="205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61D40D7-FB59-4693-9DC7-BF71364BDB1C}"/>
              </a:ext>
            </a:extLst>
          </p:cNvPr>
          <p:cNvCxnSpPr>
            <a:endCxn id="37" idx="0"/>
          </p:cNvCxnSpPr>
          <p:nvPr/>
        </p:nvCxnSpPr>
        <p:spPr>
          <a:xfrm>
            <a:off x="4353332" y="5012634"/>
            <a:ext cx="1" cy="381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685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B148516B-AB45-412B-BEA6-D42D6FF3E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682" t="20753" r="22433" b="6864"/>
          <a:stretch/>
        </p:blipFill>
        <p:spPr>
          <a:xfrm>
            <a:off x="3439885" y="1582056"/>
            <a:ext cx="6956288" cy="506548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4B2F99-3F5B-4F28-A823-BBC3F6644D46}"/>
              </a:ext>
            </a:extLst>
          </p:cNvPr>
          <p:cNvSpPr txBox="1"/>
          <p:nvPr/>
        </p:nvSpPr>
        <p:spPr>
          <a:xfrm>
            <a:off x="2670629" y="1001486"/>
            <a:ext cx="76054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Analysis example of flows:</a:t>
            </a:r>
          </a:p>
        </p:txBody>
      </p:sp>
    </p:spTree>
    <p:extLst>
      <p:ext uri="{BB962C8B-B14F-4D97-AF65-F5344CB8AC3E}">
        <p14:creationId xmlns:p14="http://schemas.microsoft.com/office/powerpoint/2010/main" val="4096565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900399-FDC6-4ED0-B8B7-7F4ABBE1A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948" y="1303054"/>
            <a:ext cx="6924456" cy="45760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538439-6549-486D-8088-1116CED28227}"/>
              </a:ext>
            </a:extLst>
          </p:cNvPr>
          <p:cNvSpPr txBox="1"/>
          <p:nvPr/>
        </p:nvSpPr>
        <p:spPr>
          <a:xfrm>
            <a:off x="3472070" y="357809"/>
            <a:ext cx="5261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ANALYSIS EXAMPLE OF FLOWS:</a:t>
            </a:r>
          </a:p>
        </p:txBody>
      </p:sp>
    </p:spTree>
    <p:extLst>
      <p:ext uri="{BB962C8B-B14F-4D97-AF65-F5344CB8AC3E}">
        <p14:creationId xmlns:p14="http://schemas.microsoft.com/office/powerpoint/2010/main" val="1886895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38E1-0E7D-4821-92E5-DFB0D28A1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934968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Following the nitrogen in one household: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BE85BE-A282-4113-97C2-F5D8FBF2E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3061" y="2150844"/>
            <a:ext cx="6337426" cy="3621386"/>
          </a:xfrm>
        </p:spPr>
      </p:pic>
    </p:spTree>
    <p:extLst>
      <p:ext uri="{BB962C8B-B14F-4D97-AF65-F5344CB8AC3E}">
        <p14:creationId xmlns:p14="http://schemas.microsoft.com/office/powerpoint/2010/main" val="3813708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5CDD-8203-4B3B-89AC-65AAAE16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874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Suggestion-measures for implementation in accordance with the concept RECP: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8B484-2234-4BE9-94EF-8135AFD4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34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measures/options that would stem from the implementation and for benefit of the RECP concept are measures of different scopes and type, as:</a:t>
            </a:r>
          </a:p>
          <a:p>
            <a:pPr marL="0" indent="0">
              <a:buNone/>
            </a:pPr>
            <a:r>
              <a:rPr lang="en-US" sz="2000" b="1" dirty="0"/>
              <a:t>Measures of energy efficiency</a:t>
            </a:r>
            <a:r>
              <a:rPr lang="mk-MK" sz="2000" b="1" dirty="0"/>
              <a:t> </a:t>
            </a:r>
            <a:r>
              <a:rPr lang="mk-MK" sz="2000" dirty="0"/>
              <a:t>(</a:t>
            </a:r>
            <a:r>
              <a:rPr lang="en-US" sz="2000" dirty="0"/>
              <a:t>implementation of all kinds of transformations of energy that are in usage of the reviewed entity, motors, light bulbs, boilers, cooling, </a:t>
            </a:r>
            <a:r>
              <a:rPr lang="en-US" sz="2000" dirty="0" err="1"/>
              <a:t>compromizes</a:t>
            </a:r>
            <a:r>
              <a:rPr lang="en-US" sz="2000" dirty="0"/>
              <a:t> air, efficiency in building objects, their insulation, as all-covering approach toward energy efficiency of objects, implementation of a managing system (management) with objects (building management system, BIMS)</a:t>
            </a:r>
          </a:p>
          <a:p>
            <a:r>
              <a:rPr lang="en-US" sz="2000" dirty="0"/>
              <a:t>Measures for </a:t>
            </a:r>
            <a:r>
              <a:rPr lang="en-US" sz="2000" b="1" dirty="0"/>
              <a:t>saving, optimizing and correct usage of material resources</a:t>
            </a:r>
            <a:r>
              <a:rPr lang="en-US" sz="2000" dirty="0"/>
              <a:t>;</a:t>
            </a:r>
          </a:p>
          <a:p>
            <a:r>
              <a:rPr lang="en-US" sz="2000" dirty="0"/>
              <a:t>Measures for </a:t>
            </a:r>
            <a:r>
              <a:rPr lang="en-US" sz="2000" b="1" dirty="0"/>
              <a:t>reducing waste and emissions in air and water;</a:t>
            </a:r>
          </a:p>
          <a:p>
            <a:r>
              <a:rPr lang="en-US" sz="2000" dirty="0"/>
              <a:t>Measures </a:t>
            </a:r>
            <a:r>
              <a:rPr lang="en-US" sz="2000" b="1" dirty="0"/>
              <a:t>linked to implementation of a so-called managing system </a:t>
            </a:r>
            <a:r>
              <a:rPr lang="en-US" sz="2000" dirty="0"/>
              <a:t>(management) </a:t>
            </a:r>
            <a:r>
              <a:rPr lang="en-US" sz="2000" b="1" dirty="0"/>
              <a:t>of the environment </a:t>
            </a:r>
            <a:r>
              <a:rPr lang="en-US" sz="2000" dirty="0"/>
              <a:t>(EMS),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05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869A7A-660B-46B9-9DE0-E74548C96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4165"/>
            <a:ext cx="10515600" cy="4351338"/>
          </a:xfrm>
        </p:spPr>
        <p:txBody>
          <a:bodyPr/>
          <a:lstStyle/>
          <a:p>
            <a:r>
              <a:rPr lang="en-US" sz="2000" dirty="0" err="1"/>
              <a:t>dr</a:t>
            </a:r>
            <a:r>
              <a:rPr lang="ru-RU" sz="2000" dirty="0"/>
              <a:t>. </a:t>
            </a:r>
            <a:r>
              <a:rPr lang="en-US" sz="2000" dirty="0"/>
              <a:t>Anita </a:t>
            </a:r>
            <a:r>
              <a:rPr lang="en-US" sz="2000" dirty="0" err="1"/>
              <a:t>Grozdanov</a:t>
            </a:r>
            <a:r>
              <a:rPr lang="en-US" sz="2000" dirty="0"/>
              <a:t>, regular professor; manual for implementing of a training for sustainability advisor</a:t>
            </a:r>
            <a:r>
              <a:rPr lang="mk-MK" sz="2000" dirty="0"/>
              <a:t>, </a:t>
            </a:r>
            <a:r>
              <a:rPr lang="en-US" sz="2000" dirty="0"/>
              <a:t>Skopje</a:t>
            </a:r>
            <a:r>
              <a:rPr lang="mk-MK" sz="2000" dirty="0"/>
              <a:t> 2018</a:t>
            </a:r>
            <a:endParaRPr lang="en-US" sz="2000" dirty="0"/>
          </a:p>
          <a:p>
            <a:r>
              <a:rPr lang="en-US" sz="2000" dirty="0"/>
              <a:t>https://ecologic.mk/the-manual-for-development-%d0%b0-training-advisor-of-sustainable-development/</a:t>
            </a:r>
            <a:endParaRPr lang="ru-RU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6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3FED6-1818-437B-9D60-3E51AAE75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0484"/>
            <a:ext cx="9144000" cy="23876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Key indicators of performance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9ADC1E-203C-4468-A00D-DAAE49B91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635" y="3429000"/>
            <a:ext cx="48768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5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C518-8FD4-4582-8A5E-5E9A27B10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68" y="9747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Key indicators of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82513-8232-4F94-A5BE-65D6D2D5C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768" y="2520872"/>
            <a:ext cx="10652464" cy="4650004"/>
          </a:xfrm>
        </p:spPr>
        <p:txBody>
          <a:bodyPr>
            <a:normAutofit/>
          </a:bodyPr>
          <a:lstStyle/>
          <a:p>
            <a:r>
              <a:rPr lang="en-US" sz="2000" b="1" dirty="0"/>
              <a:t>Key indicator of performance</a:t>
            </a:r>
            <a:r>
              <a:rPr lang="mk-MK" sz="2000" b="1" dirty="0"/>
              <a:t> </a:t>
            </a:r>
            <a:r>
              <a:rPr lang="en-US" sz="2000" dirty="0"/>
              <a:t>is an indicator that serves as a strategic measure that precisely shows how a company (enterprise) or a manufacturing process is set by the lead management role of that company.</a:t>
            </a:r>
            <a:endParaRPr lang="mk-MK" sz="2000" b="1" dirty="0"/>
          </a:p>
          <a:p>
            <a:r>
              <a:rPr lang="en-US" sz="2000" dirty="0"/>
              <a:t>The key indicators of the performance enable companies to  monitor and evaluate the efficiency of using of input resources in their manufacturing, i.e., efficient usage of energy, water, and materials.</a:t>
            </a:r>
            <a:endParaRPr lang="mk-MK" sz="2000" dirty="0"/>
          </a:p>
          <a:p>
            <a:r>
              <a:rPr lang="en-US" sz="2000" dirty="0"/>
              <a:t>Through the key indicators it is also monitored the amount of generating waste materials and emissions in the air and water</a:t>
            </a:r>
            <a:r>
              <a:rPr lang="mk-MK" sz="2000" dirty="0"/>
              <a:t>.</a:t>
            </a:r>
            <a:endParaRPr lang="en-US" sz="2000" dirty="0"/>
          </a:p>
          <a:p>
            <a:r>
              <a:rPr lang="en-US" sz="2000" dirty="0"/>
              <a:t>The main characteristics that reflect the key indicators of performance are given in the following chart:</a:t>
            </a:r>
          </a:p>
          <a:p>
            <a:endParaRPr lang="en-US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97121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ABCEEC9-EF14-452B-8343-E7F823D3C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02" t="71798" r="26031" b="6095"/>
          <a:stretch/>
        </p:blipFill>
        <p:spPr>
          <a:xfrm>
            <a:off x="1525141" y="1865401"/>
            <a:ext cx="10084394" cy="2554515"/>
          </a:xfrm>
        </p:spPr>
      </p:pic>
    </p:spTree>
    <p:extLst>
      <p:ext uri="{BB962C8B-B14F-4D97-AF65-F5344CB8AC3E}">
        <p14:creationId xmlns:p14="http://schemas.microsoft.com/office/powerpoint/2010/main" val="337385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9410B78-E159-42B9-93B3-6C4257E9D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084081"/>
              </p:ext>
            </p:extLst>
          </p:nvPr>
        </p:nvGraphicFramePr>
        <p:xfrm>
          <a:off x="1028880" y="1414462"/>
          <a:ext cx="10505716" cy="4447940"/>
        </p:xfrm>
        <a:graphic>
          <a:graphicData uri="http://schemas.openxmlformats.org/drawingml/2006/table">
            <a:tbl>
              <a:tblPr firstRow="1" firstCol="1" bandRow="1"/>
              <a:tblGrid>
                <a:gridCol w="3514772">
                  <a:extLst>
                    <a:ext uri="{9D8B030D-6E8A-4147-A177-3AD203B41FA5}">
                      <a16:colId xmlns:a16="http://schemas.microsoft.com/office/drawing/2014/main" val="259127934"/>
                    </a:ext>
                  </a:extLst>
                </a:gridCol>
                <a:gridCol w="3503584">
                  <a:extLst>
                    <a:ext uri="{9D8B030D-6E8A-4147-A177-3AD203B41FA5}">
                      <a16:colId xmlns:a16="http://schemas.microsoft.com/office/drawing/2014/main" val="3640282380"/>
                    </a:ext>
                  </a:extLst>
                </a:gridCol>
                <a:gridCol w="3487360">
                  <a:extLst>
                    <a:ext uri="{9D8B030D-6E8A-4147-A177-3AD203B41FA5}">
                      <a16:colId xmlns:a16="http://schemas.microsoft.com/office/drawing/2014/main" val="987448512"/>
                    </a:ext>
                  </a:extLst>
                </a:gridCol>
              </a:tblGrid>
              <a:tr h="713360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KPIs (Key Indicators for Performance)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832" marR="120832" marT="167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interconnection is through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832" marR="120832" marT="167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9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sz="19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PIs should enable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832" marR="120832" marT="167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810160"/>
                  </a:ext>
                </a:extLst>
              </a:tr>
              <a:tr h="324189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to be in accordance with the company’s strategy/entity for which they are made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to be easily understandable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to enable action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to be contextual – in accordance with the context of the production and the enterprise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to not repeat over time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832" marR="120832" marT="167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Management/ governing body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engaged stakeholders and relevant entities as “interface” in the process of decision-making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832" marR="120832" marT="167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 management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(empowers employees to show excellent job performance)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emergency procedures (to prevent and / or address appropriate risks)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communication with / among stakeholders  local community, government and / or other relevant authorities / entities, non-governmental organizations, etc.)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832" marR="120832" marT="167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762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66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8C26C-8629-4629-B6D6-4C448F7B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9" y="987977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Absolute key indicators of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664FA-EFEF-4E61-8FF4-C35CF8619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9" y="23687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For precise defining of the concept for cleaner producing </a:t>
            </a:r>
            <a:r>
              <a:rPr lang="mk-MK" sz="2000" dirty="0"/>
              <a:t>(</a:t>
            </a:r>
            <a:r>
              <a:rPr lang="en-US" sz="2000" dirty="0"/>
              <a:t>RECP), it is planned to have seven absolute indicators, such as:</a:t>
            </a:r>
          </a:p>
          <a:p>
            <a:pPr marL="514350" indent="-514350">
              <a:buAutoNum type="arabicPeriod"/>
            </a:pPr>
            <a:r>
              <a:rPr lang="en-US" sz="2000" dirty="0"/>
              <a:t>Three absolute input indicators that describe the implementation of the input resources – materials, energy and water</a:t>
            </a:r>
            <a:r>
              <a:rPr lang="mk-MK" sz="2000" dirty="0"/>
              <a:t>.</a:t>
            </a:r>
          </a:p>
          <a:p>
            <a:pPr marL="514350" indent="-514350">
              <a:buAutoNum type="arabicPeriod"/>
            </a:pPr>
            <a:r>
              <a:rPr lang="en-US" sz="2000" dirty="0"/>
              <a:t>Three absolute output indicators that describe the emissions of waste materials in three natural waste mediums (solid), air emissions and waste water.</a:t>
            </a:r>
            <a:endParaRPr lang="mk-MK" sz="2000" dirty="0"/>
          </a:p>
          <a:p>
            <a:pPr marL="514350" indent="-514350">
              <a:buAutoNum type="arabicPeriod"/>
            </a:pPr>
            <a:r>
              <a:rPr lang="en-US" sz="2000" dirty="0"/>
              <a:t>One absolute indicator of manufacturing as output indicator for the manufacturing.</a:t>
            </a:r>
          </a:p>
        </p:txBody>
      </p:sp>
    </p:spTree>
    <p:extLst>
      <p:ext uri="{BB962C8B-B14F-4D97-AF65-F5344CB8AC3E}">
        <p14:creationId xmlns:p14="http://schemas.microsoft.com/office/powerpoint/2010/main" val="394729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5067D4-5363-4E9F-B1DA-DA5D4ADA857F}"/>
              </a:ext>
            </a:extLst>
          </p:cNvPr>
          <p:cNvSpPr/>
          <p:nvPr/>
        </p:nvSpPr>
        <p:spPr>
          <a:xfrm>
            <a:off x="914399" y="2140226"/>
            <a:ext cx="1961321" cy="334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Tahoma" panose="020B0604030504040204" pitchFamily="34" charset="0"/>
              </a:rPr>
              <a:t>MATERIALS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AC5E1-543A-4FBC-B1A3-5E96F5A24A60}"/>
              </a:ext>
            </a:extLst>
          </p:cNvPr>
          <p:cNvSpPr/>
          <p:nvPr/>
        </p:nvSpPr>
        <p:spPr>
          <a:xfrm>
            <a:off x="3405807" y="2140225"/>
            <a:ext cx="1961321" cy="334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Tahoma" panose="020B0604030504040204" pitchFamily="34" charset="0"/>
              </a:rPr>
              <a:t>ENERGY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730F0B-C034-4B46-9187-DD981618C32A}"/>
              </a:ext>
            </a:extLst>
          </p:cNvPr>
          <p:cNvSpPr/>
          <p:nvPr/>
        </p:nvSpPr>
        <p:spPr>
          <a:xfrm>
            <a:off x="6096000" y="2140224"/>
            <a:ext cx="1961321" cy="334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Tahoma" panose="020B0604030504040204" pitchFamily="34" charset="0"/>
              </a:rPr>
              <a:t>WATER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432A41-AC78-4F72-A3C9-50F0F1EEAE0B}"/>
              </a:ext>
            </a:extLst>
          </p:cNvPr>
          <p:cNvSpPr/>
          <p:nvPr/>
        </p:nvSpPr>
        <p:spPr>
          <a:xfrm>
            <a:off x="901144" y="2946425"/>
            <a:ext cx="7288699" cy="33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Tahoma" panose="020B0604030504040204" pitchFamily="34" charset="0"/>
              </a:rPr>
              <a:t>BUSINESS (PRODUCING)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97F518-D104-439C-B086-6BEFE3C66C15}"/>
              </a:ext>
            </a:extLst>
          </p:cNvPr>
          <p:cNvSpPr/>
          <p:nvPr/>
        </p:nvSpPr>
        <p:spPr>
          <a:xfrm>
            <a:off x="8779565" y="2840933"/>
            <a:ext cx="3129937" cy="718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OUTPUT PRODUCT FROM THE PRODUCING PROCESS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5F4306-557C-43A9-9AA2-8803365B8FFD}"/>
              </a:ext>
            </a:extLst>
          </p:cNvPr>
          <p:cNvSpPr/>
          <p:nvPr/>
        </p:nvSpPr>
        <p:spPr>
          <a:xfrm>
            <a:off x="901144" y="3559866"/>
            <a:ext cx="1961321" cy="334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(SOLID) WASTE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7021BB-43F9-433F-B764-FA36A09D6ECF}"/>
              </a:ext>
            </a:extLst>
          </p:cNvPr>
          <p:cNvSpPr/>
          <p:nvPr/>
        </p:nvSpPr>
        <p:spPr>
          <a:xfrm>
            <a:off x="3306418" y="3559866"/>
            <a:ext cx="1961321" cy="334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Tahoma" panose="020B0604030504040204" pitchFamily="34" charset="0"/>
              </a:rPr>
              <a:t>AIR EMISSIONS 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87405F-21CD-48BF-B9EB-ED2AFBA2995D}"/>
              </a:ext>
            </a:extLst>
          </p:cNvPr>
          <p:cNvSpPr/>
          <p:nvPr/>
        </p:nvSpPr>
        <p:spPr>
          <a:xfrm>
            <a:off x="6095999" y="3563179"/>
            <a:ext cx="1961321" cy="334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Tahoma" panose="020B0604030504040204" pitchFamily="34" charset="0"/>
              </a:rPr>
              <a:t>WASTE WATER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37CF90-C3FB-4748-8C07-96E622259515}"/>
              </a:ext>
            </a:extLst>
          </p:cNvPr>
          <p:cNvSpPr txBox="1"/>
          <p:nvPr/>
        </p:nvSpPr>
        <p:spPr>
          <a:xfrm>
            <a:off x="901144" y="1338146"/>
            <a:ext cx="6079519" cy="369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</a:rPr>
              <a:t>CORRELATION BETWEEN ABSOLUTE INDICATORS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7AC0B1-58BF-4B10-97E8-315EABC53FD9}"/>
              </a:ext>
            </a:extLst>
          </p:cNvPr>
          <p:cNvSpPr txBox="1"/>
          <p:nvPr/>
        </p:nvSpPr>
        <p:spPr>
          <a:xfrm>
            <a:off x="1881804" y="2525966"/>
            <a:ext cx="60997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USING OF RESOURCES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E859AB-2B1F-4E49-B51E-7E5A9F0CB388}"/>
              </a:ext>
            </a:extLst>
          </p:cNvPr>
          <p:cNvSpPr txBox="1"/>
          <p:nvPr/>
        </p:nvSpPr>
        <p:spPr>
          <a:xfrm>
            <a:off x="1957604" y="3182214"/>
            <a:ext cx="60997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</a:rPr>
              <a:t>POLLUTION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E49F905-8EE3-4674-8616-EFD93525C0CC}"/>
              </a:ext>
            </a:extLst>
          </p:cNvPr>
          <p:cNvCxnSpPr/>
          <p:nvPr/>
        </p:nvCxnSpPr>
        <p:spPr>
          <a:xfrm>
            <a:off x="1431235" y="2525966"/>
            <a:ext cx="0" cy="10255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C0FC7E-2762-4883-A965-350B6DA30B8F}"/>
              </a:ext>
            </a:extLst>
          </p:cNvPr>
          <p:cNvCxnSpPr/>
          <p:nvPr/>
        </p:nvCxnSpPr>
        <p:spPr>
          <a:xfrm>
            <a:off x="7096540" y="2534286"/>
            <a:ext cx="0" cy="10255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03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AD741-B2C5-499F-9CBE-D8C82D42E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7977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Relative key indicators of performance: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7A8D-6AB4-4956-B196-E7B62CA9A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376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absolute key indicators of performance explained above are the basis of defining suitable 6 relative indicators that are normalized contrary to the referent output of manufacturing, i.e., in accordance to the mentioned, are defined:</a:t>
            </a:r>
          </a:p>
          <a:p>
            <a:pPr marL="514350" indent="-514350">
              <a:buAutoNum type="arabicPeriod"/>
            </a:pPr>
            <a:r>
              <a:rPr lang="en-US" sz="2000" dirty="0"/>
              <a:t>Three relevant input indicators that describe the productivity of the input resources, i.e., productivity of materials, energy and water;</a:t>
            </a:r>
          </a:p>
          <a:p>
            <a:pPr marL="514350" indent="-514350">
              <a:buAutoNum type="arabicPeriod"/>
            </a:pPr>
            <a:r>
              <a:rPr lang="en-US" sz="2000" dirty="0"/>
              <a:t>Three relevant output indicators that describe the intensity of pollution</a:t>
            </a:r>
            <a:r>
              <a:rPr lang="mk-MK" sz="2000" dirty="0"/>
              <a:t>,</a:t>
            </a:r>
            <a:r>
              <a:rPr lang="en-US" sz="2000" dirty="0"/>
              <a:t> i.e., intensity of emissions of waste materials in the three natural mediums – solid waste, air emissions and waste water</a:t>
            </a:r>
            <a:r>
              <a:rPr lang="mk-MK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939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80BEA-C9C5-488E-948D-C461D9C5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1040985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Tools of implementation of the concept for more efficient and cleaner manufacturing regarding 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383DA-E1B9-42DC-B8AE-E069C2588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71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Tools that are functioning in the concept of RECP are:</a:t>
            </a:r>
          </a:p>
          <a:p>
            <a:pPr marL="0" indent="0">
              <a:buNone/>
            </a:pPr>
            <a:endParaRPr lang="mk-MK" sz="2400" b="1" dirty="0"/>
          </a:p>
          <a:p>
            <a:r>
              <a:rPr lang="en-US" sz="2200" dirty="0"/>
              <a:t>Input/output analysis</a:t>
            </a:r>
            <a:endParaRPr lang="mk-MK" sz="2200" dirty="0"/>
          </a:p>
          <a:p>
            <a:r>
              <a:rPr lang="en-US" sz="2200" dirty="0"/>
              <a:t>Material flow and Energy analysis</a:t>
            </a:r>
            <a:endParaRPr lang="mk-MK" sz="2200" dirty="0"/>
          </a:p>
          <a:p>
            <a:r>
              <a:rPr lang="en-US" sz="2200" dirty="0"/>
              <a:t>Risk assessment</a:t>
            </a:r>
            <a:endParaRPr lang="mk-MK" sz="2200" dirty="0"/>
          </a:p>
          <a:p>
            <a:r>
              <a:rPr lang="en-US" sz="2200" dirty="0"/>
              <a:t>Monitoring and controlling</a:t>
            </a:r>
            <a:endParaRPr lang="mk-MK" sz="2200" dirty="0"/>
          </a:p>
          <a:p>
            <a:r>
              <a:rPr lang="en-US" sz="2200" dirty="0"/>
              <a:t>Transfer of environmentally sound technologies and Feasibility analysis</a:t>
            </a:r>
            <a:endParaRPr lang="mk-MK" sz="2200" dirty="0"/>
          </a:p>
        </p:txBody>
      </p:sp>
    </p:spTree>
    <p:extLst>
      <p:ext uri="{BB962C8B-B14F-4D97-AF65-F5344CB8AC3E}">
        <p14:creationId xmlns:p14="http://schemas.microsoft.com/office/powerpoint/2010/main" val="3435292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912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Office Theme</vt:lpstr>
      <vt:lpstr>PowerPoint Presentation</vt:lpstr>
      <vt:lpstr>Key indicators of performance</vt:lpstr>
      <vt:lpstr>Key indicators of performance</vt:lpstr>
      <vt:lpstr>PowerPoint Presentation</vt:lpstr>
      <vt:lpstr>PowerPoint Presentation</vt:lpstr>
      <vt:lpstr>Absolute key indicators of performance</vt:lpstr>
      <vt:lpstr>PowerPoint Presentation</vt:lpstr>
      <vt:lpstr>Relative key indicators of performance:</vt:lpstr>
      <vt:lpstr>Tools of implementation of the concept for more efficient and cleaner manufacturing regarding resources: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Following the nitrogen in one household:</vt:lpstr>
      <vt:lpstr>Suggestion-measures for implementation in accordance with the concept RECP: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Alexandar Todov</dc:creator>
  <cp:lastModifiedBy>Dejan Zafirovski</cp:lastModifiedBy>
  <cp:revision>55</cp:revision>
  <dcterms:created xsi:type="dcterms:W3CDTF">2021-06-26T00:11:23Z</dcterms:created>
  <dcterms:modified xsi:type="dcterms:W3CDTF">2021-10-01T14:27:04Z</dcterms:modified>
</cp:coreProperties>
</file>