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77" r:id="rId6"/>
    <p:sldId id="262" r:id="rId7"/>
    <p:sldId id="263" r:id="rId8"/>
    <p:sldId id="264" r:id="rId9"/>
    <p:sldId id="265" r:id="rId10"/>
    <p:sldId id="278" r:id="rId11"/>
    <p:sldId id="271" r:id="rId12"/>
    <p:sldId id="279" r:id="rId13"/>
    <p:sldId id="272" r:id="rId14"/>
    <p:sldId id="266" r:id="rId15"/>
    <p:sldId id="267" r:id="rId16"/>
    <p:sldId id="268" r:id="rId17"/>
    <p:sldId id="275" r:id="rId18"/>
    <p:sldId id="270" r:id="rId19"/>
    <p:sldId id="276"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8210C4-8AF8-4CEF-9CEC-7B1717E8CEB1}">
          <p14:sldIdLst>
            <p14:sldId id="256"/>
          </p14:sldIdLst>
        </p14:section>
        <p14:section name="Default Section" id="{586F549B-C80D-4EEA-B9C1-D368454DA23F}">
          <p14:sldIdLst>
            <p14:sldId id="259"/>
            <p14:sldId id="260"/>
            <p14:sldId id="261"/>
            <p14:sldId id="277"/>
            <p14:sldId id="262"/>
            <p14:sldId id="263"/>
            <p14:sldId id="264"/>
            <p14:sldId id="265"/>
            <p14:sldId id="278"/>
            <p14:sldId id="271"/>
            <p14:sldId id="279"/>
            <p14:sldId id="272"/>
            <p14:sldId id="266"/>
            <p14:sldId id="267"/>
            <p14:sldId id="268"/>
            <p14:sldId id="275"/>
          </p14:sldIdLst>
        </p14:section>
        <p14:section name="Untitled Section" id="{61812802-6A3E-4208-AE32-F28CF558F13F}">
          <p14:sldIdLst>
            <p14:sldId id="270"/>
            <p14:sldId id="276"/>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4485B-ECA2-4799-B85F-16AEA4D83E09}" type="doc">
      <dgm:prSet loTypeId="urn:microsoft.com/office/officeart/2005/8/layout/pyramid3" loCatId="pyramid" qsTypeId="urn:microsoft.com/office/officeart/2005/8/quickstyle/simple1" qsCatId="simple" csTypeId="urn:microsoft.com/office/officeart/2005/8/colors/accent1_2" csCatId="accent1" phldr="1"/>
      <dgm:spPr/>
    </dgm:pt>
    <dgm:pt modelId="{F3937830-AA40-4858-83F9-8E6108AA756A}">
      <dgm:prSet phldrT="[Text]"/>
      <dgm:spPr/>
      <dgm:t>
        <a:bodyPr/>
        <a:lstStyle/>
        <a:p>
          <a:r>
            <a:rPr lang="en-US"/>
            <a:t>Recycle</a:t>
          </a:r>
        </a:p>
      </dgm:t>
    </dgm:pt>
    <dgm:pt modelId="{286499B7-40ED-44AB-A291-97A11476FDB5}" type="parTrans" cxnId="{A422F8CD-40F0-4DA3-B8B3-721E64F7B0A9}">
      <dgm:prSet/>
      <dgm:spPr/>
      <dgm:t>
        <a:bodyPr/>
        <a:lstStyle/>
        <a:p>
          <a:endParaRPr lang="en-US"/>
        </a:p>
      </dgm:t>
    </dgm:pt>
    <dgm:pt modelId="{8458D74E-8BD8-4DB5-8D53-5DBEAC7CD72C}" type="sibTrans" cxnId="{A422F8CD-40F0-4DA3-B8B3-721E64F7B0A9}">
      <dgm:prSet/>
      <dgm:spPr/>
      <dgm:t>
        <a:bodyPr/>
        <a:lstStyle/>
        <a:p>
          <a:endParaRPr lang="en-US"/>
        </a:p>
      </dgm:t>
    </dgm:pt>
    <dgm:pt modelId="{C8693D3B-504F-4E55-8594-07A535438B91}">
      <dgm:prSet phldrT="[Text]"/>
      <dgm:spPr/>
      <dgm:t>
        <a:bodyPr/>
        <a:lstStyle/>
        <a:p>
          <a:r>
            <a:rPr lang="en-US"/>
            <a:t>Treat</a:t>
          </a:r>
        </a:p>
      </dgm:t>
    </dgm:pt>
    <dgm:pt modelId="{E9007041-8E48-4B5A-9464-6F3E253A010E}" type="parTrans" cxnId="{B600B313-718C-4E93-9129-CB6FAE113C9D}">
      <dgm:prSet/>
      <dgm:spPr/>
      <dgm:t>
        <a:bodyPr/>
        <a:lstStyle/>
        <a:p>
          <a:endParaRPr lang="en-US"/>
        </a:p>
      </dgm:t>
    </dgm:pt>
    <dgm:pt modelId="{D40851A4-B277-46E9-AC69-D5CB1CDDC5E8}" type="sibTrans" cxnId="{B600B313-718C-4E93-9129-CB6FAE113C9D}">
      <dgm:prSet/>
      <dgm:spPr/>
      <dgm:t>
        <a:bodyPr/>
        <a:lstStyle/>
        <a:p>
          <a:endParaRPr lang="en-US"/>
        </a:p>
      </dgm:t>
    </dgm:pt>
    <dgm:pt modelId="{EA5C3CBA-26AC-4844-8CD1-63ADCEEA8E3B}">
      <dgm:prSet phldrT="[Text]" custT="1"/>
      <dgm:spPr/>
      <dgm:t>
        <a:bodyPr/>
        <a:lstStyle/>
        <a:p>
          <a:r>
            <a:rPr lang="en-US" sz="2200" dirty="0"/>
            <a:t>Remove</a:t>
          </a:r>
        </a:p>
      </dgm:t>
    </dgm:pt>
    <dgm:pt modelId="{25966A63-C43E-43CC-813E-34C87386D78A}" type="parTrans" cxnId="{B49BCFE2-67AC-4FDC-BB01-CF956B626C80}">
      <dgm:prSet/>
      <dgm:spPr/>
      <dgm:t>
        <a:bodyPr/>
        <a:lstStyle/>
        <a:p>
          <a:endParaRPr lang="en-US"/>
        </a:p>
      </dgm:t>
    </dgm:pt>
    <dgm:pt modelId="{D29D5B86-F930-40FC-A1D8-88CDEA6647FD}" type="sibTrans" cxnId="{B49BCFE2-67AC-4FDC-BB01-CF956B626C80}">
      <dgm:prSet/>
      <dgm:spPr/>
      <dgm:t>
        <a:bodyPr/>
        <a:lstStyle/>
        <a:p>
          <a:endParaRPr lang="en-US"/>
        </a:p>
      </dgm:t>
    </dgm:pt>
    <dgm:pt modelId="{47763D51-C8C7-491E-8F0A-9F4DBD0E518A}">
      <dgm:prSet/>
      <dgm:spPr/>
      <dgm:t>
        <a:bodyPr/>
        <a:lstStyle/>
        <a:p>
          <a:r>
            <a:rPr lang="en-US" dirty="0"/>
            <a:t>Minimize</a:t>
          </a:r>
        </a:p>
      </dgm:t>
    </dgm:pt>
    <dgm:pt modelId="{E2510910-1540-4DA2-A392-6A420FE30BCC}" type="parTrans" cxnId="{495400AD-02D3-4481-AB55-171E29C39CE8}">
      <dgm:prSet/>
      <dgm:spPr/>
      <dgm:t>
        <a:bodyPr/>
        <a:lstStyle/>
        <a:p>
          <a:endParaRPr lang="en-US"/>
        </a:p>
      </dgm:t>
    </dgm:pt>
    <dgm:pt modelId="{4697AAAF-9EBE-4B20-AD15-B61CE95FA458}" type="sibTrans" cxnId="{495400AD-02D3-4481-AB55-171E29C39CE8}">
      <dgm:prSet/>
      <dgm:spPr/>
      <dgm:t>
        <a:bodyPr/>
        <a:lstStyle/>
        <a:p>
          <a:endParaRPr lang="en-US"/>
        </a:p>
      </dgm:t>
    </dgm:pt>
    <dgm:pt modelId="{7B686CBA-EC3B-4587-B964-E875AF525137}">
      <dgm:prSet/>
      <dgm:spPr/>
      <dgm:t>
        <a:bodyPr/>
        <a:lstStyle/>
        <a:p>
          <a:r>
            <a:rPr lang="en-US"/>
            <a:t>Prevent</a:t>
          </a:r>
        </a:p>
      </dgm:t>
    </dgm:pt>
    <dgm:pt modelId="{71858917-3097-4367-980A-9F3D354122B9}" type="parTrans" cxnId="{7F89CB44-9B31-4465-9D8C-BA54D6EF8DEF}">
      <dgm:prSet/>
      <dgm:spPr/>
      <dgm:t>
        <a:bodyPr/>
        <a:lstStyle/>
        <a:p>
          <a:endParaRPr lang="en-US"/>
        </a:p>
      </dgm:t>
    </dgm:pt>
    <dgm:pt modelId="{CBBF0E9E-6B89-408A-9246-41133545FC52}" type="sibTrans" cxnId="{7F89CB44-9B31-4465-9D8C-BA54D6EF8DEF}">
      <dgm:prSet/>
      <dgm:spPr/>
      <dgm:t>
        <a:bodyPr/>
        <a:lstStyle/>
        <a:p>
          <a:endParaRPr lang="en-US"/>
        </a:p>
      </dgm:t>
    </dgm:pt>
    <dgm:pt modelId="{FD1DC66D-3EF3-461D-9893-6823A4D23643}" type="pres">
      <dgm:prSet presAssocID="{DF64485B-ECA2-4799-B85F-16AEA4D83E09}" presName="Name0" presStyleCnt="0">
        <dgm:presLayoutVars>
          <dgm:dir/>
          <dgm:animLvl val="lvl"/>
          <dgm:resizeHandles val="exact"/>
        </dgm:presLayoutVars>
      </dgm:prSet>
      <dgm:spPr/>
    </dgm:pt>
    <dgm:pt modelId="{E1AB9CC9-F0BC-4856-B7CB-A7A31EA0DB29}" type="pres">
      <dgm:prSet presAssocID="{7B686CBA-EC3B-4587-B964-E875AF525137}" presName="Name8" presStyleCnt="0"/>
      <dgm:spPr/>
    </dgm:pt>
    <dgm:pt modelId="{A97592C5-830C-4A9B-8D97-C683A52AA355}" type="pres">
      <dgm:prSet presAssocID="{7B686CBA-EC3B-4587-B964-E875AF525137}" presName="level" presStyleLbl="node1" presStyleIdx="0" presStyleCnt="5" custLinFactNeighborX="-7834" custLinFactNeighborY="-63683">
        <dgm:presLayoutVars>
          <dgm:chMax val="1"/>
          <dgm:bulletEnabled val="1"/>
        </dgm:presLayoutVars>
      </dgm:prSet>
      <dgm:spPr/>
    </dgm:pt>
    <dgm:pt modelId="{5F3149E4-BDF5-4489-A6C7-6446B423DD97}" type="pres">
      <dgm:prSet presAssocID="{7B686CBA-EC3B-4587-B964-E875AF525137}" presName="levelTx" presStyleLbl="revTx" presStyleIdx="0" presStyleCnt="0">
        <dgm:presLayoutVars>
          <dgm:chMax val="1"/>
          <dgm:bulletEnabled val="1"/>
        </dgm:presLayoutVars>
      </dgm:prSet>
      <dgm:spPr/>
    </dgm:pt>
    <dgm:pt modelId="{3E1B0B03-C285-43E0-8225-7744E27AF348}" type="pres">
      <dgm:prSet presAssocID="{47763D51-C8C7-491E-8F0A-9F4DBD0E518A}" presName="Name8" presStyleCnt="0"/>
      <dgm:spPr/>
    </dgm:pt>
    <dgm:pt modelId="{091610FA-DD0E-4E23-836B-3D250E87D0D7}" type="pres">
      <dgm:prSet presAssocID="{47763D51-C8C7-491E-8F0A-9F4DBD0E518A}" presName="level" presStyleLbl="node1" presStyleIdx="1" presStyleCnt="5">
        <dgm:presLayoutVars>
          <dgm:chMax val="1"/>
          <dgm:bulletEnabled val="1"/>
        </dgm:presLayoutVars>
      </dgm:prSet>
      <dgm:spPr/>
    </dgm:pt>
    <dgm:pt modelId="{36E032A0-9158-40D6-BC3B-04ECDB7D0696}" type="pres">
      <dgm:prSet presAssocID="{47763D51-C8C7-491E-8F0A-9F4DBD0E518A}" presName="levelTx" presStyleLbl="revTx" presStyleIdx="0" presStyleCnt="0">
        <dgm:presLayoutVars>
          <dgm:chMax val="1"/>
          <dgm:bulletEnabled val="1"/>
        </dgm:presLayoutVars>
      </dgm:prSet>
      <dgm:spPr/>
    </dgm:pt>
    <dgm:pt modelId="{A65C615B-BD18-44EF-914C-11EB4EC05AE9}" type="pres">
      <dgm:prSet presAssocID="{F3937830-AA40-4858-83F9-8E6108AA756A}" presName="Name8" presStyleCnt="0"/>
      <dgm:spPr/>
    </dgm:pt>
    <dgm:pt modelId="{1F7F67E6-50D2-4DA4-8A13-C6FC6DBE484C}" type="pres">
      <dgm:prSet presAssocID="{F3937830-AA40-4858-83F9-8E6108AA756A}" presName="level" presStyleLbl="node1" presStyleIdx="2" presStyleCnt="5">
        <dgm:presLayoutVars>
          <dgm:chMax val="1"/>
          <dgm:bulletEnabled val="1"/>
        </dgm:presLayoutVars>
      </dgm:prSet>
      <dgm:spPr/>
    </dgm:pt>
    <dgm:pt modelId="{2013E73B-7840-4DA4-AA84-DB883AF14912}" type="pres">
      <dgm:prSet presAssocID="{F3937830-AA40-4858-83F9-8E6108AA756A}" presName="levelTx" presStyleLbl="revTx" presStyleIdx="0" presStyleCnt="0">
        <dgm:presLayoutVars>
          <dgm:chMax val="1"/>
          <dgm:bulletEnabled val="1"/>
        </dgm:presLayoutVars>
      </dgm:prSet>
      <dgm:spPr/>
    </dgm:pt>
    <dgm:pt modelId="{DD31585B-D522-487F-B2BA-6B2020A3038A}" type="pres">
      <dgm:prSet presAssocID="{C8693D3B-504F-4E55-8594-07A535438B91}" presName="Name8" presStyleCnt="0"/>
      <dgm:spPr/>
    </dgm:pt>
    <dgm:pt modelId="{62F8B693-4032-4145-9691-2A2626117041}" type="pres">
      <dgm:prSet presAssocID="{C8693D3B-504F-4E55-8594-07A535438B91}" presName="level" presStyleLbl="node1" presStyleIdx="3" presStyleCnt="5">
        <dgm:presLayoutVars>
          <dgm:chMax val="1"/>
          <dgm:bulletEnabled val="1"/>
        </dgm:presLayoutVars>
      </dgm:prSet>
      <dgm:spPr/>
    </dgm:pt>
    <dgm:pt modelId="{5883F3B8-E9DF-45B7-B862-6C1DC836D067}" type="pres">
      <dgm:prSet presAssocID="{C8693D3B-504F-4E55-8594-07A535438B91}" presName="levelTx" presStyleLbl="revTx" presStyleIdx="0" presStyleCnt="0">
        <dgm:presLayoutVars>
          <dgm:chMax val="1"/>
          <dgm:bulletEnabled val="1"/>
        </dgm:presLayoutVars>
      </dgm:prSet>
      <dgm:spPr/>
    </dgm:pt>
    <dgm:pt modelId="{A97200AB-3857-4C13-9C3D-5E9FF5108CC1}" type="pres">
      <dgm:prSet presAssocID="{EA5C3CBA-26AC-4844-8CD1-63ADCEEA8E3B}" presName="Name8" presStyleCnt="0"/>
      <dgm:spPr/>
    </dgm:pt>
    <dgm:pt modelId="{D2BF6A9E-456C-48E5-8AB1-C8478A1FFDEE}" type="pres">
      <dgm:prSet presAssocID="{EA5C3CBA-26AC-4844-8CD1-63ADCEEA8E3B}" presName="level" presStyleLbl="node1" presStyleIdx="4" presStyleCnt="5" custScaleX="101190" custScaleY="253699" custLinFactNeighborX="2505" custLinFactNeighborY="0">
        <dgm:presLayoutVars>
          <dgm:chMax val="1"/>
          <dgm:bulletEnabled val="1"/>
        </dgm:presLayoutVars>
      </dgm:prSet>
      <dgm:spPr/>
    </dgm:pt>
    <dgm:pt modelId="{ED1F687E-29A0-4B8C-B6F8-3DDEDB8FAE91}" type="pres">
      <dgm:prSet presAssocID="{EA5C3CBA-26AC-4844-8CD1-63ADCEEA8E3B}" presName="levelTx" presStyleLbl="revTx" presStyleIdx="0" presStyleCnt="0">
        <dgm:presLayoutVars>
          <dgm:chMax val="1"/>
          <dgm:bulletEnabled val="1"/>
        </dgm:presLayoutVars>
      </dgm:prSet>
      <dgm:spPr/>
    </dgm:pt>
  </dgm:ptLst>
  <dgm:cxnLst>
    <dgm:cxn modelId="{B600B313-718C-4E93-9129-CB6FAE113C9D}" srcId="{DF64485B-ECA2-4799-B85F-16AEA4D83E09}" destId="{C8693D3B-504F-4E55-8594-07A535438B91}" srcOrd="3" destOrd="0" parTransId="{E9007041-8E48-4B5A-9464-6F3E253A010E}" sibTransId="{D40851A4-B277-46E9-AC69-D5CB1CDDC5E8}"/>
    <dgm:cxn modelId="{5A7B0822-6444-4CFF-917B-2EC4507CDF48}" type="presOf" srcId="{C8693D3B-504F-4E55-8594-07A535438B91}" destId="{5883F3B8-E9DF-45B7-B862-6C1DC836D067}" srcOrd="1" destOrd="0" presId="urn:microsoft.com/office/officeart/2005/8/layout/pyramid3"/>
    <dgm:cxn modelId="{11AE8D29-53DB-4516-B5AD-94EB2C6FE50E}" type="presOf" srcId="{F3937830-AA40-4858-83F9-8E6108AA756A}" destId="{2013E73B-7840-4DA4-AA84-DB883AF14912}" srcOrd="1" destOrd="0" presId="urn:microsoft.com/office/officeart/2005/8/layout/pyramid3"/>
    <dgm:cxn modelId="{702A9543-98F5-4201-86C2-C4BC349E6BBC}" type="presOf" srcId="{47763D51-C8C7-491E-8F0A-9F4DBD0E518A}" destId="{091610FA-DD0E-4E23-836B-3D250E87D0D7}" srcOrd="0" destOrd="0" presId="urn:microsoft.com/office/officeart/2005/8/layout/pyramid3"/>
    <dgm:cxn modelId="{7F89CB44-9B31-4465-9D8C-BA54D6EF8DEF}" srcId="{DF64485B-ECA2-4799-B85F-16AEA4D83E09}" destId="{7B686CBA-EC3B-4587-B964-E875AF525137}" srcOrd="0" destOrd="0" parTransId="{71858917-3097-4367-980A-9F3D354122B9}" sibTransId="{CBBF0E9E-6B89-408A-9246-41133545FC52}"/>
    <dgm:cxn modelId="{D176FA87-DB69-472D-8C32-D408A4EA4758}" type="presOf" srcId="{F3937830-AA40-4858-83F9-8E6108AA756A}" destId="{1F7F67E6-50D2-4DA4-8A13-C6FC6DBE484C}" srcOrd="0" destOrd="0" presId="urn:microsoft.com/office/officeart/2005/8/layout/pyramid3"/>
    <dgm:cxn modelId="{C4703E93-33FD-4FBB-9B04-FFAEF1E91CFE}" type="presOf" srcId="{DF64485B-ECA2-4799-B85F-16AEA4D83E09}" destId="{FD1DC66D-3EF3-461D-9893-6823A4D23643}" srcOrd="0" destOrd="0" presId="urn:microsoft.com/office/officeart/2005/8/layout/pyramid3"/>
    <dgm:cxn modelId="{495400AD-02D3-4481-AB55-171E29C39CE8}" srcId="{DF64485B-ECA2-4799-B85F-16AEA4D83E09}" destId="{47763D51-C8C7-491E-8F0A-9F4DBD0E518A}" srcOrd="1" destOrd="0" parTransId="{E2510910-1540-4DA2-A392-6A420FE30BCC}" sibTransId="{4697AAAF-9EBE-4B20-AD15-B61CE95FA458}"/>
    <dgm:cxn modelId="{D6DB99BA-BB39-48B1-BA34-0C904332EFBE}" type="presOf" srcId="{7B686CBA-EC3B-4587-B964-E875AF525137}" destId="{A97592C5-830C-4A9B-8D97-C683A52AA355}" srcOrd="0" destOrd="0" presId="urn:microsoft.com/office/officeart/2005/8/layout/pyramid3"/>
    <dgm:cxn modelId="{C629D4C4-60DC-48C2-9757-239B12B48786}" type="presOf" srcId="{7B686CBA-EC3B-4587-B964-E875AF525137}" destId="{5F3149E4-BDF5-4489-A6C7-6446B423DD97}" srcOrd="1" destOrd="0" presId="urn:microsoft.com/office/officeart/2005/8/layout/pyramid3"/>
    <dgm:cxn modelId="{294B33C5-452E-4317-9F70-4694440950FE}" type="presOf" srcId="{EA5C3CBA-26AC-4844-8CD1-63ADCEEA8E3B}" destId="{D2BF6A9E-456C-48E5-8AB1-C8478A1FFDEE}" srcOrd="0" destOrd="0" presId="urn:microsoft.com/office/officeart/2005/8/layout/pyramid3"/>
    <dgm:cxn modelId="{A422F8CD-40F0-4DA3-B8B3-721E64F7B0A9}" srcId="{DF64485B-ECA2-4799-B85F-16AEA4D83E09}" destId="{F3937830-AA40-4858-83F9-8E6108AA756A}" srcOrd="2" destOrd="0" parTransId="{286499B7-40ED-44AB-A291-97A11476FDB5}" sibTransId="{8458D74E-8BD8-4DB5-8D53-5DBEAC7CD72C}"/>
    <dgm:cxn modelId="{AFBF02CF-DE19-49CF-B105-AC0F5F02E833}" type="presOf" srcId="{47763D51-C8C7-491E-8F0A-9F4DBD0E518A}" destId="{36E032A0-9158-40D6-BC3B-04ECDB7D0696}" srcOrd="1" destOrd="0" presId="urn:microsoft.com/office/officeart/2005/8/layout/pyramid3"/>
    <dgm:cxn modelId="{B49BCFE2-67AC-4FDC-BB01-CF956B626C80}" srcId="{DF64485B-ECA2-4799-B85F-16AEA4D83E09}" destId="{EA5C3CBA-26AC-4844-8CD1-63ADCEEA8E3B}" srcOrd="4" destOrd="0" parTransId="{25966A63-C43E-43CC-813E-34C87386D78A}" sibTransId="{D29D5B86-F930-40FC-A1D8-88CDEA6647FD}"/>
    <dgm:cxn modelId="{6DA611F0-37A8-479C-B786-DF43FBA5D4BD}" type="presOf" srcId="{C8693D3B-504F-4E55-8594-07A535438B91}" destId="{62F8B693-4032-4145-9691-2A2626117041}" srcOrd="0" destOrd="0" presId="urn:microsoft.com/office/officeart/2005/8/layout/pyramid3"/>
    <dgm:cxn modelId="{3FDF89F6-D001-41CB-AE0C-7E2F31FC1883}" type="presOf" srcId="{EA5C3CBA-26AC-4844-8CD1-63ADCEEA8E3B}" destId="{ED1F687E-29A0-4B8C-B6F8-3DDEDB8FAE91}" srcOrd="1" destOrd="0" presId="urn:microsoft.com/office/officeart/2005/8/layout/pyramid3"/>
    <dgm:cxn modelId="{7B8A2AB1-E6C6-4AAB-BFCE-525A296B5B19}" type="presParOf" srcId="{FD1DC66D-3EF3-461D-9893-6823A4D23643}" destId="{E1AB9CC9-F0BC-4856-B7CB-A7A31EA0DB29}" srcOrd="0" destOrd="0" presId="urn:microsoft.com/office/officeart/2005/8/layout/pyramid3"/>
    <dgm:cxn modelId="{296E2548-B788-4607-BB00-81FFC68F0698}" type="presParOf" srcId="{E1AB9CC9-F0BC-4856-B7CB-A7A31EA0DB29}" destId="{A97592C5-830C-4A9B-8D97-C683A52AA355}" srcOrd="0" destOrd="0" presId="urn:microsoft.com/office/officeart/2005/8/layout/pyramid3"/>
    <dgm:cxn modelId="{8C657859-7903-40C8-A129-6B76DC6B3C0B}" type="presParOf" srcId="{E1AB9CC9-F0BC-4856-B7CB-A7A31EA0DB29}" destId="{5F3149E4-BDF5-4489-A6C7-6446B423DD97}" srcOrd="1" destOrd="0" presId="urn:microsoft.com/office/officeart/2005/8/layout/pyramid3"/>
    <dgm:cxn modelId="{B57A4B84-BCC8-43C6-898E-42D01923E8F0}" type="presParOf" srcId="{FD1DC66D-3EF3-461D-9893-6823A4D23643}" destId="{3E1B0B03-C285-43E0-8225-7744E27AF348}" srcOrd="1" destOrd="0" presId="urn:microsoft.com/office/officeart/2005/8/layout/pyramid3"/>
    <dgm:cxn modelId="{8C3EC3C5-FA7C-4262-BA4A-4DBB92C32C8D}" type="presParOf" srcId="{3E1B0B03-C285-43E0-8225-7744E27AF348}" destId="{091610FA-DD0E-4E23-836B-3D250E87D0D7}" srcOrd="0" destOrd="0" presId="urn:microsoft.com/office/officeart/2005/8/layout/pyramid3"/>
    <dgm:cxn modelId="{C73C3144-39DB-45AE-B17B-41EFD332623E}" type="presParOf" srcId="{3E1B0B03-C285-43E0-8225-7744E27AF348}" destId="{36E032A0-9158-40D6-BC3B-04ECDB7D0696}" srcOrd="1" destOrd="0" presId="urn:microsoft.com/office/officeart/2005/8/layout/pyramid3"/>
    <dgm:cxn modelId="{8B58D210-F6EA-4EC6-B78A-3996ED9B010C}" type="presParOf" srcId="{FD1DC66D-3EF3-461D-9893-6823A4D23643}" destId="{A65C615B-BD18-44EF-914C-11EB4EC05AE9}" srcOrd="2" destOrd="0" presId="urn:microsoft.com/office/officeart/2005/8/layout/pyramid3"/>
    <dgm:cxn modelId="{D09EB7B0-E96D-40C0-BFFB-744E5B3064CF}" type="presParOf" srcId="{A65C615B-BD18-44EF-914C-11EB4EC05AE9}" destId="{1F7F67E6-50D2-4DA4-8A13-C6FC6DBE484C}" srcOrd="0" destOrd="0" presId="urn:microsoft.com/office/officeart/2005/8/layout/pyramid3"/>
    <dgm:cxn modelId="{B55B6E95-B470-42B4-AA71-3C39A9895EE1}" type="presParOf" srcId="{A65C615B-BD18-44EF-914C-11EB4EC05AE9}" destId="{2013E73B-7840-4DA4-AA84-DB883AF14912}" srcOrd="1" destOrd="0" presId="urn:microsoft.com/office/officeart/2005/8/layout/pyramid3"/>
    <dgm:cxn modelId="{24B01591-E7A0-4D83-8186-0BCD1E683F0A}" type="presParOf" srcId="{FD1DC66D-3EF3-461D-9893-6823A4D23643}" destId="{DD31585B-D522-487F-B2BA-6B2020A3038A}" srcOrd="3" destOrd="0" presId="urn:microsoft.com/office/officeart/2005/8/layout/pyramid3"/>
    <dgm:cxn modelId="{B504701F-22A7-4287-8CAE-E05F4D629BF8}" type="presParOf" srcId="{DD31585B-D522-487F-B2BA-6B2020A3038A}" destId="{62F8B693-4032-4145-9691-2A2626117041}" srcOrd="0" destOrd="0" presId="urn:microsoft.com/office/officeart/2005/8/layout/pyramid3"/>
    <dgm:cxn modelId="{7CBA35E1-C4C6-4659-83A7-926865011B52}" type="presParOf" srcId="{DD31585B-D522-487F-B2BA-6B2020A3038A}" destId="{5883F3B8-E9DF-45B7-B862-6C1DC836D067}" srcOrd="1" destOrd="0" presId="urn:microsoft.com/office/officeart/2005/8/layout/pyramid3"/>
    <dgm:cxn modelId="{A1240B99-9F58-48CB-AB1E-5041A041DA04}" type="presParOf" srcId="{FD1DC66D-3EF3-461D-9893-6823A4D23643}" destId="{A97200AB-3857-4C13-9C3D-5E9FF5108CC1}" srcOrd="4" destOrd="0" presId="urn:microsoft.com/office/officeart/2005/8/layout/pyramid3"/>
    <dgm:cxn modelId="{65E806E1-54A3-4062-8519-CB7D4374D3E7}" type="presParOf" srcId="{A97200AB-3857-4C13-9C3D-5E9FF5108CC1}" destId="{D2BF6A9E-456C-48E5-8AB1-C8478A1FFDEE}" srcOrd="0" destOrd="0" presId="urn:microsoft.com/office/officeart/2005/8/layout/pyramid3"/>
    <dgm:cxn modelId="{4DD5F624-54C8-41EF-9655-981DD6D3F3B6}" type="presParOf" srcId="{A97200AB-3857-4C13-9C3D-5E9FF5108CC1}" destId="{ED1F687E-29A0-4B8C-B6F8-3DDEDB8FAE9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B50DF-8F8A-48E8-A39F-DDC0E6818737}" type="doc">
      <dgm:prSet loTypeId="urn:microsoft.com/office/officeart/2005/8/layout/pyramid1" loCatId="pyramid" qsTypeId="urn:microsoft.com/office/officeart/2005/8/quickstyle/simple1" qsCatId="simple" csTypeId="urn:microsoft.com/office/officeart/2005/8/colors/accent6_2" csCatId="accent6" phldr="1"/>
      <dgm:spPr/>
    </dgm:pt>
    <dgm:pt modelId="{EDA7B781-D7BE-47D3-A564-CB76580BDFE8}">
      <dgm:prSet phldrT="[Text]"/>
      <dgm:spPr/>
      <dgm:t>
        <a:bodyPr/>
        <a:lstStyle/>
        <a:p>
          <a:r>
            <a:rPr lang="en-US" dirty="0"/>
            <a:t>Prevent</a:t>
          </a:r>
        </a:p>
      </dgm:t>
    </dgm:pt>
    <dgm:pt modelId="{D4413E41-3C02-4E4B-BC03-430B7E7186AF}" type="parTrans" cxnId="{8B6AD82A-4651-4535-8079-2BFA67D74192}">
      <dgm:prSet/>
      <dgm:spPr/>
      <dgm:t>
        <a:bodyPr/>
        <a:lstStyle/>
        <a:p>
          <a:endParaRPr lang="en-US"/>
        </a:p>
      </dgm:t>
    </dgm:pt>
    <dgm:pt modelId="{24531BD9-C101-4C3D-9767-920CA64CED6D}" type="sibTrans" cxnId="{8B6AD82A-4651-4535-8079-2BFA67D74192}">
      <dgm:prSet/>
      <dgm:spPr/>
      <dgm:t>
        <a:bodyPr/>
        <a:lstStyle/>
        <a:p>
          <a:endParaRPr lang="en-US"/>
        </a:p>
      </dgm:t>
    </dgm:pt>
    <dgm:pt modelId="{CABF1987-5CA2-4716-92DD-B92051C9A024}">
      <dgm:prSet phldrT="[Text]"/>
      <dgm:spPr/>
      <dgm:t>
        <a:bodyPr/>
        <a:lstStyle/>
        <a:p>
          <a:r>
            <a:rPr lang="en-US" dirty="0"/>
            <a:t>Minimize</a:t>
          </a:r>
        </a:p>
      </dgm:t>
    </dgm:pt>
    <dgm:pt modelId="{16EC322C-CC70-46FC-BF8C-092F77DC68F1}" type="parTrans" cxnId="{41D8FBDC-CA4C-4F37-80E0-220BB51EB1FE}">
      <dgm:prSet/>
      <dgm:spPr/>
      <dgm:t>
        <a:bodyPr/>
        <a:lstStyle/>
        <a:p>
          <a:endParaRPr lang="en-US"/>
        </a:p>
      </dgm:t>
    </dgm:pt>
    <dgm:pt modelId="{75EDE98B-763E-4C1F-B574-538B4F4C92CE}" type="sibTrans" cxnId="{41D8FBDC-CA4C-4F37-80E0-220BB51EB1FE}">
      <dgm:prSet/>
      <dgm:spPr/>
      <dgm:t>
        <a:bodyPr/>
        <a:lstStyle/>
        <a:p>
          <a:endParaRPr lang="en-US"/>
        </a:p>
      </dgm:t>
    </dgm:pt>
    <dgm:pt modelId="{1BFD3470-B031-47D0-9CF5-EBE4EA1471C8}">
      <dgm:prSet phldrT="[Text]"/>
      <dgm:spPr/>
      <dgm:t>
        <a:bodyPr/>
        <a:lstStyle/>
        <a:p>
          <a:r>
            <a:rPr lang="en-US" dirty="0"/>
            <a:t>Remove</a:t>
          </a:r>
        </a:p>
      </dgm:t>
    </dgm:pt>
    <dgm:pt modelId="{C5959682-44BB-4114-9B79-7EB2CAF32ADA}" type="parTrans" cxnId="{AFA67BC9-842F-48FA-BAAB-461BC9DFDC45}">
      <dgm:prSet/>
      <dgm:spPr/>
      <dgm:t>
        <a:bodyPr/>
        <a:lstStyle/>
        <a:p>
          <a:endParaRPr lang="en-US"/>
        </a:p>
      </dgm:t>
    </dgm:pt>
    <dgm:pt modelId="{47CD3027-E4D2-4E47-B559-BEF9BFA4C06D}" type="sibTrans" cxnId="{AFA67BC9-842F-48FA-BAAB-461BC9DFDC45}">
      <dgm:prSet/>
      <dgm:spPr/>
      <dgm:t>
        <a:bodyPr/>
        <a:lstStyle/>
        <a:p>
          <a:endParaRPr lang="en-US"/>
        </a:p>
      </dgm:t>
    </dgm:pt>
    <dgm:pt modelId="{83BC0907-6807-4FC7-9237-61808BCF1B14}">
      <dgm:prSet/>
      <dgm:spPr/>
      <dgm:t>
        <a:bodyPr/>
        <a:lstStyle/>
        <a:p>
          <a:r>
            <a:rPr lang="en-US" dirty="0"/>
            <a:t>Recycle</a:t>
          </a:r>
        </a:p>
      </dgm:t>
    </dgm:pt>
    <dgm:pt modelId="{0E685E59-D6B9-41BB-B1D9-498CBE43629E}" type="parTrans" cxnId="{23471A59-35BC-4685-9BF7-DB4E2F826E45}">
      <dgm:prSet/>
      <dgm:spPr/>
      <dgm:t>
        <a:bodyPr/>
        <a:lstStyle/>
        <a:p>
          <a:endParaRPr lang="en-US"/>
        </a:p>
      </dgm:t>
    </dgm:pt>
    <dgm:pt modelId="{66D229E6-1788-4B4D-B853-4829CD401D80}" type="sibTrans" cxnId="{23471A59-35BC-4685-9BF7-DB4E2F826E45}">
      <dgm:prSet/>
      <dgm:spPr/>
      <dgm:t>
        <a:bodyPr/>
        <a:lstStyle/>
        <a:p>
          <a:endParaRPr lang="en-US"/>
        </a:p>
      </dgm:t>
    </dgm:pt>
    <dgm:pt modelId="{920C25F1-90DD-46C0-9020-EB76E4A83077}">
      <dgm:prSet/>
      <dgm:spPr/>
      <dgm:t>
        <a:bodyPr/>
        <a:lstStyle/>
        <a:p>
          <a:r>
            <a:rPr lang="en-US" dirty="0"/>
            <a:t>Treat</a:t>
          </a:r>
        </a:p>
      </dgm:t>
    </dgm:pt>
    <dgm:pt modelId="{9B3CFFF9-B5CF-45CA-98E7-CCD4F0CD215A}" type="parTrans" cxnId="{4C98DC7B-7602-4B48-A327-63C54137D368}">
      <dgm:prSet/>
      <dgm:spPr/>
      <dgm:t>
        <a:bodyPr/>
        <a:lstStyle/>
        <a:p>
          <a:endParaRPr lang="en-US"/>
        </a:p>
      </dgm:t>
    </dgm:pt>
    <dgm:pt modelId="{1B3B3DA6-571F-46B7-B055-E70984381790}" type="sibTrans" cxnId="{4C98DC7B-7602-4B48-A327-63C54137D368}">
      <dgm:prSet/>
      <dgm:spPr/>
      <dgm:t>
        <a:bodyPr/>
        <a:lstStyle/>
        <a:p>
          <a:endParaRPr lang="en-US"/>
        </a:p>
      </dgm:t>
    </dgm:pt>
    <dgm:pt modelId="{F79F157C-5EA2-4B77-A6F2-E388CAC2B547}" type="pres">
      <dgm:prSet presAssocID="{7F2B50DF-8F8A-48E8-A39F-DDC0E6818737}" presName="Name0" presStyleCnt="0">
        <dgm:presLayoutVars>
          <dgm:dir/>
          <dgm:animLvl val="lvl"/>
          <dgm:resizeHandles val="exact"/>
        </dgm:presLayoutVars>
      </dgm:prSet>
      <dgm:spPr/>
    </dgm:pt>
    <dgm:pt modelId="{63B0C946-1A55-4EA6-BD1B-E86CE6864E6B}" type="pres">
      <dgm:prSet presAssocID="{EDA7B781-D7BE-47D3-A564-CB76580BDFE8}" presName="Name8" presStyleCnt="0"/>
      <dgm:spPr/>
    </dgm:pt>
    <dgm:pt modelId="{5E31F2F8-5460-4F06-B148-A38F5878DD9C}" type="pres">
      <dgm:prSet presAssocID="{EDA7B781-D7BE-47D3-A564-CB76580BDFE8}" presName="level" presStyleLbl="node1" presStyleIdx="0" presStyleCnt="5" custScaleX="126829" custScaleY="98826">
        <dgm:presLayoutVars>
          <dgm:chMax val="1"/>
          <dgm:bulletEnabled val="1"/>
        </dgm:presLayoutVars>
      </dgm:prSet>
      <dgm:spPr/>
    </dgm:pt>
    <dgm:pt modelId="{EDBAC1FB-9CB7-4CE3-BEDC-6A83922FF435}" type="pres">
      <dgm:prSet presAssocID="{EDA7B781-D7BE-47D3-A564-CB76580BDFE8}" presName="levelTx" presStyleLbl="revTx" presStyleIdx="0" presStyleCnt="0">
        <dgm:presLayoutVars>
          <dgm:chMax val="1"/>
          <dgm:bulletEnabled val="1"/>
        </dgm:presLayoutVars>
      </dgm:prSet>
      <dgm:spPr/>
    </dgm:pt>
    <dgm:pt modelId="{6FFF850B-C951-40C2-BFCC-3C2009B3BEA2}" type="pres">
      <dgm:prSet presAssocID="{CABF1987-5CA2-4716-92DD-B92051C9A024}" presName="Name8" presStyleCnt="0"/>
      <dgm:spPr/>
    </dgm:pt>
    <dgm:pt modelId="{392BB8B9-4FEB-4FCC-8621-C3FFB2D5E7B2}" type="pres">
      <dgm:prSet presAssocID="{CABF1987-5CA2-4716-92DD-B92051C9A024}" presName="level" presStyleLbl="node1" presStyleIdx="1" presStyleCnt="5">
        <dgm:presLayoutVars>
          <dgm:chMax val="1"/>
          <dgm:bulletEnabled val="1"/>
        </dgm:presLayoutVars>
      </dgm:prSet>
      <dgm:spPr/>
    </dgm:pt>
    <dgm:pt modelId="{8DDA8DD9-F70E-4E34-952C-CC9AEF743E5A}" type="pres">
      <dgm:prSet presAssocID="{CABF1987-5CA2-4716-92DD-B92051C9A024}" presName="levelTx" presStyleLbl="revTx" presStyleIdx="0" presStyleCnt="0">
        <dgm:presLayoutVars>
          <dgm:chMax val="1"/>
          <dgm:bulletEnabled val="1"/>
        </dgm:presLayoutVars>
      </dgm:prSet>
      <dgm:spPr/>
    </dgm:pt>
    <dgm:pt modelId="{2F3090A1-25FC-449C-88D3-E48B135C0A52}" type="pres">
      <dgm:prSet presAssocID="{83BC0907-6807-4FC7-9237-61808BCF1B14}" presName="Name8" presStyleCnt="0"/>
      <dgm:spPr/>
    </dgm:pt>
    <dgm:pt modelId="{E4B6C67F-411F-4ADE-99CD-FE6ED5FFE44A}" type="pres">
      <dgm:prSet presAssocID="{83BC0907-6807-4FC7-9237-61808BCF1B14}" presName="level" presStyleLbl="node1" presStyleIdx="2" presStyleCnt="5">
        <dgm:presLayoutVars>
          <dgm:chMax val="1"/>
          <dgm:bulletEnabled val="1"/>
        </dgm:presLayoutVars>
      </dgm:prSet>
      <dgm:spPr/>
    </dgm:pt>
    <dgm:pt modelId="{2BC0A588-5FBE-49A9-9C47-D54B13C645DF}" type="pres">
      <dgm:prSet presAssocID="{83BC0907-6807-4FC7-9237-61808BCF1B14}" presName="levelTx" presStyleLbl="revTx" presStyleIdx="0" presStyleCnt="0">
        <dgm:presLayoutVars>
          <dgm:chMax val="1"/>
          <dgm:bulletEnabled val="1"/>
        </dgm:presLayoutVars>
      </dgm:prSet>
      <dgm:spPr/>
    </dgm:pt>
    <dgm:pt modelId="{EE443AA1-813F-497B-AFAE-71B2AC5D11A0}" type="pres">
      <dgm:prSet presAssocID="{920C25F1-90DD-46C0-9020-EB76E4A83077}" presName="Name8" presStyleCnt="0"/>
      <dgm:spPr/>
    </dgm:pt>
    <dgm:pt modelId="{181D1D70-247C-4246-9C4E-F42CE338E0DA}" type="pres">
      <dgm:prSet presAssocID="{920C25F1-90DD-46C0-9020-EB76E4A83077}" presName="level" presStyleLbl="node1" presStyleIdx="3" presStyleCnt="5">
        <dgm:presLayoutVars>
          <dgm:chMax val="1"/>
          <dgm:bulletEnabled val="1"/>
        </dgm:presLayoutVars>
      </dgm:prSet>
      <dgm:spPr/>
    </dgm:pt>
    <dgm:pt modelId="{895254DA-79A4-4F59-B57D-059091E7D0B2}" type="pres">
      <dgm:prSet presAssocID="{920C25F1-90DD-46C0-9020-EB76E4A83077}" presName="levelTx" presStyleLbl="revTx" presStyleIdx="0" presStyleCnt="0">
        <dgm:presLayoutVars>
          <dgm:chMax val="1"/>
          <dgm:bulletEnabled val="1"/>
        </dgm:presLayoutVars>
      </dgm:prSet>
      <dgm:spPr/>
    </dgm:pt>
    <dgm:pt modelId="{470F6326-8F96-4A60-832E-F5DDCB179DB7}" type="pres">
      <dgm:prSet presAssocID="{1BFD3470-B031-47D0-9CF5-EBE4EA1471C8}" presName="Name8" presStyleCnt="0"/>
      <dgm:spPr/>
    </dgm:pt>
    <dgm:pt modelId="{50594A9A-6276-4EAA-BD55-2EBA17FBE856}" type="pres">
      <dgm:prSet presAssocID="{1BFD3470-B031-47D0-9CF5-EBE4EA1471C8}" presName="level" presStyleLbl="node1" presStyleIdx="4" presStyleCnt="5" custLinFactNeighborX="-16175" custLinFactNeighborY="36175">
        <dgm:presLayoutVars>
          <dgm:chMax val="1"/>
          <dgm:bulletEnabled val="1"/>
        </dgm:presLayoutVars>
      </dgm:prSet>
      <dgm:spPr/>
    </dgm:pt>
    <dgm:pt modelId="{0045B876-30EA-4A2B-A4CC-8E62EAFEE562}" type="pres">
      <dgm:prSet presAssocID="{1BFD3470-B031-47D0-9CF5-EBE4EA1471C8}" presName="levelTx" presStyleLbl="revTx" presStyleIdx="0" presStyleCnt="0">
        <dgm:presLayoutVars>
          <dgm:chMax val="1"/>
          <dgm:bulletEnabled val="1"/>
        </dgm:presLayoutVars>
      </dgm:prSet>
      <dgm:spPr/>
    </dgm:pt>
  </dgm:ptLst>
  <dgm:cxnLst>
    <dgm:cxn modelId="{B38D450B-F707-47D7-AB65-236D1742F3A5}" type="presOf" srcId="{83BC0907-6807-4FC7-9237-61808BCF1B14}" destId="{E4B6C67F-411F-4ADE-99CD-FE6ED5FFE44A}" srcOrd="0" destOrd="0" presId="urn:microsoft.com/office/officeart/2005/8/layout/pyramid1"/>
    <dgm:cxn modelId="{59FA611C-D01D-4456-8A80-F7D8A4FEA69B}" type="presOf" srcId="{CABF1987-5CA2-4716-92DD-B92051C9A024}" destId="{392BB8B9-4FEB-4FCC-8621-C3FFB2D5E7B2}" srcOrd="0" destOrd="0" presId="urn:microsoft.com/office/officeart/2005/8/layout/pyramid1"/>
    <dgm:cxn modelId="{8B6AD82A-4651-4535-8079-2BFA67D74192}" srcId="{7F2B50DF-8F8A-48E8-A39F-DDC0E6818737}" destId="{EDA7B781-D7BE-47D3-A564-CB76580BDFE8}" srcOrd="0" destOrd="0" parTransId="{D4413E41-3C02-4E4B-BC03-430B7E7186AF}" sibTransId="{24531BD9-C101-4C3D-9767-920CA64CED6D}"/>
    <dgm:cxn modelId="{8013CA2F-29A9-446E-A127-8B825953A131}" type="presOf" srcId="{920C25F1-90DD-46C0-9020-EB76E4A83077}" destId="{181D1D70-247C-4246-9C4E-F42CE338E0DA}" srcOrd="0" destOrd="0" presId="urn:microsoft.com/office/officeart/2005/8/layout/pyramid1"/>
    <dgm:cxn modelId="{44580143-0E12-4E41-ACD6-CC59C42090C3}" type="presOf" srcId="{7F2B50DF-8F8A-48E8-A39F-DDC0E6818737}" destId="{F79F157C-5EA2-4B77-A6F2-E388CAC2B547}" srcOrd="0" destOrd="0" presId="urn:microsoft.com/office/officeart/2005/8/layout/pyramid1"/>
    <dgm:cxn modelId="{266F5846-4DEE-4461-B638-4113F6FFADFE}" type="presOf" srcId="{EDA7B781-D7BE-47D3-A564-CB76580BDFE8}" destId="{EDBAC1FB-9CB7-4CE3-BEDC-6A83922FF435}" srcOrd="1" destOrd="0" presId="urn:microsoft.com/office/officeart/2005/8/layout/pyramid1"/>
    <dgm:cxn modelId="{C930B358-22BD-416B-ADF8-0045EDFC19E4}" type="presOf" srcId="{EDA7B781-D7BE-47D3-A564-CB76580BDFE8}" destId="{5E31F2F8-5460-4F06-B148-A38F5878DD9C}" srcOrd="0" destOrd="0" presId="urn:microsoft.com/office/officeart/2005/8/layout/pyramid1"/>
    <dgm:cxn modelId="{23471A59-35BC-4685-9BF7-DB4E2F826E45}" srcId="{7F2B50DF-8F8A-48E8-A39F-DDC0E6818737}" destId="{83BC0907-6807-4FC7-9237-61808BCF1B14}" srcOrd="2" destOrd="0" parTransId="{0E685E59-D6B9-41BB-B1D9-498CBE43629E}" sibTransId="{66D229E6-1788-4B4D-B853-4829CD401D80}"/>
    <dgm:cxn modelId="{4C98DC7B-7602-4B48-A327-63C54137D368}" srcId="{7F2B50DF-8F8A-48E8-A39F-DDC0E6818737}" destId="{920C25F1-90DD-46C0-9020-EB76E4A83077}" srcOrd="3" destOrd="0" parTransId="{9B3CFFF9-B5CF-45CA-98E7-CCD4F0CD215A}" sibTransId="{1B3B3DA6-571F-46B7-B055-E70984381790}"/>
    <dgm:cxn modelId="{3FE39487-DD6E-47DB-B03D-66C51AE2CF8F}" type="presOf" srcId="{CABF1987-5CA2-4716-92DD-B92051C9A024}" destId="{8DDA8DD9-F70E-4E34-952C-CC9AEF743E5A}" srcOrd="1" destOrd="0" presId="urn:microsoft.com/office/officeart/2005/8/layout/pyramid1"/>
    <dgm:cxn modelId="{AFA67BC9-842F-48FA-BAAB-461BC9DFDC45}" srcId="{7F2B50DF-8F8A-48E8-A39F-DDC0E6818737}" destId="{1BFD3470-B031-47D0-9CF5-EBE4EA1471C8}" srcOrd="4" destOrd="0" parTransId="{C5959682-44BB-4114-9B79-7EB2CAF32ADA}" sibTransId="{47CD3027-E4D2-4E47-B559-BEF9BFA4C06D}"/>
    <dgm:cxn modelId="{3704FDCF-C75B-4647-9D35-BA5EC365131E}" type="presOf" srcId="{920C25F1-90DD-46C0-9020-EB76E4A83077}" destId="{895254DA-79A4-4F59-B57D-059091E7D0B2}" srcOrd="1" destOrd="0" presId="urn:microsoft.com/office/officeart/2005/8/layout/pyramid1"/>
    <dgm:cxn modelId="{1B2BC9DC-CC61-429D-99FE-6C62E37EB574}" type="presOf" srcId="{1BFD3470-B031-47D0-9CF5-EBE4EA1471C8}" destId="{0045B876-30EA-4A2B-A4CC-8E62EAFEE562}" srcOrd="1" destOrd="0" presId="urn:microsoft.com/office/officeart/2005/8/layout/pyramid1"/>
    <dgm:cxn modelId="{41D8FBDC-CA4C-4F37-80E0-220BB51EB1FE}" srcId="{7F2B50DF-8F8A-48E8-A39F-DDC0E6818737}" destId="{CABF1987-5CA2-4716-92DD-B92051C9A024}" srcOrd="1" destOrd="0" parTransId="{16EC322C-CC70-46FC-BF8C-092F77DC68F1}" sibTransId="{75EDE98B-763E-4C1F-B574-538B4F4C92CE}"/>
    <dgm:cxn modelId="{6DE313ED-D722-48FC-B10F-A59A3F49A2ED}" type="presOf" srcId="{1BFD3470-B031-47D0-9CF5-EBE4EA1471C8}" destId="{50594A9A-6276-4EAA-BD55-2EBA17FBE856}" srcOrd="0" destOrd="0" presId="urn:microsoft.com/office/officeart/2005/8/layout/pyramid1"/>
    <dgm:cxn modelId="{CA4A8BFE-2575-4B12-9423-87314ED5825A}" type="presOf" srcId="{83BC0907-6807-4FC7-9237-61808BCF1B14}" destId="{2BC0A588-5FBE-49A9-9C47-D54B13C645DF}" srcOrd="1" destOrd="0" presId="urn:microsoft.com/office/officeart/2005/8/layout/pyramid1"/>
    <dgm:cxn modelId="{04C8621C-6E41-4CF2-8855-320C38591380}" type="presParOf" srcId="{F79F157C-5EA2-4B77-A6F2-E388CAC2B547}" destId="{63B0C946-1A55-4EA6-BD1B-E86CE6864E6B}" srcOrd="0" destOrd="0" presId="urn:microsoft.com/office/officeart/2005/8/layout/pyramid1"/>
    <dgm:cxn modelId="{7F014FA5-8A13-4BDC-BAB3-0E990F58C0F0}" type="presParOf" srcId="{63B0C946-1A55-4EA6-BD1B-E86CE6864E6B}" destId="{5E31F2F8-5460-4F06-B148-A38F5878DD9C}" srcOrd="0" destOrd="0" presId="urn:microsoft.com/office/officeart/2005/8/layout/pyramid1"/>
    <dgm:cxn modelId="{FD7FD4E5-45E5-4CAB-88AC-7FF460C5A99D}" type="presParOf" srcId="{63B0C946-1A55-4EA6-BD1B-E86CE6864E6B}" destId="{EDBAC1FB-9CB7-4CE3-BEDC-6A83922FF435}" srcOrd="1" destOrd="0" presId="urn:microsoft.com/office/officeart/2005/8/layout/pyramid1"/>
    <dgm:cxn modelId="{E28ADE4B-33E9-4E52-B4FB-083D36AE295D}" type="presParOf" srcId="{F79F157C-5EA2-4B77-A6F2-E388CAC2B547}" destId="{6FFF850B-C951-40C2-BFCC-3C2009B3BEA2}" srcOrd="1" destOrd="0" presId="urn:microsoft.com/office/officeart/2005/8/layout/pyramid1"/>
    <dgm:cxn modelId="{AB238D3B-C6D3-45E9-9415-EB2B12BE10B3}" type="presParOf" srcId="{6FFF850B-C951-40C2-BFCC-3C2009B3BEA2}" destId="{392BB8B9-4FEB-4FCC-8621-C3FFB2D5E7B2}" srcOrd="0" destOrd="0" presId="urn:microsoft.com/office/officeart/2005/8/layout/pyramid1"/>
    <dgm:cxn modelId="{BD109C32-A07B-452C-A9EE-6897CCBD5895}" type="presParOf" srcId="{6FFF850B-C951-40C2-BFCC-3C2009B3BEA2}" destId="{8DDA8DD9-F70E-4E34-952C-CC9AEF743E5A}" srcOrd="1" destOrd="0" presId="urn:microsoft.com/office/officeart/2005/8/layout/pyramid1"/>
    <dgm:cxn modelId="{0571F019-2805-4C7D-B578-0B99AA297DE4}" type="presParOf" srcId="{F79F157C-5EA2-4B77-A6F2-E388CAC2B547}" destId="{2F3090A1-25FC-449C-88D3-E48B135C0A52}" srcOrd="2" destOrd="0" presId="urn:microsoft.com/office/officeart/2005/8/layout/pyramid1"/>
    <dgm:cxn modelId="{B2092416-3F65-4083-BCB0-C47D9C6768F5}" type="presParOf" srcId="{2F3090A1-25FC-449C-88D3-E48B135C0A52}" destId="{E4B6C67F-411F-4ADE-99CD-FE6ED5FFE44A}" srcOrd="0" destOrd="0" presId="urn:microsoft.com/office/officeart/2005/8/layout/pyramid1"/>
    <dgm:cxn modelId="{90F153D5-7BA5-4FD8-AC4A-AB258C401FA9}" type="presParOf" srcId="{2F3090A1-25FC-449C-88D3-E48B135C0A52}" destId="{2BC0A588-5FBE-49A9-9C47-D54B13C645DF}" srcOrd="1" destOrd="0" presId="urn:microsoft.com/office/officeart/2005/8/layout/pyramid1"/>
    <dgm:cxn modelId="{A03D2648-DF40-4A92-A05B-0EEE3647C3D1}" type="presParOf" srcId="{F79F157C-5EA2-4B77-A6F2-E388CAC2B547}" destId="{EE443AA1-813F-497B-AFAE-71B2AC5D11A0}" srcOrd="3" destOrd="0" presId="urn:microsoft.com/office/officeart/2005/8/layout/pyramid1"/>
    <dgm:cxn modelId="{744CD157-E32B-4C66-868A-1636569F32A7}" type="presParOf" srcId="{EE443AA1-813F-497B-AFAE-71B2AC5D11A0}" destId="{181D1D70-247C-4246-9C4E-F42CE338E0DA}" srcOrd="0" destOrd="0" presId="urn:microsoft.com/office/officeart/2005/8/layout/pyramid1"/>
    <dgm:cxn modelId="{5FDB76B8-4680-48AC-B198-97E99149DB78}" type="presParOf" srcId="{EE443AA1-813F-497B-AFAE-71B2AC5D11A0}" destId="{895254DA-79A4-4F59-B57D-059091E7D0B2}" srcOrd="1" destOrd="0" presId="urn:microsoft.com/office/officeart/2005/8/layout/pyramid1"/>
    <dgm:cxn modelId="{8B597732-4317-42EC-B2A1-8D141A6BA9A1}" type="presParOf" srcId="{F79F157C-5EA2-4B77-A6F2-E388CAC2B547}" destId="{470F6326-8F96-4A60-832E-F5DDCB179DB7}" srcOrd="4" destOrd="0" presId="urn:microsoft.com/office/officeart/2005/8/layout/pyramid1"/>
    <dgm:cxn modelId="{E5FC85FB-76C0-442B-8B53-1CDE15DC066D}" type="presParOf" srcId="{470F6326-8F96-4A60-832E-F5DDCB179DB7}" destId="{50594A9A-6276-4EAA-BD55-2EBA17FBE856}" srcOrd="0" destOrd="0" presId="urn:microsoft.com/office/officeart/2005/8/layout/pyramid1"/>
    <dgm:cxn modelId="{5B082D2D-BE81-47E7-82DC-E28A616F8F92}" type="presParOf" srcId="{470F6326-8F96-4A60-832E-F5DDCB179DB7}" destId="{0045B876-30EA-4A2B-A4CC-8E62EAFEE562}"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592C5-830C-4A9B-8D97-C683A52AA355}">
      <dsp:nvSpPr>
        <dsp:cNvPr id="0" name=""/>
        <dsp:cNvSpPr/>
      </dsp:nvSpPr>
      <dsp:spPr>
        <a:xfrm rot="10800000">
          <a:off x="0" y="0"/>
          <a:ext cx="5751444" cy="332956"/>
        </a:xfrm>
        <a:prstGeom prst="trapezoid">
          <a:avLst>
            <a:gd name="adj" fmla="val 1321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Prevent</a:t>
          </a:r>
        </a:p>
      </dsp:txBody>
      <dsp:txXfrm rot="-10800000">
        <a:off x="1006502" y="0"/>
        <a:ext cx="3738438" cy="332956"/>
      </dsp:txXfrm>
    </dsp:sp>
    <dsp:sp modelId="{091610FA-DD0E-4E23-836B-3D250E87D0D7}">
      <dsp:nvSpPr>
        <dsp:cNvPr id="0" name=""/>
        <dsp:cNvSpPr/>
      </dsp:nvSpPr>
      <dsp:spPr>
        <a:xfrm rot="10800000">
          <a:off x="439915" y="332956"/>
          <a:ext cx="4871613" cy="332956"/>
        </a:xfrm>
        <a:prstGeom prst="trapezoid">
          <a:avLst>
            <a:gd name="adj" fmla="val 1321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Minimize</a:t>
          </a:r>
        </a:p>
      </dsp:txBody>
      <dsp:txXfrm rot="-10800000">
        <a:off x="1292447" y="332956"/>
        <a:ext cx="3166548" cy="332956"/>
      </dsp:txXfrm>
    </dsp:sp>
    <dsp:sp modelId="{1F7F67E6-50D2-4DA4-8A13-C6FC6DBE484C}">
      <dsp:nvSpPr>
        <dsp:cNvPr id="0" name=""/>
        <dsp:cNvSpPr/>
      </dsp:nvSpPr>
      <dsp:spPr>
        <a:xfrm rot="10800000">
          <a:off x="879830" y="665912"/>
          <a:ext cx="3991782" cy="332956"/>
        </a:xfrm>
        <a:prstGeom prst="trapezoid">
          <a:avLst>
            <a:gd name="adj" fmla="val 1321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Recycle</a:t>
          </a:r>
        </a:p>
      </dsp:txBody>
      <dsp:txXfrm rot="-10800000">
        <a:off x="1578392" y="665912"/>
        <a:ext cx="2594658" cy="332956"/>
      </dsp:txXfrm>
    </dsp:sp>
    <dsp:sp modelId="{62F8B693-4032-4145-9691-2A2626117041}">
      <dsp:nvSpPr>
        <dsp:cNvPr id="0" name=""/>
        <dsp:cNvSpPr/>
      </dsp:nvSpPr>
      <dsp:spPr>
        <a:xfrm rot="10800000">
          <a:off x="1319745" y="998868"/>
          <a:ext cx="3111952" cy="332956"/>
        </a:xfrm>
        <a:prstGeom prst="trapezoid">
          <a:avLst>
            <a:gd name="adj" fmla="val 1321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Treat</a:t>
          </a:r>
        </a:p>
      </dsp:txBody>
      <dsp:txXfrm rot="-10800000">
        <a:off x="1864337" y="998868"/>
        <a:ext cx="2022768" cy="332956"/>
      </dsp:txXfrm>
    </dsp:sp>
    <dsp:sp modelId="{D2BF6A9E-456C-48E5-8AB1-C8478A1FFDEE}">
      <dsp:nvSpPr>
        <dsp:cNvPr id="0" name=""/>
        <dsp:cNvSpPr/>
      </dsp:nvSpPr>
      <dsp:spPr>
        <a:xfrm rot="10800000">
          <a:off x="1802294" y="1331825"/>
          <a:ext cx="2258683" cy="844706"/>
        </a:xfrm>
        <a:prstGeom prst="trapezoid">
          <a:avLst>
            <a:gd name="adj" fmla="val 1321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Remove</a:t>
          </a:r>
        </a:p>
      </dsp:txBody>
      <dsp:txXfrm rot="-10800000">
        <a:off x="1802294" y="1331825"/>
        <a:ext cx="2258683" cy="84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1F2F8-5460-4F06-B148-A38F5878DD9C}">
      <dsp:nvSpPr>
        <dsp:cNvPr id="0" name=""/>
        <dsp:cNvSpPr/>
      </dsp:nvSpPr>
      <dsp:spPr>
        <a:xfrm>
          <a:off x="1625603" y="0"/>
          <a:ext cx="1091088" cy="736703"/>
        </a:xfrm>
        <a:prstGeom prst="trapezoid">
          <a:avLst>
            <a:gd name="adj" fmla="val 5838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Prevent</a:t>
          </a:r>
        </a:p>
      </dsp:txBody>
      <dsp:txXfrm>
        <a:off x="1625603" y="0"/>
        <a:ext cx="1091088" cy="736703"/>
      </dsp:txXfrm>
    </dsp:sp>
    <dsp:sp modelId="{392BB8B9-4FEB-4FCC-8621-C3FFB2D5E7B2}">
      <dsp:nvSpPr>
        <dsp:cNvPr id="0" name=""/>
        <dsp:cNvSpPr/>
      </dsp:nvSpPr>
      <dsp:spPr>
        <a:xfrm>
          <a:off x="1305754" y="736703"/>
          <a:ext cx="1730786" cy="745454"/>
        </a:xfrm>
        <a:prstGeom prst="trapezoid">
          <a:avLst>
            <a:gd name="adj" fmla="val 5838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Minimize</a:t>
          </a:r>
        </a:p>
      </dsp:txBody>
      <dsp:txXfrm>
        <a:off x="1608642" y="736703"/>
        <a:ext cx="1125011" cy="745454"/>
      </dsp:txXfrm>
    </dsp:sp>
    <dsp:sp modelId="{E4B6C67F-411F-4ADE-99CD-FE6ED5FFE44A}">
      <dsp:nvSpPr>
        <dsp:cNvPr id="0" name=""/>
        <dsp:cNvSpPr/>
      </dsp:nvSpPr>
      <dsp:spPr>
        <a:xfrm>
          <a:off x="870503" y="1482158"/>
          <a:ext cx="2601289" cy="745454"/>
        </a:xfrm>
        <a:prstGeom prst="trapezoid">
          <a:avLst>
            <a:gd name="adj" fmla="val 5838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Recycle</a:t>
          </a:r>
        </a:p>
      </dsp:txBody>
      <dsp:txXfrm>
        <a:off x="1325728" y="1482158"/>
        <a:ext cx="1690838" cy="745454"/>
      </dsp:txXfrm>
    </dsp:sp>
    <dsp:sp modelId="{181D1D70-247C-4246-9C4E-F42CE338E0DA}">
      <dsp:nvSpPr>
        <dsp:cNvPr id="0" name=""/>
        <dsp:cNvSpPr/>
      </dsp:nvSpPr>
      <dsp:spPr>
        <a:xfrm>
          <a:off x="435251" y="2227613"/>
          <a:ext cx="3471792" cy="745454"/>
        </a:xfrm>
        <a:prstGeom prst="trapezoid">
          <a:avLst>
            <a:gd name="adj" fmla="val 5838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Treat</a:t>
          </a:r>
        </a:p>
      </dsp:txBody>
      <dsp:txXfrm>
        <a:off x="1042815" y="2227613"/>
        <a:ext cx="2256665" cy="745454"/>
      </dsp:txXfrm>
    </dsp:sp>
    <dsp:sp modelId="{50594A9A-6276-4EAA-BD55-2EBA17FBE856}">
      <dsp:nvSpPr>
        <dsp:cNvPr id="0" name=""/>
        <dsp:cNvSpPr/>
      </dsp:nvSpPr>
      <dsp:spPr>
        <a:xfrm>
          <a:off x="0" y="2973068"/>
          <a:ext cx="4342295" cy="745454"/>
        </a:xfrm>
        <a:prstGeom prst="trapezoid">
          <a:avLst>
            <a:gd name="adj" fmla="val 58387"/>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Remove</a:t>
          </a:r>
        </a:p>
      </dsp:txBody>
      <dsp:txXfrm>
        <a:off x="759901" y="2973068"/>
        <a:ext cx="2822492" cy="7454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9/30/2021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9/30/2021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n.org/sustainabledevelopment/blog/2015/09/fostering-sustainable-economic-growth-transformation-and-promoting-sustainable-consumption-and-produ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712270" y="1314450"/>
            <a:ext cx="6270143" cy="1015663"/>
          </a:xfrm>
          <a:prstGeom prst="rect">
            <a:avLst/>
          </a:prstGeom>
          <a:noFill/>
        </p:spPr>
        <p:txBody>
          <a:bodyPr wrap="square" rtlCol="0">
            <a:spAutoFit/>
          </a:bodyPr>
          <a:lstStyle/>
          <a:p>
            <a:pPr algn="l"/>
            <a:r>
              <a:rPr lang="en-US" sz="3000" b="1" i="0" dirty="0">
                <a:solidFill>
                  <a:srgbClr val="222222"/>
                </a:solidFill>
                <a:effectLst/>
              </a:rPr>
              <a:t>Module: Resource Efficient and Cleaner Production</a:t>
            </a:r>
            <a:endParaRPr lang="mk-MK" sz="3000" b="1" i="0" dirty="0">
              <a:solidFill>
                <a:srgbClr val="222222"/>
              </a:solidFill>
              <a:effectLst/>
            </a:endParaRPr>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a:extLst>
              <a:ext uri="{FF2B5EF4-FFF2-40B4-BE49-F238E27FC236}">
                <a16:creationId xmlns:a16="http://schemas.microsoft.com/office/drawing/2014/main" id="{3BC3F50E-39D9-4D60-BC02-67FBA9FA62F2}"/>
              </a:ext>
            </a:extLst>
          </p:cNvPr>
          <p:cNvSpPr txBox="1">
            <a:spLocks noChangeArrowheads="1"/>
          </p:cNvSpPr>
          <p:nvPr/>
        </p:nvSpPr>
        <p:spPr bwMode="auto">
          <a:xfrm>
            <a:off x="1950752" y="1898575"/>
            <a:ext cx="1044575" cy="4039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8" name="Text Box 45">
            <a:extLst>
              <a:ext uri="{FF2B5EF4-FFF2-40B4-BE49-F238E27FC236}">
                <a16:creationId xmlns:a16="http://schemas.microsoft.com/office/drawing/2014/main" id="{56125FB2-22C7-49AC-BECB-6C8565A64796}"/>
              </a:ext>
            </a:extLst>
          </p:cNvPr>
          <p:cNvSpPr txBox="1">
            <a:spLocks noChangeArrowheads="1"/>
          </p:cNvSpPr>
          <p:nvPr/>
        </p:nvSpPr>
        <p:spPr bwMode="auto">
          <a:xfrm>
            <a:off x="1950753" y="2540038"/>
            <a:ext cx="1089025" cy="4491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9" name="Text Box 46">
            <a:extLst>
              <a:ext uri="{FF2B5EF4-FFF2-40B4-BE49-F238E27FC236}">
                <a16:creationId xmlns:a16="http://schemas.microsoft.com/office/drawing/2014/main" id="{2D100E92-EA1C-488D-8421-EAE17B36F5F7}"/>
              </a:ext>
            </a:extLst>
          </p:cNvPr>
          <p:cNvSpPr txBox="1">
            <a:spLocks noChangeArrowheads="1"/>
          </p:cNvSpPr>
          <p:nvPr/>
        </p:nvSpPr>
        <p:spPr bwMode="auto">
          <a:xfrm>
            <a:off x="1950752" y="3230781"/>
            <a:ext cx="1089025" cy="4270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MATERIALS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0" name="Text Box 48">
            <a:extLst>
              <a:ext uri="{FF2B5EF4-FFF2-40B4-BE49-F238E27FC236}">
                <a16:creationId xmlns:a16="http://schemas.microsoft.com/office/drawing/2014/main" id="{058F0F05-F47A-4462-B69C-A4FE54340409}"/>
              </a:ext>
            </a:extLst>
          </p:cNvPr>
          <p:cNvSpPr txBox="1">
            <a:spLocks noChangeArrowheads="1"/>
          </p:cNvSpPr>
          <p:nvPr/>
        </p:nvSpPr>
        <p:spPr bwMode="auto">
          <a:xfrm>
            <a:off x="5043504" y="804961"/>
            <a:ext cx="1044575" cy="465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Gathering of raw 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50">
            <a:extLst>
              <a:ext uri="{FF2B5EF4-FFF2-40B4-BE49-F238E27FC236}">
                <a16:creationId xmlns:a16="http://schemas.microsoft.com/office/drawing/2014/main" id="{D22F83A7-0272-447B-B059-5CCDF57D1B02}"/>
              </a:ext>
            </a:extLst>
          </p:cNvPr>
          <p:cNvSpPr txBox="1">
            <a:spLocks noChangeArrowheads="1"/>
          </p:cNvSpPr>
          <p:nvPr/>
        </p:nvSpPr>
        <p:spPr bwMode="auto">
          <a:xfrm>
            <a:off x="5043203" y="1517777"/>
            <a:ext cx="1044575" cy="5517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Producing, processing and formulation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Text Box 49">
            <a:extLst>
              <a:ext uri="{FF2B5EF4-FFF2-40B4-BE49-F238E27FC236}">
                <a16:creationId xmlns:a16="http://schemas.microsoft.com/office/drawing/2014/main" id="{0B88C1ED-D044-4A72-A453-C5CB7B7CCD54}"/>
              </a:ext>
            </a:extLst>
          </p:cNvPr>
          <p:cNvSpPr txBox="1">
            <a:spLocks noChangeArrowheads="1"/>
          </p:cNvSpPr>
          <p:nvPr/>
        </p:nvSpPr>
        <p:spPr bwMode="auto">
          <a:xfrm>
            <a:off x="5043203" y="2369940"/>
            <a:ext cx="1044575" cy="566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Distribution and transport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41">
            <a:extLst>
              <a:ext uri="{FF2B5EF4-FFF2-40B4-BE49-F238E27FC236}">
                <a16:creationId xmlns:a16="http://schemas.microsoft.com/office/drawing/2014/main" id="{A1078E40-CCE0-4915-B22B-876FF05F20AC}"/>
              </a:ext>
            </a:extLst>
          </p:cNvPr>
          <p:cNvSpPr txBox="1">
            <a:spLocks noChangeArrowheads="1"/>
          </p:cNvSpPr>
          <p:nvPr/>
        </p:nvSpPr>
        <p:spPr bwMode="auto">
          <a:xfrm>
            <a:off x="5051425" y="3106878"/>
            <a:ext cx="1044575" cy="739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Usage, reusing, maintenance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38">
            <a:extLst>
              <a:ext uri="{FF2B5EF4-FFF2-40B4-BE49-F238E27FC236}">
                <a16:creationId xmlns:a16="http://schemas.microsoft.com/office/drawing/2014/main" id="{43147E31-4DA4-4C9A-8D2E-6171A17A63FB}"/>
              </a:ext>
            </a:extLst>
          </p:cNvPr>
          <p:cNvSpPr txBox="1">
            <a:spLocks noChangeArrowheads="1"/>
          </p:cNvSpPr>
          <p:nvPr/>
        </p:nvSpPr>
        <p:spPr bwMode="auto">
          <a:xfrm>
            <a:off x="5021333" y="4074115"/>
            <a:ext cx="1044575" cy="607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Recycling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37">
            <a:extLst>
              <a:ext uri="{FF2B5EF4-FFF2-40B4-BE49-F238E27FC236}">
                <a16:creationId xmlns:a16="http://schemas.microsoft.com/office/drawing/2014/main" id="{8205F44C-2CA0-496A-AE5C-7F79DACC9EC6}"/>
              </a:ext>
            </a:extLst>
          </p:cNvPr>
          <p:cNvSpPr txBox="1">
            <a:spLocks noChangeArrowheads="1"/>
          </p:cNvSpPr>
          <p:nvPr/>
        </p:nvSpPr>
        <p:spPr bwMode="auto">
          <a:xfrm>
            <a:off x="5021333" y="4913547"/>
            <a:ext cx="1044575" cy="5649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Waste management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44">
            <a:extLst>
              <a:ext uri="{FF2B5EF4-FFF2-40B4-BE49-F238E27FC236}">
                <a16:creationId xmlns:a16="http://schemas.microsoft.com/office/drawing/2014/main" id="{216B28D6-CD57-4346-8CF7-A07A6E6932A6}"/>
              </a:ext>
            </a:extLst>
          </p:cNvPr>
          <p:cNvSpPr txBox="1">
            <a:spLocks noChangeArrowheads="1"/>
          </p:cNvSpPr>
          <p:nvPr/>
        </p:nvSpPr>
        <p:spPr bwMode="auto">
          <a:xfrm>
            <a:off x="8073751" y="1853464"/>
            <a:ext cx="1257405" cy="6309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PRODUCTS THAT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COULD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43">
            <a:extLst>
              <a:ext uri="{FF2B5EF4-FFF2-40B4-BE49-F238E27FC236}">
                <a16:creationId xmlns:a16="http://schemas.microsoft.com/office/drawing/2014/main" id="{3ADD2C5A-604A-40DE-9155-7A687D8A7E91}"/>
              </a:ext>
            </a:extLst>
          </p:cNvPr>
          <p:cNvSpPr txBox="1">
            <a:spLocks noChangeArrowheads="1"/>
          </p:cNvSpPr>
          <p:nvPr/>
        </p:nvSpPr>
        <p:spPr bwMode="auto">
          <a:xfrm>
            <a:off x="8081308" y="2649317"/>
            <a:ext cx="127317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EMISSIONS IN WATER (EFFLUENTS)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42">
            <a:extLst>
              <a:ext uri="{FF2B5EF4-FFF2-40B4-BE49-F238E27FC236}">
                <a16:creationId xmlns:a16="http://schemas.microsoft.com/office/drawing/2014/main" id="{763F06DE-4236-4701-8AF3-9B47B91712DB}"/>
              </a:ext>
            </a:extLst>
          </p:cNvPr>
          <p:cNvSpPr txBox="1">
            <a:spLocks noChangeArrowheads="1"/>
          </p:cNvSpPr>
          <p:nvPr/>
        </p:nvSpPr>
        <p:spPr bwMode="auto">
          <a:xfrm>
            <a:off x="8073751" y="3486898"/>
            <a:ext cx="1273175" cy="434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EMISSIONS IN AIR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40">
            <a:extLst>
              <a:ext uri="{FF2B5EF4-FFF2-40B4-BE49-F238E27FC236}">
                <a16:creationId xmlns:a16="http://schemas.microsoft.com/office/drawing/2014/main" id="{B247E379-1830-435E-985C-183480E85599}"/>
              </a:ext>
            </a:extLst>
          </p:cNvPr>
          <p:cNvSpPr txBox="1">
            <a:spLocks noChangeArrowheads="1"/>
          </p:cNvSpPr>
          <p:nvPr/>
        </p:nvSpPr>
        <p:spPr bwMode="auto">
          <a:xfrm>
            <a:off x="8073752" y="4121841"/>
            <a:ext cx="1273175" cy="607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SOLID WASTE 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F3F0AB80-D324-4CF0-B43E-FBC6BAC2162C}"/>
              </a:ext>
            </a:extLst>
          </p:cNvPr>
          <p:cNvSpPr txBox="1">
            <a:spLocks noChangeArrowheads="1"/>
          </p:cNvSpPr>
          <p:nvPr/>
        </p:nvSpPr>
        <p:spPr bwMode="auto">
          <a:xfrm>
            <a:off x="8097078" y="4870041"/>
            <a:ext cx="127317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REALISES THE ENVIRONMENT</a:t>
            </a:r>
          </a:p>
        </p:txBody>
      </p:sp>
      <p:sp>
        <p:nvSpPr>
          <p:cNvPr id="41" name="Rectangle 51">
            <a:extLst>
              <a:ext uri="{FF2B5EF4-FFF2-40B4-BE49-F238E27FC236}">
                <a16:creationId xmlns:a16="http://schemas.microsoft.com/office/drawing/2014/main" id="{48FB88C4-4A1F-4B31-924D-BD42FF7F47D8}"/>
              </a:ext>
            </a:extLst>
          </p:cNvPr>
          <p:cNvSpPr>
            <a:spLocks noChangeArrowheads="1"/>
          </p:cNvSpPr>
          <p:nvPr/>
        </p:nvSpPr>
        <p:spPr bwMode="auto">
          <a:xfrm>
            <a:off x="8091203" y="1230031"/>
            <a:ext cx="16081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Outputs:           </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58">
            <a:extLst>
              <a:ext uri="{FF2B5EF4-FFF2-40B4-BE49-F238E27FC236}">
                <a16:creationId xmlns:a16="http://schemas.microsoft.com/office/drawing/2014/main" id="{B54F8801-B1C1-4CE7-8F19-A67BBD4A5726}"/>
              </a:ext>
            </a:extLst>
          </p:cNvPr>
          <p:cNvSpPr>
            <a:spLocks noChangeArrowheads="1"/>
          </p:cNvSpPr>
          <p:nvPr/>
        </p:nvSpPr>
        <p:spPr bwMode="auto">
          <a:xfrm>
            <a:off x="477671" y="5938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60">
            <a:extLst>
              <a:ext uri="{FF2B5EF4-FFF2-40B4-BE49-F238E27FC236}">
                <a16:creationId xmlns:a16="http://schemas.microsoft.com/office/drawing/2014/main" id="{F4B6EB4E-1508-46E7-88FE-FD95693C27E8}"/>
              </a:ext>
            </a:extLst>
          </p:cNvPr>
          <p:cNvSpPr>
            <a:spLocks noChangeArrowheads="1"/>
          </p:cNvSpPr>
          <p:nvPr/>
        </p:nvSpPr>
        <p:spPr bwMode="auto">
          <a:xfrm>
            <a:off x="525292" y="9557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Rectangle 62">
            <a:extLst>
              <a:ext uri="{FF2B5EF4-FFF2-40B4-BE49-F238E27FC236}">
                <a16:creationId xmlns:a16="http://schemas.microsoft.com/office/drawing/2014/main" id="{906C7A52-95B8-477D-872C-4E02A2C81C0C}"/>
              </a:ext>
            </a:extLst>
          </p:cNvPr>
          <p:cNvSpPr>
            <a:spLocks noChangeArrowheads="1"/>
          </p:cNvSpPr>
          <p:nvPr/>
        </p:nvSpPr>
        <p:spPr bwMode="auto">
          <a:xfrm>
            <a:off x="47621" y="9618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Rectangle 64">
            <a:extLst>
              <a:ext uri="{FF2B5EF4-FFF2-40B4-BE49-F238E27FC236}">
                <a16:creationId xmlns:a16="http://schemas.microsoft.com/office/drawing/2014/main" id="{F2B91E2A-FE68-487D-83F9-609578E61690}"/>
              </a:ext>
            </a:extLst>
          </p:cNvPr>
          <p:cNvSpPr>
            <a:spLocks noChangeArrowheads="1"/>
          </p:cNvSpPr>
          <p:nvPr/>
        </p:nvSpPr>
        <p:spPr bwMode="auto">
          <a:xfrm>
            <a:off x="-8222" y="16649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66">
            <a:extLst>
              <a:ext uri="{FF2B5EF4-FFF2-40B4-BE49-F238E27FC236}">
                <a16:creationId xmlns:a16="http://schemas.microsoft.com/office/drawing/2014/main" id="{4D72E9DF-17CF-4E10-BDE2-4DF017C08DE6}"/>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68">
            <a:extLst>
              <a:ext uri="{FF2B5EF4-FFF2-40B4-BE49-F238E27FC236}">
                <a16:creationId xmlns:a16="http://schemas.microsoft.com/office/drawing/2014/main" id="{D2536994-1EF9-42FC-9399-E9E7999AEEA2}"/>
              </a:ext>
            </a:extLst>
          </p:cNvPr>
          <p:cNvSpPr>
            <a:spLocks noChangeArrowheads="1"/>
          </p:cNvSpPr>
          <p:nvPr/>
        </p:nvSpPr>
        <p:spPr bwMode="auto">
          <a:xfrm>
            <a:off x="0" y="42406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44775" algn="l"/>
              </a:tabLst>
              <a:defRPr>
                <a:solidFill>
                  <a:schemeClr val="tx1"/>
                </a:solidFill>
                <a:latin typeface="Arial" panose="020B0604020202020204" pitchFamily="34" charset="0"/>
              </a:defRPr>
            </a:lvl1pPr>
            <a:lvl2pPr eaLnBrk="0" fontAlgn="base" hangingPunct="0">
              <a:spcBef>
                <a:spcPct val="0"/>
              </a:spcBef>
              <a:spcAft>
                <a:spcPct val="0"/>
              </a:spcAft>
              <a:tabLst>
                <a:tab pos="2644775" algn="l"/>
              </a:tabLst>
              <a:defRPr>
                <a:solidFill>
                  <a:schemeClr val="tx1"/>
                </a:solidFill>
                <a:latin typeface="Arial" panose="020B0604020202020204" pitchFamily="34" charset="0"/>
              </a:defRPr>
            </a:lvl2pPr>
            <a:lvl3pPr eaLnBrk="0" fontAlgn="base" hangingPunct="0">
              <a:spcBef>
                <a:spcPct val="0"/>
              </a:spcBef>
              <a:spcAft>
                <a:spcPct val="0"/>
              </a:spcAft>
              <a:tabLst>
                <a:tab pos="2644775" algn="l"/>
              </a:tabLst>
              <a:defRPr>
                <a:solidFill>
                  <a:schemeClr val="tx1"/>
                </a:solidFill>
                <a:latin typeface="Arial" panose="020B0604020202020204" pitchFamily="34" charset="0"/>
              </a:defRPr>
            </a:lvl3pPr>
            <a:lvl4pPr eaLnBrk="0" fontAlgn="base" hangingPunct="0">
              <a:spcBef>
                <a:spcPct val="0"/>
              </a:spcBef>
              <a:spcAft>
                <a:spcPct val="0"/>
              </a:spcAft>
              <a:tabLst>
                <a:tab pos="2644775" algn="l"/>
              </a:tabLst>
              <a:defRPr>
                <a:solidFill>
                  <a:schemeClr val="tx1"/>
                </a:solidFill>
                <a:latin typeface="Arial" panose="020B0604020202020204" pitchFamily="34" charset="0"/>
              </a:defRPr>
            </a:lvl4pPr>
            <a:lvl5pPr eaLnBrk="0" fontAlgn="base" hangingPunct="0">
              <a:spcBef>
                <a:spcPct val="0"/>
              </a:spcBef>
              <a:spcAft>
                <a:spcPct val="0"/>
              </a:spcAft>
              <a:tabLst>
                <a:tab pos="2644775" algn="l"/>
              </a:tabLst>
              <a:defRPr>
                <a:solidFill>
                  <a:schemeClr val="tx1"/>
                </a:solidFill>
                <a:latin typeface="Arial" panose="020B0604020202020204" pitchFamily="34" charset="0"/>
              </a:defRPr>
            </a:lvl5pPr>
            <a:lvl6pPr eaLnBrk="0" fontAlgn="base" hangingPunct="0">
              <a:spcBef>
                <a:spcPct val="0"/>
              </a:spcBef>
              <a:spcAft>
                <a:spcPct val="0"/>
              </a:spcAft>
              <a:tabLst>
                <a:tab pos="2644775" algn="l"/>
              </a:tabLst>
              <a:defRPr>
                <a:solidFill>
                  <a:schemeClr val="tx1"/>
                </a:solidFill>
                <a:latin typeface="Arial" panose="020B0604020202020204" pitchFamily="34" charset="0"/>
              </a:defRPr>
            </a:lvl6pPr>
            <a:lvl7pPr eaLnBrk="0" fontAlgn="base" hangingPunct="0">
              <a:spcBef>
                <a:spcPct val="0"/>
              </a:spcBef>
              <a:spcAft>
                <a:spcPct val="0"/>
              </a:spcAft>
              <a:tabLst>
                <a:tab pos="2644775" algn="l"/>
              </a:tabLst>
              <a:defRPr>
                <a:solidFill>
                  <a:schemeClr val="tx1"/>
                </a:solidFill>
                <a:latin typeface="Arial" panose="020B0604020202020204" pitchFamily="34" charset="0"/>
              </a:defRPr>
            </a:lvl7pPr>
            <a:lvl8pPr eaLnBrk="0" fontAlgn="base" hangingPunct="0">
              <a:spcBef>
                <a:spcPct val="0"/>
              </a:spcBef>
              <a:spcAft>
                <a:spcPct val="0"/>
              </a:spcAft>
              <a:tabLst>
                <a:tab pos="2644775" algn="l"/>
              </a:tabLst>
              <a:defRPr>
                <a:solidFill>
                  <a:schemeClr val="tx1"/>
                </a:solidFill>
                <a:latin typeface="Arial" panose="020B0604020202020204" pitchFamily="34" charset="0"/>
              </a:defRPr>
            </a:lvl8pPr>
            <a:lvl9pPr eaLnBrk="0" fontAlgn="base" hangingPunct="0">
              <a:spcBef>
                <a:spcPct val="0"/>
              </a:spcBef>
              <a:spcAft>
                <a:spcPct val="0"/>
              </a:spcAft>
              <a:tabLst>
                <a:tab pos="26447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44775" algn="l"/>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44775"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447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72">
            <a:extLst>
              <a:ext uri="{FF2B5EF4-FFF2-40B4-BE49-F238E27FC236}">
                <a16:creationId xmlns:a16="http://schemas.microsoft.com/office/drawing/2014/main" id="{9EE6B830-6684-49DB-8BCE-30DFC5B59F65}"/>
              </a:ext>
            </a:extLst>
          </p:cNvPr>
          <p:cNvSpPr>
            <a:spLocks noChangeArrowheads="1"/>
          </p:cNvSpPr>
          <p:nvPr/>
        </p:nvSpPr>
        <p:spPr bwMode="auto">
          <a:xfrm>
            <a:off x="0" y="2833300"/>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200"/>
          </a:p>
        </p:txBody>
      </p:sp>
      <p:sp>
        <p:nvSpPr>
          <p:cNvPr id="49" name="TextBox 48">
            <a:extLst>
              <a:ext uri="{FF2B5EF4-FFF2-40B4-BE49-F238E27FC236}">
                <a16:creationId xmlns:a16="http://schemas.microsoft.com/office/drawing/2014/main" id="{677CB56B-2FC5-4B46-97EF-25507973FC6E}"/>
              </a:ext>
            </a:extLst>
          </p:cNvPr>
          <p:cNvSpPr txBox="1"/>
          <p:nvPr/>
        </p:nvSpPr>
        <p:spPr>
          <a:xfrm>
            <a:off x="1473958" y="1320568"/>
            <a:ext cx="2442949" cy="369332"/>
          </a:xfrm>
          <a:prstGeom prst="rect">
            <a:avLst/>
          </a:prstGeom>
          <a:noFill/>
        </p:spPr>
        <p:txBody>
          <a:bodyPr wrap="square" rtlCol="0">
            <a:spAutoFit/>
          </a:bodyPr>
          <a:lstStyle/>
          <a:p>
            <a:r>
              <a:rPr lang="en-US" b="1" dirty="0"/>
              <a:t>Inputs:</a:t>
            </a:r>
          </a:p>
        </p:txBody>
      </p:sp>
    </p:spTree>
    <p:extLst>
      <p:ext uri="{BB962C8B-B14F-4D97-AF65-F5344CB8AC3E}">
        <p14:creationId xmlns:p14="http://schemas.microsoft.com/office/powerpoint/2010/main" val="133641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8DE5474-5B92-41F6-8EDA-DEF7C7721CC8}"/>
              </a:ext>
            </a:extLst>
          </p:cNvPr>
          <p:cNvSpPr txBox="1"/>
          <p:nvPr/>
        </p:nvSpPr>
        <p:spPr>
          <a:xfrm>
            <a:off x="814387" y="1132468"/>
            <a:ext cx="10946708" cy="4339650"/>
          </a:xfrm>
          <a:prstGeom prst="rect">
            <a:avLst/>
          </a:prstGeom>
          <a:noFill/>
        </p:spPr>
        <p:txBody>
          <a:bodyPr wrap="square">
            <a:spAutoFit/>
          </a:bodyPr>
          <a:lstStyle/>
          <a:p>
            <a:pPr>
              <a:buFont typeface="Wingdings" panose="05000000000000000000" pitchFamily="2" charset="2"/>
              <a:buChar char="Ø"/>
            </a:pPr>
            <a:endParaRPr lang="en-US" sz="1800" dirty="0"/>
          </a:p>
          <a:p>
            <a:pPr algn="just"/>
            <a:r>
              <a:rPr lang="en-US" sz="2000" b="1" dirty="0"/>
              <a:t>Applied to the products</a:t>
            </a:r>
            <a:r>
              <a:rPr lang="mk-MK" sz="2000" dirty="0"/>
              <a:t>, </a:t>
            </a:r>
            <a:r>
              <a:rPr lang="en-US" sz="2000" dirty="0"/>
              <a:t>the RECR concept is a strategy directed toward reducing of all negative influences over people and the environment during the course of a lifecycle of the product, from receiving of the products to the final storage of the long-term products. In that way, the RECR concept can be evaluated as a </a:t>
            </a:r>
            <a:r>
              <a:rPr lang="en-US" sz="2000" b="1" dirty="0"/>
              <a:t>self-help mechanism</a:t>
            </a:r>
            <a:r>
              <a:rPr lang="en-US" sz="2000" dirty="0"/>
              <a:t> because:</a:t>
            </a:r>
          </a:p>
          <a:p>
            <a:pPr algn="just"/>
            <a:endParaRPr lang="en-US" sz="2000" dirty="0"/>
          </a:p>
          <a:p>
            <a:pPr marL="342900" indent="-342900" algn="just">
              <a:buFont typeface="Arial" panose="020B0604020202020204" pitchFamily="34" charset="0"/>
              <a:buChar char="•"/>
            </a:pPr>
            <a:r>
              <a:rPr lang="en-US" sz="2000" dirty="0"/>
              <a:t>The basic idea of the concept implementation (RECP) over a project is help for self-help</a:t>
            </a:r>
            <a:r>
              <a:rPr lang="ru-RU" sz="2000" dirty="0"/>
              <a:t>;</a:t>
            </a:r>
          </a:p>
          <a:p>
            <a:pPr marL="342900" indent="-342900" algn="just">
              <a:buFont typeface="Arial" panose="020B0604020202020204" pitchFamily="34" charset="0"/>
              <a:buChar char="•"/>
            </a:pPr>
            <a:r>
              <a:rPr lang="en-US" sz="2000" dirty="0"/>
              <a:t>The participants in the project are those that know the reviewed enterprise the best, and that “know how” is important for a successful project realization.</a:t>
            </a:r>
            <a:endParaRPr lang="mk-MK" sz="2000" dirty="0"/>
          </a:p>
          <a:p>
            <a:pPr marL="342900" indent="-342900" algn="just">
              <a:buFont typeface="Arial" panose="020B0604020202020204" pitchFamily="34" charset="0"/>
              <a:buChar char="•"/>
            </a:pPr>
            <a:r>
              <a:rPr lang="en-US" sz="2000" dirty="0"/>
              <a:t>The knowledges that would stem from outside consultants will be of help for creating suitable solutions in terms of realization of the RECP concept.</a:t>
            </a:r>
          </a:p>
          <a:p>
            <a:pPr algn="just"/>
            <a:r>
              <a:rPr lang="en-US" sz="2000" dirty="0"/>
              <a:t>According to this concept, priority in the pyramid of treatment is the prevention, minimizing and recycling of waste (right side).</a:t>
            </a:r>
            <a:endParaRPr lang="ru-RU" sz="2000" dirty="0"/>
          </a:p>
          <a:p>
            <a:pPr marL="0" indent="0" algn="just">
              <a:buNone/>
            </a:pPr>
            <a:endParaRPr lang="ru-RU" sz="1800" dirty="0"/>
          </a:p>
        </p:txBody>
      </p:sp>
    </p:spTree>
    <p:extLst>
      <p:ext uri="{BB962C8B-B14F-4D97-AF65-F5344CB8AC3E}">
        <p14:creationId xmlns:p14="http://schemas.microsoft.com/office/powerpoint/2010/main" val="217644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2D4D3F-7AC1-4EB3-87CB-0C8584E2DE76}"/>
              </a:ext>
            </a:extLst>
          </p:cNvPr>
          <p:cNvGraphicFramePr>
            <a:graphicFrameLocks noGrp="1"/>
          </p:cNvGraphicFramePr>
          <p:nvPr>
            <p:ph idx="1"/>
            <p:extLst>
              <p:ext uri="{D42A27DB-BD31-4B8C-83A1-F6EECF244321}">
                <p14:modId xmlns:p14="http://schemas.microsoft.com/office/powerpoint/2010/main" val="411950570"/>
              </p:ext>
            </p:extLst>
          </p:nvPr>
        </p:nvGraphicFramePr>
        <p:xfrm>
          <a:off x="5671930" y="2766530"/>
          <a:ext cx="5751444" cy="2176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AAF3DED5-D5A4-4623-9677-592931EE3571}"/>
              </a:ext>
            </a:extLst>
          </p:cNvPr>
          <p:cNvGraphicFramePr/>
          <p:nvPr>
            <p:extLst>
              <p:ext uri="{D42A27DB-BD31-4B8C-83A1-F6EECF244321}">
                <p14:modId xmlns:p14="http://schemas.microsoft.com/office/powerpoint/2010/main" val="179750851"/>
              </p:ext>
            </p:extLst>
          </p:nvPr>
        </p:nvGraphicFramePr>
        <p:xfrm>
          <a:off x="1038087" y="1431235"/>
          <a:ext cx="4342296" cy="37185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3509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A5E43-D4BC-4A75-B6E8-44D224D9021E}"/>
              </a:ext>
            </a:extLst>
          </p:cNvPr>
          <p:cNvSpPr>
            <a:spLocks noGrp="1"/>
          </p:cNvSpPr>
          <p:nvPr>
            <p:ph idx="1"/>
          </p:nvPr>
        </p:nvSpPr>
        <p:spPr>
          <a:xfrm>
            <a:off x="838200" y="1551264"/>
            <a:ext cx="10515600" cy="4351338"/>
          </a:xfrm>
        </p:spPr>
        <p:txBody>
          <a:bodyPr>
            <a:normAutofit lnSpcReduction="10000"/>
          </a:bodyPr>
          <a:lstStyle/>
          <a:p>
            <a:pPr algn="just"/>
            <a:r>
              <a:rPr lang="en-US" sz="2000" dirty="0"/>
              <a:t>It is needed to emphasize that the implementation of RECP focuses on the importance and awareness of the environment protection, without ignoring the economic and manufacturing aspects within the entity (company, enterprise, public services, etc.) that are reviewed.</a:t>
            </a:r>
            <a:endParaRPr lang="mk-MK" sz="2000" dirty="0"/>
          </a:p>
          <a:p>
            <a:pPr algn="just"/>
            <a:r>
              <a:rPr lang="en-US" sz="2000" dirty="0"/>
              <a:t>Even more, </a:t>
            </a:r>
            <a:r>
              <a:rPr lang="en-US" sz="2000" b="1" dirty="0"/>
              <a:t>the quality of products and services</a:t>
            </a:r>
            <a:r>
              <a:rPr lang="en-US" sz="2000" dirty="0"/>
              <a:t> that are secured by the reviewed entity should not/must not be reduced due to usage of RECP.</a:t>
            </a:r>
          </a:p>
          <a:p>
            <a:pPr algn="just"/>
            <a:r>
              <a:rPr lang="en-US" sz="2000" dirty="0"/>
              <a:t>Namely, RECP promoted that it is </a:t>
            </a:r>
            <a:r>
              <a:rPr lang="en-US" sz="2000" b="1" dirty="0"/>
              <a:t>possible</a:t>
            </a:r>
            <a:r>
              <a:rPr lang="en-US" sz="2000" dirty="0"/>
              <a:t> to implement the principles of </a:t>
            </a:r>
            <a:r>
              <a:rPr lang="en-US" sz="2000" b="1" dirty="0"/>
              <a:t>protection of the environment parallel to </a:t>
            </a:r>
            <a:r>
              <a:rPr lang="en-US" sz="2000" dirty="0"/>
              <a:t>knowing the </a:t>
            </a:r>
            <a:r>
              <a:rPr lang="en-US" sz="2000" b="1" dirty="0"/>
              <a:t>economic aspects/benefits.</a:t>
            </a:r>
            <a:endParaRPr lang="en-US" sz="2000" dirty="0"/>
          </a:p>
          <a:p>
            <a:pPr algn="just"/>
            <a:r>
              <a:rPr lang="en-US" sz="2000" dirty="0"/>
              <a:t>The net</a:t>
            </a:r>
            <a:r>
              <a:rPr lang="mk-MK" sz="2000" dirty="0"/>
              <a:t>-</a:t>
            </a:r>
            <a:r>
              <a:rPr lang="en-US" sz="2000" dirty="0"/>
              <a:t>effect of the implementation of RECP concept is enabling of better competitiveness and better approach to the international market, especially for entities situated in countries of development and economies in transitions.</a:t>
            </a:r>
          </a:p>
          <a:p>
            <a:pPr algn="just"/>
            <a:r>
              <a:rPr lang="en-US" sz="2000" dirty="0"/>
              <a:t>An additional benefit is the change of thinking, behaving, discipline, because the RECR concept needs habit changing, as well as changes in behavior, practicing mindful managing from a viewpoint of protection to the environment and promotion of the change in technologies in terms of implementation of the latest accessible technologies and techniques.</a:t>
            </a:r>
          </a:p>
          <a:p>
            <a:pPr marL="0" indent="0" algn="just">
              <a:buNone/>
            </a:pPr>
            <a:endParaRPr lang="ru-RU" sz="2000" dirty="0"/>
          </a:p>
          <a:p>
            <a:pPr marL="0" indent="0" algn="just">
              <a:buNone/>
            </a:pPr>
            <a:endParaRPr lang="mk-MK" sz="2000" dirty="0"/>
          </a:p>
        </p:txBody>
      </p:sp>
    </p:spTree>
    <p:extLst>
      <p:ext uri="{BB962C8B-B14F-4D97-AF65-F5344CB8AC3E}">
        <p14:creationId xmlns:p14="http://schemas.microsoft.com/office/powerpoint/2010/main" val="370996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0589A-BCBC-4AE6-BE2B-1426B318A031}"/>
              </a:ext>
            </a:extLst>
          </p:cNvPr>
          <p:cNvSpPr>
            <a:spLocks noGrp="1"/>
          </p:cNvSpPr>
          <p:nvPr>
            <p:ph idx="1"/>
          </p:nvPr>
        </p:nvSpPr>
        <p:spPr>
          <a:xfrm>
            <a:off x="610783" y="404191"/>
            <a:ext cx="10970434" cy="4351338"/>
          </a:xfrm>
        </p:spPr>
        <p:txBody>
          <a:bodyPr>
            <a:normAutofit/>
          </a:bodyPr>
          <a:lstStyle/>
          <a:p>
            <a:endParaRPr lang="mk-MK" sz="2400" dirty="0"/>
          </a:p>
          <a:p>
            <a:endParaRPr lang="mk-MK" sz="2400" dirty="0"/>
          </a:p>
        </p:txBody>
      </p:sp>
      <p:pic>
        <p:nvPicPr>
          <p:cNvPr id="5" name="Picture 4">
            <a:extLst>
              <a:ext uri="{FF2B5EF4-FFF2-40B4-BE49-F238E27FC236}">
                <a16:creationId xmlns:a16="http://schemas.microsoft.com/office/drawing/2014/main" id="{10A99752-58BA-4BCE-8890-F7B7936D86B3}"/>
              </a:ext>
            </a:extLst>
          </p:cNvPr>
          <p:cNvPicPr>
            <a:picLocks noChangeAspect="1"/>
          </p:cNvPicPr>
          <p:nvPr/>
        </p:nvPicPr>
        <p:blipFill rotWithShape="1">
          <a:blip r:embed="rId2"/>
          <a:srcRect l="26196" t="66288" r="46087" b="5872"/>
          <a:stretch/>
        </p:blipFill>
        <p:spPr>
          <a:xfrm>
            <a:off x="2883565" y="1528416"/>
            <a:ext cx="6193070" cy="3497263"/>
          </a:xfrm>
          <a:prstGeom prst="rect">
            <a:avLst/>
          </a:prstGeom>
        </p:spPr>
      </p:pic>
    </p:spTree>
    <p:extLst>
      <p:ext uri="{BB962C8B-B14F-4D97-AF65-F5344CB8AC3E}">
        <p14:creationId xmlns:p14="http://schemas.microsoft.com/office/powerpoint/2010/main" val="282294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7D439-D82B-46BA-8656-DB4DE9F1F670}"/>
              </a:ext>
            </a:extLst>
          </p:cNvPr>
          <p:cNvSpPr>
            <a:spLocks noGrp="1"/>
          </p:cNvSpPr>
          <p:nvPr>
            <p:ph idx="1"/>
          </p:nvPr>
        </p:nvSpPr>
        <p:spPr>
          <a:xfrm>
            <a:off x="838200" y="1570491"/>
            <a:ext cx="10515600" cy="4351338"/>
          </a:xfrm>
        </p:spPr>
        <p:txBody>
          <a:bodyPr>
            <a:normAutofit/>
          </a:bodyPr>
          <a:lstStyle/>
          <a:p>
            <a:r>
              <a:rPr lang="en-US" sz="2000" dirty="0"/>
              <a:t>Taking into consideration the previous, the strategy which is promoted with the RECP concept, is the win-win strategy </a:t>
            </a:r>
            <a:r>
              <a:rPr lang="en-US" sz="2000" b="1" dirty="0"/>
              <a:t>of mutual win</a:t>
            </a:r>
            <a:r>
              <a:rPr lang="en-US" sz="2000" dirty="0"/>
              <a:t>, since at the same time it is concerned with protection of the environment, workers that are part of the manufacturing process and end consumers too, and the efficiency of manufacturing is improved, but also its profitability and competition aspect.</a:t>
            </a:r>
          </a:p>
          <a:p>
            <a:r>
              <a:rPr lang="en-US" sz="2000" dirty="0"/>
              <a:t>Even more, it can be said that the concept RECP is </a:t>
            </a:r>
            <a:r>
              <a:rPr lang="en-US" sz="2000" b="1" dirty="0"/>
              <a:t>a tool 4-in-1</a:t>
            </a:r>
            <a:r>
              <a:rPr lang="en-US" sz="2000" dirty="0"/>
              <a:t>, i.e., RECP concept is:</a:t>
            </a:r>
          </a:p>
          <a:p>
            <a:pPr marL="514350" indent="-514350">
              <a:buAutoNum type="arabicPeriod"/>
            </a:pPr>
            <a:r>
              <a:rPr lang="en-US" sz="2000" dirty="0"/>
              <a:t>Management tool for processes, products and services</a:t>
            </a:r>
            <a:endParaRPr lang="mk-MK" sz="2000" dirty="0"/>
          </a:p>
          <a:p>
            <a:pPr marL="514350" indent="-514350">
              <a:buAutoNum type="arabicPeriod"/>
            </a:pPr>
            <a:r>
              <a:rPr lang="en-US" sz="2000" dirty="0"/>
              <a:t>Economic tool</a:t>
            </a:r>
            <a:r>
              <a:rPr lang="mk-MK" sz="2000" dirty="0"/>
              <a:t>,</a:t>
            </a:r>
          </a:p>
          <a:p>
            <a:pPr marL="514350" indent="-514350">
              <a:buAutoNum type="arabicPeriod"/>
            </a:pPr>
            <a:r>
              <a:rPr lang="en-US" sz="2000" dirty="0"/>
              <a:t>Tool for protection of the environment and</a:t>
            </a:r>
          </a:p>
          <a:p>
            <a:pPr marL="514350" indent="-514350">
              <a:buAutoNum type="arabicPeriod"/>
            </a:pPr>
            <a:r>
              <a:rPr lang="en-US" sz="2000" dirty="0"/>
              <a:t>Tool for Quality Assessment and Quality Control</a:t>
            </a:r>
            <a:endParaRPr lang="mk-MK" sz="2000" dirty="0"/>
          </a:p>
          <a:p>
            <a:pPr marL="514350" indent="-514350">
              <a:buAutoNum type="arabicPeriod"/>
            </a:pPr>
            <a:endParaRPr lang="mk-MK" dirty="0"/>
          </a:p>
          <a:p>
            <a:endParaRPr lang="en-US" b="1" dirty="0"/>
          </a:p>
        </p:txBody>
      </p:sp>
    </p:spTree>
    <p:extLst>
      <p:ext uri="{BB962C8B-B14F-4D97-AF65-F5344CB8AC3E}">
        <p14:creationId xmlns:p14="http://schemas.microsoft.com/office/powerpoint/2010/main" val="411795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8A8F-89A3-439A-84FE-23B057A69C4D}"/>
              </a:ext>
            </a:extLst>
          </p:cNvPr>
          <p:cNvSpPr>
            <a:spLocks noGrp="1"/>
          </p:cNvSpPr>
          <p:nvPr>
            <p:ph idx="1"/>
          </p:nvPr>
        </p:nvSpPr>
        <p:spPr>
          <a:xfrm>
            <a:off x="598714" y="1485220"/>
            <a:ext cx="11593286" cy="6030686"/>
          </a:xfrm>
        </p:spPr>
        <p:txBody>
          <a:bodyPr>
            <a:normAutofit/>
          </a:bodyPr>
          <a:lstStyle/>
          <a:p>
            <a:pPr marL="0" indent="0" algn="just">
              <a:buNone/>
            </a:pPr>
            <a:r>
              <a:rPr lang="en-US" sz="2000" dirty="0"/>
              <a:t> Beside the above-mentioned, there are many other reasons, motivations and benefits for which a certain entity would decide to implement the RECP concept. </a:t>
            </a:r>
            <a:r>
              <a:rPr lang="en-US" sz="2000" b="1" dirty="0"/>
              <a:t>Some of the could be the following:</a:t>
            </a:r>
          </a:p>
          <a:p>
            <a:pPr marL="0" indent="0" algn="just">
              <a:buNone/>
            </a:pPr>
            <a:endParaRPr lang="en-US" sz="2000" b="1" dirty="0"/>
          </a:p>
          <a:p>
            <a:pPr marL="457200" indent="-457200" algn="just">
              <a:buAutoNum type="arabicPeriod"/>
            </a:pPr>
            <a:r>
              <a:rPr lang="en-US" sz="2000" dirty="0"/>
              <a:t>Fulfilling of legal requirements and regulations;</a:t>
            </a:r>
          </a:p>
          <a:p>
            <a:pPr marL="457200" indent="-457200" algn="just">
              <a:buAutoNum type="arabicPeriod"/>
            </a:pPr>
            <a:r>
              <a:rPr lang="en-US" sz="2000" dirty="0"/>
              <a:t>Pollution reducing;</a:t>
            </a:r>
            <a:endParaRPr lang="mk-MK" sz="2000" dirty="0"/>
          </a:p>
          <a:p>
            <a:pPr marL="514350" indent="-514350" algn="just">
              <a:buAutoNum type="arabicPeriod"/>
            </a:pPr>
            <a:r>
              <a:rPr lang="en-US" sz="2000" dirty="0"/>
              <a:t>Increasing of productivity;</a:t>
            </a:r>
          </a:p>
          <a:p>
            <a:pPr marL="514350" indent="-514350" algn="just">
              <a:buAutoNum type="arabicPeriod"/>
            </a:pPr>
            <a:r>
              <a:rPr lang="en-US" sz="2000" dirty="0"/>
              <a:t>Reducing of costs and/or an additional financial benefit (due to reduced amounts of input resources and/or waste and emissions in water and air and/or due to recycling and repeated usage of some resources);</a:t>
            </a:r>
          </a:p>
          <a:p>
            <a:pPr marL="514350" indent="-514350" algn="just">
              <a:buAutoNum type="arabicPeriod"/>
            </a:pPr>
            <a:r>
              <a:rPr lang="en-US" sz="2000" dirty="0"/>
              <a:t>Improved health and safety during working;</a:t>
            </a:r>
          </a:p>
          <a:p>
            <a:pPr marL="514350" indent="-514350" algn="just">
              <a:buAutoNum type="arabicPeriod"/>
            </a:pPr>
            <a:endParaRPr lang="en-US" dirty="0"/>
          </a:p>
        </p:txBody>
      </p:sp>
    </p:spTree>
    <p:extLst>
      <p:ext uri="{BB962C8B-B14F-4D97-AF65-F5344CB8AC3E}">
        <p14:creationId xmlns:p14="http://schemas.microsoft.com/office/powerpoint/2010/main" val="54204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AF805-0EA5-4E23-A3A1-2FDAAD28FAB4}"/>
              </a:ext>
            </a:extLst>
          </p:cNvPr>
          <p:cNvSpPr>
            <a:spLocks noGrp="1"/>
          </p:cNvSpPr>
          <p:nvPr>
            <p:ph idx="1"/>
          </p:nvPr>
        </p:nvSpPr>
        <p:spPr>
          <a:xfrm>
            <a:off x="838200" y="1982788"/>
            <a:ext cx="10515600" cy="4351338"/>
          </a:xfrm>
        </p:spPr>
        <p:txBody>
          <a:bodyPr/>
          <a:lstStyle/>
          <a:p>
            <a:pPr marL="0" indent="0" algn="just">
              <a:buNone/>
            </a:pPr>
            <a:r>
              <a:rPr lang="en-US" sz="2000" dirty="0"/>
              <a:t>6. Reducing of risks;</a:t>
            </a:r>
          </a:p>
          <a:p>
            <a:pPr marL="0" indent="0" algn="just">
              <a:buNone/>
            </a:pPr>
            <a:r>
              <a:rPr lang="en-US" sz="2000" dirty="0"/>
              <a:t>7. Increasing of quality and consistency</a:t>
            </a:r>
          </a:p>
          <a:p>
            <a:pPr marL="0" indent="0" algn="just">
              <a:buNone/>
            </a:pPr>
            <a:r>
              <a:rPr lang="en-US" sz="2000" dirty="0"/>
              <a:t>8. Implementation of new technologies</a:t>
            </a:r>
            <a:r>
              <a:rPr lang="ru-RU" sz="2000" dirty="0"/>
              <a:t>;</a:t>
            </a:r>
          </a:p>
          <a:p>
            <a:pPr marL="0" indent="0" algn="just">
              <a:buNone/>
            </a:pPr>
            <a:r>
              <a:rPr lang="en-US" sz="2000" dirty="0"/>
              <a:t>9. Increased motivation of employees </a:t>
            </a:r>
            <a:r>
              <a:rPr lang="ru-RU" sz="2000" dirty="0"/>
              <a:t>(</a:t>
            </a:r>
            <a:r>
              <a:rPr lang="en-US" sz="2000" dirty="0"/>
              <a:t>staff</a:t>
            </a:r>
            <a:r>
              <a:rPr lang="ru-RU" sz="2000" dirty="0"/>
              <a:t>);</a:t>
            </a:r>
          </a:p>
          <a:p>
            <a:pPr marL="0" indent="0" algn="just">
              <a:buNone/>
            </a:pPr>
            <a:r>
              <a:rPr lang="en-US" sz="2000" dirty="0"/>
              <a:t>10 Promoting and branding of the entity as “environment-friendly”</a:t>
            </a:r>
            <a:r>
              <a:rPr lang="ru-RU" sz="2000" dirty="0"/>
              <a:t> </a:t>
            </a:r>
          </a:p>
          <a:p>
            <a:pPr marL="0" indent="0">
              <a:buNone/>
            </a:pPr>
            <a:endParaRPr lang="en-US" dirty="0"/>
          </a:p>
        </p:txBody>
      </p:sp>
    </p:spTree>
    <p:extLst>
      <p:ext uri="{BB962C8B-B14F-4D97-AF65-F5344CB8AC3E}">
        <p14:creationId xmlns:p14="http://schemas.microsoft.com/office/powerpoint/2010/main" val="411265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2D497-4B30-4BCB-ADCF-2B6F773F6ACD}"/>
              </a:ext>
            </a:extLst>
          </p:cNvPr>
          <p:cNvPicPr>
            <a:picLocks noChangeAspect="1"/>
          </p:cNvPicPr>
          <p:nvPr/>
        </p:nvPicPr>
        <p:blipFill rotWithShape="1">
          <a:blip r:embed="rId2"/>
          <a:srcRect l="42180"/>
          <a:stretch/>
        </p:blipFill>
        <p:spPr>
          <a:xfrm>
            <a:off x="8184542" y="10"/>
            <a:ext cx="4007458" cy="590072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Content Placeholder 2">
            <a:extLst>
              <a:ext uri="{FF2B5EF4-FFF2-40B4-BE49-F238E27FC236}">
                <a16:creationId xmlns:a16="http://schemas.microsoft.com/office/drawing/2014/main" id="{005C4142-1B84-49A7-814F-7AFC22B96503}"/>
              </a:ext>
            </a:extLst>
          </p:cNvPr>
          <p:cNvSpPr>
            <a:spLocks noGrp="1"/>
          </p:cNvSpPr>
          <p:nvPr>
            <p:ph idx="1"/>
          </p:nvPr>
        </p:nvSpPr>
        <p:spPr>
          <a:xfrm>
            <a:off x="214312" y="1779563"/>
            <a:ext cx="8333936" cy="5078437"/>
          </a:xfrm>
        </p:spPr>
        <p:txBody>
          <a:bodyPr>
            <a:noAutofit/>
          </a:bodyPr>
          <a:lstStyle/>
          <a:p>
            <a:r>
              <a:rPr lang="en-US" sz="2000" dirty="0"/>
              <a:t>The scope of usability of the concept </a:t>
            </a:r>
            <a:r>
              <a:rPr lang="en-US" sz="2000" b="1" dirty="0"/>
              <a:t>of more efficiency regarding resources and cleaner production (RECP)</a:t>
            </a:r>
            <a:r>
              <a:rPr lang="en-US" sz="2000" dirty="0"/>
              <a:t> is not limited to just the industry and/or manufacturing, but it can also be implemented better in the </a:t>
            </a:r>
            <a:r>
              <a:rPr lang="en-US" sz="2000" b="1" dirty="0"/>
              <a:t>service</a:t>
            </a:r>
            <a:br>
              <a:rPr lang="en-US" sz="2000" b="1" dirty="0"/>
            </a:br>
            <a:r>
              <a:rPr lang="en-US" sz="2000" b="1" dirty="0"/>
              <a:t>sector, </a:t>
            </a:r>
            <a:r>
              <a:rPr lang="en-US" sz="2000" dirty="0"/>
              <a:t>as well as the </a:t>
            </a:r>
            <a:r>
              <a:rPr lang="en-US" sz="2000" b="1" dirty="0"/>
              <a:t>programs for development of the local government</a:t>
            </a:r>
            <a:endParaRPr lang="mk-MK" sz="2000" b="1" dirty="0"/>
          </a:p>
          <a:p>
            <a:r>
              <a:rPr lang="en-US" sz="2000" dirty="0"/>
              <a:t>The activities linked to usage of the concept of </a:t>
            </a:r>
            <a:r>
              <a:rPr lang="en-US" sz="2000" b="1" dirty="0"/>
              <a:t>Resource Efficient and Cleaner Production </a:t>
            </a:r>
            <a:r>
              <a:rPr lang="en-US" sz="2000" dirty="0"/>
              <a:t>must not equate to usage of expensive</a:t>
            </a:r>
          </a:p>
          <a:p>
            <a:pPr marL="0" indent="0">
              <a:buNone/>
            </a:pPr>
            <a:r>
              <a:rPr lang="en-US" sz="2000" dirty="0"/>
              <a:t>and complicated technologies</a:t>
            </a:r>
            <a:r>
              <a:rPr lang="mk-MK" sz="2000" dirty="0"/>
              <a:t>, </a:t>
            </a:r>
            <a:r>
              <a:rPr lang="en-US" sz="2000" dirty="0"/>
              <a:t>techniques and methods.</a:t>
            </a:r>
            <a:r>
              <a:rPr lang="mk-MK" sz="2000" dirty="0"/>
              <a:t> </a:t>
            </a:r>
            <a:r>
              <a:rPr lang="en-US" sz="2000" dirty="0"/>
              <a:t>Often, just by changing the behavior and habits, can be reached initial good results in terms of reducing of resources, waste materials, through unchanged quality of the products, processes and services.</a:t>
            </a:r>
          </a:p>
        </p:txBody>
      </p:sp>
    </p:spTree>
    <p:extLst>
      <p:ext uri="{BB962C8B-B14F-4D97-AF65-F5344CB8AC3E}">
        <p14:creationId xmlns:p14="http://schemas.microsoft.com/office/powerpoint/2010/main" val="192026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62CA9-BBCE-4CA4-B967-6063E9E605F6}"/>
              </a:ext>
            </a:extLst>
          </p:cNvPr>
          <p:cNvSpPr>
            <a:spLocks noGrp="1"/>
          </p:cNvSpPr>
          <p:nvPr>
            <p:ph idx="1"/>
          </p:nvPr>
        </p:nvSpPr>
        <p:spPr>
          <a:xfrm>
            <a:off x="838200" y="1354137"/>
            <a:ext cx="10515600" cy="4351338"/>
          </a:xfrm>
        </p:spPr>
        <p:txBody>
          <a:bodyPr>
            <a:normAutofit fontScale="92500" lnSpcReduction="20000"/>
          </a:bodyPr>
          <a:lstStyle/>
          <a:p>
            <a:r>
              <a:rPr lang="en-US" sz="2800" b="1" dirty="0"/>
              <a:t>The usage scope</a:t>
            </a:r>
            <a:r>
              <a:rPr lang="mk-MK" sz="2800" b="1" dirty="0"/>
              <a:t> </a:t>
            </a:r>
            <a:r>
              <a:rPr lang="en-US" sz="2800" dirty="0"/>
              <a:t>of the RECP concept within one entity (company, municipality, region, etc.) is broad and refers to:</a:t>
            </a:r>
          </a:p>
          <a:p>
            <a:pPr>
              <a:buFontTx/>
              <a:buChar char="-"/>
            </a:pPr>
            <a:r>
              <a:rPr lang="en-US" sz="2800" dirty="0"/>
              <a:t>Technologies </a:t>
            </a:r>
            <a:endParaRPr lang="mk-MK" sz="2800" dirty="0"/>
          </a:p>
          <a:p>
            <a:pPr>
              <a:buFontTx/>
              <a:buChar char="-"/>
            </a:pPr>
            <a:r>
              <a:rPr lang="en-US" sz="2800" dirty="0"/>
              <a:t>Processes </a:t>
            </a:r>
            <a:endParaRPr lang="mk-MK" sz="2800" dirty="0"/>
          </a:p>
          <a:p>
            <a:pPr>
              <a:buFontTx/>
              <a:buChar char="-"/>
            </a:pPr>
            <a:r>
              <a:rPr lang="en-US" sz="2800" dirty="0"/>
              <a:t>Materials </a:t>
            </a:r>
            <a:r>
              <a:rPr lang="mk-MK" sz="2800" dirty="0"/>
              <a:t> </a:t>
            </a:r>
          </a:p>
          <a:p>
            <a:pPr>
              <a:buFontTx/>
              <a:buChar char="-"/>
            </a:pPr>
            <a:r>
              <a:rPr lang="en-US" sz="2800" dirty="0"/>
              <a:t>Products </a:t>
            </a:r>
            <a:endParaRPr lang="mk-MK" sz="2800" dirty="0"/>
          </a:p>
          <a:p>
            <a:pPr>
              <a:buFontTx/>
              <a:buChar char="-"/>
            </a:pPr>
            <a:r>
              <a:rPr lang="en-US" sz="2800" dirty="0"/>
              <a:t>Employees </a:t>
            </a:r>
            <a:endParaRPr lang="mk-MK" sz="2800" dirty="0"/>
          </a:p>
          <a:p>
            <a:pPr>
              <a:buFontTx/>
              <a:buChar char="-"/>
            </a:pPr>
            <a:r>
              <a:rPr lang="en-US" sz="2800" dirty="0"/>
              <a:t>Partners                             </a:t>
            </a:r>
          </a:p>
          <a:p>
            <a:pPr marL="0" indent="0">
              <a:buNone/>
            </a:pPr>
            <a:endParaRPr lang="en-US" sz="1900" i="1" dirty="0"/>
          </a:p>
          <a:p>
            <a:pPr marL="0" indent="0">
              <a:buNone/>
            </a:pPr>
            <a:endParaRPr lang="en-US" sz="1900" i="1" dirty="0"/>
          </a:p>
          <a:p>
            <a:pPr marL="0" indent="0">
              <a:buNone/>
            </a:pPr>
            <a:r>
              <a:rPr lang="en-US" sz="1900" i="1" dirty="0"/>
              <a:t>http://studyinspb.ru/fr/inside-the-industrial-ecology-and-cleaner-production-masters-program-at-itmo-university/         </a:t>
            </a:r>
            <a:endParaRPr lang="mk-MK" sz="1900" i="1" dirty="0"/>
          </a:p>
          <a:p>
            <a:endParaRPr lang="en-US" dirty="0"/>
          </a:p>
        </p:txBody>
      </p:sp>
    </p:spTree>
    <p:extLst>
      <p:ext uri="{BB962C8B-B14F-4D97-AF65-F5344CB8AC3E}">
        <p14:creationId xmlns:p14="http://schemas.microsoft.com/office/powerpoint/2010/main" val="310516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2298D-3486-429C-A8B1-6140489AE331}"/>
              </a:ext>
            </a:extLst>
          </p:cNvPr>
          <p:cNvPicPr>
            <a:picLocks noChangeAspect="1"/>
          </p:cNvPicPr>
          <p:nvPr/>
        </p:nvPicPr>
        <p:blipFill>
          <a:blip r:embed="rId2"/>
          <a:stretch>
            <a:fillRect/>
          </a:stretch>
        </p:blipFill>
        <p:spPr>
          <a:xfrm>
            <a:off x="896774" y="2600894"/>
            <a:ext cx="10741351" cy="3254667"/>
          </a:xfrm>
          <a:prstGeom prst="rect">
            <a:avLst/>
          </a:prstGeom>
        </p:spPr>
      </p:pic>
      <p:sp>
        <p:nvSpPr>
          <p:cNvPr id="2" name="Title 1">
            <a:extLst>
              <a:ext uri="{FF2B5EF4-FFF2-40B4-BE49-F238E27FC236}">
                <a16:creationId xmlns:a16="http://schemas.microsoft.com/office/drawing/2014/main" id="{CB409B6A-F2F1-4737-AB62-C314427AA28B}"/>
              </a:ext>
            </a:extLst>
          </p:cNvPr>
          <p:cNvSpPr>
            <a:spLocks noGrp="1"/>
          </p:cNvSpPr>
          <p:nvPr>
            <p:ph type="ctrTitle"/>
          </p:nvPr>
        </p:nvSpPr>
        <p:spPr>
          <a:xfrm>
            <a:off x="1553992" y="230735"/>
            <a:ext cx="9426913" cy="2598190"/>
          </a:xfrm>
        </p:spPr>
        <p:txBody>
          <a:bodyPr anchor="b">
            <a:normAutofit/>
          </a:bodyPr>
          <a:lstStyle/>
          <a:p>
            <a:r>
              <a:rPr lang="en-US" sz="3000" b="1" dirty="0">
                <a:latin typeface="+mn-lt"/>
              </a:rPr>
              <a:t>Concept of Resource Efficient and Cleaner Production</a:t>
            </a:r>
            <a:br>
              <a:rPr lang="en-US" sz="3000" dirty="0">
                <a:latin typeface="+mn-lt"/>
              </a:rPr>
            </a:br>
            <a:br>
              <a:rPr lang="en-US" sz="3000" dirty="0">
                <a:latin typeface="+mn-lt"/>
              </a:rPr>
            </a:br>
            <a:endParaRPr lang="en-US" sz="3000" b="1" dirty="0">
              <a:latin typeface="+mn-lt"/>
            </a:endParaRPr>
          </a:p>
        </p:txBody>
      </p:sp>
    </p:spTree>
    <p:extLst>
      <p:ext uri="{BB962C8B-B14F-4D97-AF65-F5344CB8AC3E}">
        <p14:creationId xmlns:p14="http://schemas.microsoft.com/office/powerpoint/2010/main" val="416200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2D57-C56D-40F0-B051-41847E9A9991}"/>
              </a:ext>
            </a:extLst>
          </p:cNvPr>
          <p:cNvSpPr>
            <a:spLocks noGrp="1"/>
          </p:cNvSpPr>
          <p:nvPr>
            <p:ph type="title"/>
          </p:nvPr>
        </p:nvSpPr>
        <p:spPr>
          <a:xfrm>
            <a:off x="838200" y="1022351"/>
            <a:ext cx="10515600" cy="1325563"/>
          </a:xfrm>
        </p:spPr>
        <p:txBody>
          <a:bodyPr>
            <a:normAutofit/>
          </a:bodyPr>
          <a:lstStyle/>
          <a:p>
            <a:r>
              <a:rPr lang="en-US" sz="3000" dirty="0">
                <a:latin typeface="+mn-lt"/>
              </a:rPr>
              <a:t>Look at the video:</a:t>
            </a:r>
          </a:p>
        </p:txBody>
      </p:sp>
      <p:sp>
        <p:nvSpPr>
          <p:cNvPr id="3" name="Content Placeholder 2">
            <a:extLst>
              <a:ext uri="{FF2B5EF4-FFF2-40B4-BE49-F238E27FC236}">
                <a16:creationId xmlns:a16="http://schemas.microsoft.com/office/drawing/2014/main" id="{3CD020C0-E8EC-4F42-A739-2E484ED8C2E1}"/>
              </a:ext>
            </a:extLst>
          </p:cNvPr>
          <p:cNvSpPr>
            <a:spLocks noGrp="1"/>
          </p:cNvSpPr>
          <p:nvPr>
            <p:ph idx="1"/>
          </p:nvPr>
        </p:nvSpPr>
        <p:spPr>
          <a:xfrm>
            <a:off x="609600" y="2168525"/>
            <a:ext cx="10515600" cy="4351338"/>
          </a:xfrm>
        </p:spPr>
        <p:txBody>
          <a:bodyPr/>
          <a:lstStyle/>
          <a:p>
            <a:r>
              <a:rPr lang="en-US" dirty="0"/>
              <a:t>https://www.youtube.com/watch?v=9u1t285wnJg</a:t>
            </a:r>
            <a:endParaRPr lang="ru-RU" dirty="0"/>
          </a:p>
          <a:p>
            <a:pPr marL="0" indent="0">
              <a:buNone/>
            </a:pPr>
            <a:endParaRPr lang="en-US" dirty="0"/>
          </a:p>
        </p:txBody>
      </p:sp>
    </p:spTree>
    <p:extLst>
      <p:ext uri="{BB962C8B-B14F-4D97-AF65-F5344CB8AC3E}">
        <p14:creationId xmlns:p14="http://schemas.microsoft.com/office/powerpoint/2010/main" val="252732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D754-1FE1-4C43-A924-30D83D97D1BD}"/>
              </a:ext>
            </a:extLst>
          </p:cNvPr>
          <p:cNvSpPr>
            <a:spLocks noGrp="1"/>
          </p:cNvSpPr>
          <p:nvPr>
            <p:ph type="title"/>
          </p:nvPr>
        </p:nvSpPr>
        <p:spPr>
          <a:xfrm>
            <a:off x="838200" y="1008062"/>
            <a:ext cx="10515600" cy="1325563"/>
          </a:xfrm>
        </p:spPr>
        <p:txBody>
          <a:bodyPr>
            <a:normAutofit/>
          </a:bodyPr>
          <a:lstStyle/>
          <a:p>
            <a:r>
              <a:rPr lang="en-US" sz="3000" b="1" dirty="0">
                <a:latin typeface="+mn-lt"/>
              </a:rPr>
              <a:t>Sources used:</a:t>
            </a:r>
          </a:p>
        </p:txBody>
      </p:sp>
      <p:sp>
        <p:nvSpPr>
          <p:cNvPr id="3" name="Content Placeholder 2">
            <a:extLst>
              <a:ext uri="{FF2B5EF4-FFF2-40B4-BE49-F238E27FC236}">
                <a16:creationId xmlns:a16="http://schemas.microsoft.com/office/drawing/2014/main" id="{1BB80536-CA3D-4082-A315-F3D7CBB0307E}"/>
              </a:ext>
            </a:extLst>
          </p:cNvPr>
          <p:cNvSpPr>
            <a:spLocks noGrp="1"/>
          </p:cNvSpPr>
          <p:nvPr>
            <p:ph idx="1"/>
          </p:nvPr>
        </p:nvSpPr>
        <p:spPr>
          <a:xfrm>
            <a:off x="838200" y="2506662"/>
            <a:ext cx="10515600" cy="4351338"/>
          </a:xfrm>
        </p:spPr>
        <p:txBody>
          <a:bodyPr/>
          <a:lstStyle/>
          <a:p>
            <a:r>
              <a:rPr lang="en-US" sz="2000" dirty="0" err="1"/>
              <a:t>dr</a:t>
            </a:r>
            <a:r>
              <a:rPr lang="ru-RU" sz="2000" dirty="0"/>
              <a:t>. </a:t>
            </a:r>
            <a:r>
              <a:rPr lang="en-US" sz="2000" dirty="0"/>
              <a:t>Anita </a:t>
            </a:r>
            <a:r>
              <a:rPr lang="en-US" sz="2000" dirty="0" err="1"/>
              <a:t>Grozdanov</a:t>
            </a:r>
            <a:r>
              <a:rPr lang="en-US" sz="2000" dirty="0"/>
              <a:t>, regular professor; manual for implementing of a training for sustainability advisor</a:t>
            </a:r>
            <a:r>
              <a:rPr lang="mk-MK" sz="2000" dirty="0"/>
              <a:t>, </a:t>
            </a:r>
            <a:r>
              <a:rPr lang="en-US" sz="2000" dirty="0"/>
              <a:t>Skopje</a:t>
            </a:r>
            <a:r>
              <a:rPr lang="mk-MK" sz="2000" dirty="0"/>
              <a:t> 2018</a:t>
            </a:r>
            <a:endParaRPr lang="en-US" sz="2000" dirty="0"/>
          </a:p>
          <a:p>
            <a:r>
              <a:rPr lang="en-US" sz="2000" dirty="0">
                <a:hlinkClick r:id="rId2"/>
              </a:rPr>
              <a:t>https://www.un.org/sustainabledevelopment/blog/2015/09/fostering-sustainable-economic-growth-transformation-and-promoting-sustainable-consumption-and-production/</a:t>
            </a:r>
            <a:endParaRPr lang="en-US" sz="2000" dirty="0"/>
          </a:p>
          <a:p>
            <a:r>
              <a:rPr lang="en-US" sz="2000" dirty="0"/>
              <a:t>https://ecologic.mk/the-manual-for-development-%d0%b0-training-advisor-of-sustainable-development/</a:t>
            </a:r>
            <a:endParaRPr lang="ru-RU" sz="2000" dirty="0"/>
          </a:p>
          <a:p>
            <a:pPr marL="0" indent="0">
              <a:buNone/>
            </a:pPr>
            <a:endParaRPr lang="en-US" dirty="0"/>
          </a:p>
        </p:txBody>
      </p:sp>
    </p:spTree>
    <p:extLst>
      <p:ext uri="{BB962C8B-B14F-4D97-AF65-F5344CB8AC3E}">
        <p14:creationId xmlns:p14="http://schemas.microsoft.com/office/powerpoint/2010/main" val="164752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22DB-0ECC-478D-B8F2-2A77FD5AC389}"/>
              </a:ext>
            </a:extLst>
          </p:cNvPr>
          <p:cNvSpPr>
            <a:spLocks noGrp="1"/>
          </p:cNvSpPr>
          <p:nvPr>
            <p:ph type="title"/>
          </p:nvPr>
        </p:nvSpPr>
        <p:spPr>
          <a:xfrm>
            <a:off x="695896" y="950014"/>
            <a:ext cx="10543032" cy="1325563"/>
          </a:xfrm>
        </p:spPr>
        <p:txBody>
          <a:bodyPr>
            <a:normAutofit/>
          </a:bodyPr>
          <a:lstStyle/>
          <a:p>
            <a:r>
              <a:rPr lang="en-US" sz="3000" b="1" dirty="0">
                <a:latin typeface="+mn-lt"/>
              </a:rPr>
              <a:t>Concept of correct usage of Earth’s resources</a:t>
            </a:r>
            <a:r>
              <a:rPr lang="ru-RU" sz="3000" b="1" dirty="0">
                <a:latin typeface="+mn-lt"/>
              </a:rPr>
              <a:t> (Resource Efficient)</a:t>
            </a:r>
            <a:endParaRPr lang="en-US" sz="3000" b="1" dirty="0">
              <a:latin typeface="+mn-lt"/>
            </a:endParaRPr>
          </a:p>
        </p:txBody>
      </p:sp>
      <p:sp>
        <p:nvSpPr>
          <p:cNvPr id="3" name="Content Placeholder 2">
            <a:extLst>
              <a:ext uri="{FF2B5EF4-FFF2-40B4-BE49-F238E27FC236}">
                <a16:creationId xmlns:a16="http://schemas.microsoft.com/office/drawing/2014/main" id="{9D970A62-BE5D-4136-8D3F-54BAF24DA77F}"/>
              </a:ext>
            </a:extLst>
          </p:cNvPr>
          <p:cNvSpPr>
            <a:spLocks noGrp="1"/>
          </p:cNvSpPr>
          <p:nvPr>
            <p:ph idx="1"/>
          </p:nvPr>
        </p:nvSpPr>
        <p:spPr>
          <a:xfrm>
            <a:off x="824484" y="2069066"/>
            <a:ext cx="10543032" cy="4696169"/>
          </a:xfrm>
        </p:spPr>
        <p:txBody>
          <a:bodyPr>
            <a:noAutofit/>
          </a:bodyPr>
          <a:lstStyle/>
          <a:p>
            <a:pPr marL="0" indent="0" algn="just">
              <a:lnSpc>
                <a:spcPct val="100000"/>
              </a:lnSpc>
              <a:buNone/>
            </a:pPr>
            <a:r>
              <a:rPr lang="en-US" sz="2000" b="1" dirty="0">
                <a:cs typeface="Arial" panose="020B0604020202020204" pitchFamily="34" charset="0"/>
              </a:rPr>
              <a:t>When it comes to deciding about the correct usage of Earth’s resources, we should consider the following</a:t>
            </a:r>
            <a:r>
              <a:rPr lang="ru-RU" sz="2000" b="1" dirty="0">
                <a:cs typeface="Arial" panose="020B0604020202020204" pitchFamily="34" charset="0"/>
              </a:rPr>
              <a:t>:</a:t>
            </a:r>
          </a:p>
          <a:p>
            <a:pPr marL="0" indent="0" algn="just">
              <a:lnSpc>
                <a:spcPct val="100000"/>
              </a:lnSpc>
              <a:buNone/>
            </a:pPr>
            <a:r>
              <a:rPr lang="mk-MK" sz="2000" dirty="0">
                <a:cs typeface="Arial" panose="020B0604020202020204" pitchFamily="34" charset="0"/>
              </a:rPr>
              <a:t>1. </a:t>
            </a:r>
            <a:r>
              <a:rPr lang="en-US" sz="2000" b="1" dirty="0">
                <a:cs typeface="Arial" panose="020B0604020202020204" pitchFamily="34" charset="0"/>
              </a:rPr>
              <a:t>What we mean when we say resources, </a:t>
            </a:r>
            <a:r>
              <a:rPr lang="en-US" sz="2000" dirty="0">
                <a:cs typeface="Arial" panose="020B0604020202020204" pitchFamily="34" charset="0"/>
              </a:rPr>
              <a:t>i.e., resources are all forms of matter (including water as separate category of resources) and/or energy that are included in some process of manufacturing, and with its transformation within that process, on the very output are some specific products and/or services that can be used again as resources in a new manufacturing process and/or serve as final products intended for satisfying the needs of the end users;</a:t>
            </a:r>
            <a:endParaRPr lang="mk-MK" sz="2000" dirty="0">
              <a:cs typeface="Arial" panose="020B0604020202020204" pitchFamily="34" charset="0"/>
            </a:endParaRPr>
          </a:p>
          <a:p>
            <a:pPr marL="0" indent="0">
              <a:lnSpc>
                <a:spcPct val="100000"/>
              </a:lnSpc>
              <a:buNone/>
            </a:pPr>
            <a:r>
              <a:rPr lang="mk-MK" sz="2000" dirty="0">
                <a:cs typeface="Arial" panose="020B0604020202020204" pitchFamily="34" charset="0"/>
              </a:rPr>
              <a:t>2. </a:t>
            </a:r>
            <a:r>
              <a:rPr lang="en-US" sz="2000" b="1" dirty="0">
                <a:cs typeface="Arial" panose="020B0604020202020204" pitchFamily="34" charset="0"/>
              </a:rPr>
              <a:t>How much of these resources will be used;</a:t>
            </a:r>
            <a:endParaRPr lang="mk-MK" sz="2000" b="1" dirty="0">
              <a:cs typeface="Arial" panose="020B0604020202020204" pitchFamily="34" charset="0"/>
            </a:endParaRPr>
          </a:p>
          <a:p>
            <a:pPr marL="0" indent="0">
              <a:lnSpc>
                <a:spcPct val="100000"/>
              </a:lnSpc>
              <a:buNone/>
            </a:pPr>
            <a:r>
              <a:rPr lang="mk-MK" sz="2000" dirty="0">
                <a:cs typeface="Arial" panose="020B0604020202020204" pitchFamily="34" charset="0"/>
              </a:rPr>
              <a:t>3. </a:t>
            </a:r>
            <a:r>
              <a:rPr lang="en-US" sz="2000" b="1" dirty="0">
                <a:cs typeface="Arial" panose="020B0604020202020204" pitchFamily="34" charset="0"/>
              </a:rPr>
              <a:t>Which processes</a:t>
            </a:r>
            <a:r>
              <a:rPr lang="mk-MK" sz="2000" b="1" dirty="0">
                <a:cs typeface="Arial" panose="020B0604020202020204" pitchFamily="34" charset="0"/>
              </a:rPr>
              <a:t> </a:t>
            </a:r>
            <a:r>
              <a:rPr lang="en-US" sz="2000" dirty="0">
                <a:cs typeface="Arial" panose="020B0604020202020204" pitchFamily="34" charset="0"/>
              </a:rPr>
              <a:t>would be involved for converting/</a:t>
            </a:r>
            <a:r>
              <a:rPr lang="en-US" sz="2000" b="1" dirty="0">
                <a:cs typeface="Arial" panose="020B0604020202020204" pitchFamily="34" charset="0"/>
              </a:rPr>
              <a:t>transformation</a:t>
            </a:r>
            <a:r>
              <a:rPr lang="en-US" sz="2000" dirty="0">
                <a:cs typeface="Arial" panose="020B0604020202020204" pitchFamily="34" charset="0"/>
              </a:rPr>
              <a:t> of these resources from one to another shape in order to get a final form in which they will be implemented;</a:t>
            </a:r>
            <a:endParaRPr lang="mk-MK" sz="2000" dirty="0">
              <a:cs typeface="Arial" panose="020B0604020202020204" pitchFamily="34" charset="0"/>
            </a:endParaRPr>
          </a:p>
          <a:p>
            <a:pPr marL="0" indent="0">
              <a:lnSpc>
                <a:spcPct val="100000"/>
              </a:lnSpc>
              <a:buNone/>
            </a:pPr>
            <a:r>
              <a:rPr lang="mk-MK" sz="2000" dirty="0">
                <a:cs typeface="Arial" panose="020B0604020202020204" pitchFamily="34" charset="0"/>
              </a:rPr>
              <a:t>4. </a:t>
            </a:r>
            <a:r>
              <a:rPr lang="en-US" sz="2000" b="1" dirty="0">
                <a:cs typeface="Arial" panose="020B0604020202020204" pitchFamily="34" charset="0"/>
              </a:rPr>
              <a:t>Who exactly has access to these resources</a:t>
            </a:r>
            <a:r>
              <a:rPr lang="en-US" sz="2000" dirty="0">
                <a:cs typeface="Arial" panose="020B0604020202020204" pitchFamily="34" charset="0"/>
              </a:rPr>
              <a:t>;</a:t>
            </a:r>
          </a:p>
        </p:txBody>
      </p:sp>
    </p:spTree>
    <p:extLst>
      <p:ext uri="{BB962C8B-B14F-4D97-AF65-F5344CB8AC3E}">
        <p14:creationId xmlns:p14="http://schemas.microsoft.com/office/powerpoint/2010/main" val="57031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F6AF84-6A53-4B3D-8C58-C614091212C1}"/>
              </a:ext>
            </a:extLst>
          </p:cNvPr>
          <p:cNvSpPr>
            <a:spLocks noGrp="1"/>
          </p:cNvSpPr>
          <p:nvPr>
            <p:ph idx="1"/>
          </p:nvPr>
        </p:nvSpPr>
        <p:spPr>
          <a:xfrm>
            <a:off x="838200" y="610173"/>
            <a:ext cx="10515600" cy="4351338"/>
          </a:xfrm>
        </p:spPr>
        <p:txBody>
          <a:bodyPr>
            <a:noAutofit/>
          </a:bodyPr>
          <a:lstStyle/>
          <a:p>
            <a:endParaRPr lang="en-US" sz="2000" dirty="0"/>
          </a:p>
          <a:p>
            <a:r>
              <a:rPr lang="en-US" sz="2000" dirty="0"/>
              <a:t>5. Are there enough of these resources to satisfy the needs of the next generations;</a:t>
            </a:r>
          </a:p>
          <a:p>
            <a:r>
              <a:rPr lang="en-US" sz="2000" dirty="0"/>
              <a:t>6. Will exploiting of these resources results in some change in the environment.</a:t>
            </a:r>
          </a:p>
          <a:p>
            <a:r>
              <a:rPr lang="en-US" sz="2000" dirty="0"/>
              <a:t>It is important to understand that during evaluation of the contribution of a system, process, and similar, toward the sustainable development and/or evaluating its sustainability from a viewpoint of so-called pillar basis, as complete and suitable is the </a:t>
            </a:r>
            <a:r>
              <a:rPr lang="en-US" sz="2000" b="1" dirty="0"/>
              <a:t>systemic approach.</a:t>
            </a:r>
            <a:endParaRPr lang="mk-MK" sz="2000" b="1" dirty="0"/>
          </a:p>
          <a:p>
            <a:r>
              <a:rPr lang="en-US" sz="2000" dirty="0"/>
              <a:t>This approach means that </a:t>
            </a:r>
            <a:r>
              <a:rPr lang="en-US" sz="2000" b="1" dirty="0"/>
              <a:t>every system (natural or anthropogenic)</a:t>
            </a:r>
            <a:r>
              <a:rPr lang="en-US" sz="2000" dirty="0"/>
              <a:t> should be observed as a whole comprised of </a:t>
            </a:r>
            <a:r>
              <a:rPr lang="en-US" sz="2000" b="1" dirty="0"/>
              <a:t>its composing elements </a:t>
            </a:r>
            <a:r>
              <a:rPr lang="en-US" sz="2000" dirty="0"/>
              <a:t>(whether they are static or dynamic), in its </a:t>
            </a:r>
            <a:r>
              <a:rPr lang="en-US" sz="2000" b="1" dirty="0"/>
              <a:t>spatial </a:t>
            </a:r>
            <a:r>
              <a:rPr lang="en-US" sz="2000" dirty="0"/>
              <a:t>and </a:t>
            </a:r>
            <a:r>
              <a:rPr lang="en-US" sz="2000" b="1" dirty="0"/>
              <a:t>time</a:t>
            </a:r>
            <a:r>
              <a:rPr lang="en-US" sz="2000" dirty="0"/>
              <a:t> limits. Thus, in the previously defined time and spatial limits in that system, the static and/or dynamic </a:t>
            </a:r>
            <a:r>
              <a:rPr lang="en-US" sz="2000" b="1" dirty="0"/>
              <a:t>components</a:t>
            </a:r>
            <a:r>
              <a:rPr lang="en-US" sz="2000" dirty="0"/>
              <a:t>, together with their </a:t>
            </a:r>
            <a:r>
              <a:rPr lang="en-US" sz="2000" dirty="0" err="1"/>
              <a:t>correspondings</a:t>
            </a:r>
            <a:r>
              <a:rPr lang="en-US" sz="2000" dirty="0"/>
              <a:t> (relations) should be observed through the prism of ensuring </a:t>
            </a:r>
            <a:r>
              <a:rPr lang="en-US" sz="2000" b="1" dirty="0"/>
              <a:t>quality</a:t>
            </a:r>
            <a:r>
              <a:rPr lang="en-US" sz="2000" dirty="0"/>
              <a:t> that is/was previously set to be reached through/existing, working and/or </a:t>
            </a:r>
            <a:r>
              <a:rPr lang="en-US" sz="2000" b="1" dirty="0"/>
              <a:t>exploiting of that system.</a:t>
            </a:r>
            <a:endParaRPr lang="en-US" sz="2000" dirty="0"/>
          </a:p>
        </p:txBody>
      </p:sp>
    </p:spTree>
    <p:extLst>
      <p:ext uri="{BB962C8B-B14F-4D97-AF65-F5344CB8AC3E}">
        <p14:creationId xmlns:p14="http://schemas.microsoft.com/office/powerpoint/2010/main" val="267766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858C6-B175-44CD-8A44-27EB1043410C}"/>
              </a:ext>
            </a:extLst>
          </p:cNvPr>
          <p:cNvPicPr>
            <a:picLocks noChangeAspect="1"/>
          </p:cNvPicPr>
          <p:nvPr/>
        </p:nvPicPr>
        <p:blipFill>
          <a:blip r:embed="rId2"/>
          <a:stretch>
            <a:fillRect/>
          </a:stretch>
        </p:blipFill>
        <p:spPr>
          <a:xfrm>
            <a:off x="4215513" y="2110256"/>
            <a:ext cx="3615241" cy="2847079"/>
          </a:xfrm>
          <a:prstGeom prst="rect">
            <a:avLst/>
          </a:prstGeom>
        </p:spPr>
      </p:pic>
      <p:sp>
        <p:nvSpPr>
          <p:cNvPr id="6" name="Text Box 2">
            <a:extLst>
              <a:ext uri="{FF2B5EF4-FFF2-40B4-BE49-F238E27FC236}">
                <a16:creationId xmlns:a16="http://schemas.microsoft.com/office/drawing/2014/main" id="{A527C8CC-1D95-41E7-B52A-1B55DC14552F}"/>
              </a:ext>
            </a:extLst>
          </p:cNvPr>
          <p:cNvSpPr txBox="1">
            <a:spLocks noChangeArrowheads="1"/>
          </p:cNvSpPr>
          <p:nvPr/>
        </p:nvSpPr>
        <p:spPr bwMode="auto">
          <a:xfrm>
            <a:off x="1500188" y="3127948"/>
            <a:ext cx="2186939" cy="11011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Coefficient of efficiency of transformation of the transformation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E30FE08-2E01-4B6C-B6A6-DDADAE1007D6}"/>
              </a:ext>
            </a:extLst>
          </p:cNvPr>
          <p:cNvSpPr txBox="1">
            <a:spLocks noChangeArrowheads="1"/>
          </p:cNvSpPr>
          <p:nvPr/>
        </p:nvSpPr>
        <p:spPr bwMode="auto">
          <a:xfrm>
            <a:off x="8359140" y="3127948"/>
            <a:ext cx="2099310" cy="11011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Limits of the system in space and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942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D71C-6268-463E-BA5D-9119E7285AC1}"/>
              </a:ext>
            </a:extLst>
          </p:cNvPr>
          <p:cNvSpPr>
            <a:spLocks noGrp="1"/>
          </p:cNvSpPr>
          <p:nvPr>
            <p:ph type="title"/>
          </p:nvPr>
        </p:nvSpPr>
        <p:spPr>
          <a:xfrm>
            <a:off x="838200" y="1065213"/>
            <a:ext cx="10515600" cy="1325563"/>
          </a:xfrm>
        </p:spPr>
        <p:txBody>
          <a:bodyPr>
            <a:normAutofit/>
          </a:bodyPr>
          <a:lstStyle/>
          <a:p>
            <a:r>
              <a:rPr lang="en-US" sz="3000" b="1" dirty="0">
                <a:latin typeface="+mn-lt"/>
              </a:rPr>
              <a:t>Term of a concept for historical review i.e., more efficient in terms of resources and cleaner manufacturing:</a:t>
            </a:r>
          </a:p>
        </p:txBody>
      </p:sp>
      <p:sp>
        <p:nvSpPr>
          <p:cNvPr id="3" name="Content Placeholder 2">
            <a:extLst>
              <a:ext uri="{FF2B5EF4-FFF2-40B4-BE49-F238E27FC236}">
                <a16:creationId xmlns:a16="http://schemas.microsoft.com/office/drawing/2014/main" id="{1581C39D-270D-4852-BCED-06D2DEFEA099}"/>
              </a:ext>
            </a:extLst>
          </p:cNvPr>
          <p:cNvSpPr>
            <a:spLocks noGrp="1"/>
          </p:cNvSpPr>
          <p:nvPr>
            <p:ph idx="1"/>
          </p:nvPr>
        </p:nvSpPr>
        <p:spPr>
          <a:xfrm>
            <a:off x="838200" y="2305238"/>
            <a:ext cx="9970827" cy="4351338"/>
          </a:xfrm>
        </p:spPr>
        <p:txBody>
          <a:bodyPr>
            <a:normAutofit/>
          </a:bodyPr>
          <a:lstStyle/>
          <a:p>
            <a:pPr algn="just"/>
            <a:r>
              <a:rPr lang="en-US" sz="2000" dirty="0"/>
              <a:t>Back in 1990, as answer to the rapid increase of expenses for preventing or overcoming the pollution, the United Nations Environment Program (UNEP) starts working on alternative approaches for pollution prevention.</a:t>
            </a:r>
            <a:endParaRPr lang="mk-MK" sz="2000" dirty="0"/>
          </a:p>
          <a:p>
            <a:pPr algn="just"/>
            <a:r>
              <a:rPr lang="en-US" sz="2000" dirty="0"/>
              <a:t>As a result to this, UNEP defines the term cleaner manufacturing and suitable strategy for cleaner manufacturing such as “unobstructed implementation of the integrated strategy for protection of the environment, over processes, products and services” (covered manufacturing as well), with the goal of increasing the efficiency and reducing the risks for humankind and environment too.</a:t>
            </a:r>
          </a:p>
        </p:txBody>
      </p:sp>
    </p:spTree>
    <p:extLst>
      <p:ext uri="{BB962C8B-B14F-4D97-AF65-F5344CB8AC3E}">
        <p14:creationId xmlns:p14="http://schemas.microsoft.com/office/powerpoint/2010/main" val="5641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0000A-1DF2-45AC-8539-A1A8AB7F0BCD}"/>
              </a:ext>
            </a:extLst>
          </p:cNvPr>
          <p:cNvSpPr>
            <a:spLocks noGrp="1"/>
          </p:cNvSpPr>
          <p:nvPr>
            <p:ph idx="1"/>
          </p:nvPr>
        </p:nvSpPr>
        <p:spPr>
          <a:xfrm>
            <a:off x="838200" y="1372930"/>
            <a:ext cx="10515600" cy="4351338"/>
          </a:xfrm>
        </p:spPr>
        <p:txBody>
          <a:bodyPr>
            <a:normAutofit/>
          </a:bodyPr>
          <a:lstStyle/>
          <a:p>
            <a:pPr algn="just"/>
            <a:r>
              <a:rPr lang="en-US" sz="2000" dirty="0"/>
              <a:t>With the development of acknowledgements and taking into consideration the awareness that resources of the Earth are limited, the term </a:t>
            </a:r>
            <a:r>
              <a:rPr lang="en-US" sz="2000" b="1" dirty="0"/>
              <a:t>cleaner production</a:t>
            </a:r>
            <a:r>
              <a:rPr lang="en-US" sz="2000" dirty="0"/>
              <a:t> of 2010, is replaced with the term concept of </a:t>
            </a:r>
            <a:r>
              <a:rPr lang="en-US" sz="2000" b="1" dirty="0"/>
              <a:t>more efficiency regarding resources and cleaner production</a:t>
            </a:r>
            <a:r>
              <a:rPr lang="en-US" sz="2000" dirty="0"/>
              <a:t>, and as such it predicts unobstructed implementation of integrated and preventive strategies over processes, products and services.</a:t>
            </a:r>
          </a:p>
          <a:p>
            <a:pPr algn="just"/>
            <a:r>
              <a:rPr lang="en-US" sz="2000" dirty="0"/>
              <a:t>Modified in such a way, the new term belongs in the broadened family of terms, that in turn are of the areas of pollution prevention, and efficiency in using of resources. The image below presents a scheme for this definition of the concept for more efficient for more efficient regarding resources and cleaner production.</a:t>
            </a:r>
          </a:p>
          <a:p>
            <a:pPr marL="0" indent="0" algn="just">
              <a:buNone/>
            </a:pPr>
            <a:endParaRPr lang="en-US" sz="2000" dirty="0"/>
          </a:p>
        </p:txBody>
      </p:sp>
      <p:sp>
        <p:nvSpPr>
          <p:cNvPr id="7" name="Rectangle 6">
            <a:extLst>
              <a:ext uri="{FF2B5EF4-FFF2-40B4-BE49-F238E27FC236}">
                <a16:creationId xmlns:a16="http://schemas.microsoft.com/office/drawing/2014/main" id="{CB618D00-E7E6-4045-8DA0-995A8DADD150}"/>
              </a:ext>
            </a:extLst>
          </p:cNvPr>
          <p:cNvSpPr/>
          <p:nvPr/>
        </p:nvSpPr>
        <p:spPr>
          <a:xfrm>
            <a:off x="838200" y="4518991"/>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Continuous</a:t>
            </a:r>
          </a:p>
        </p:txBody>
      </p:sp>
      <p:sp>
        <p:nvSpPr>
          <p:cNvPr id="8" name="Rectangle 7">
            <a:extLst>
              <a:ext uri="{FF2B5EF4-FFF2-40B4-BE49-F238E27FC236}">
                <a16:creationId xmlns:a16="http://schemas.microsoft.com/office/drawing/2014/main" id="{5C03C789-34FC-4776-BC08-6F35E7E4F50C}"/>
              </a:ext>
            </a:extLst>
          </p:cNvPr>
          <p:cNvSpPr/>
          <p:nvPr/>
        </p:nvSpPr>
        <p:spPr>
          <a:xfrm>
            <a:off x="838199" y="5121629"/>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Preventive</a:t>
            </a:r>
          </a:p>
        </p:txBody>
      </p:sp>
      <p:sp>
        <p:nvSpPr>
          <p:cNvPr id="9" name="Rectangle 8">
            <a:extLst>
              <a:ext uri="{FF2B5EF4-FFF2-40B4-BE49-F238E27FC236}">
                <a16:creationId xmlns:a16="http://schemas.microsoft.com/office/drawing/2014/main" id="{FA6036E9-2B03-4BA8-AE8B-338A1FB96131}"/>
              </a:ext>
            </a:extLst>
          </p:cNvPr>
          <p:cNvSpPr/>
          <p:nvPr/>
        </p:nvSpPr>
        <p:spPr>
          <a:xfrm>
            <a:off x="838198" y="5664296"/>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Integrated</a:t>
            </a:r>
          </a:p>
        </p:txBody>
      </p:sp>
      <p:sp>
        <p:nvSpPr>
          <p:cNvPr id="10" name="Rectangle 9">
            <a:extLst>
              <a:ext uri="{FF2B5EF4-FFF2-40B4-BE49-F238E27FC236}">
                <a16:creationId xmlns:a16="http://schemas.microsoft.com/office/drawing/2014/main" id="{0D7061B2-A1D6-4E6A-8693-1AB355D5280D}"/>
              </a:ext>
            </a:extLst>
          </p:cNvPr>
          <p:cNvSpPr/>
          <p:nvPr/>
        </p:nvSpPr>
        <p:spPr>
          <a:xfrm>
            <a:off x="2637184" y="4850295"/>
            <a:ext cx="2001078" cy="814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Strategy for protection of the environment </a:t>
            </a:r>
            <a:endParaRPr lang="en-US" dirty="0"/>
          </a:p>
        </p:txBody>
      </p:sp>
      <p:sp>
        <p:nvSpPr>
          <p:cNvPr id="11" name="Rectangle 10">
            <a:extLst>
              <a:ext uri="{FF2B5EF4-FFF2-40B4-BE49-F238E27FC236}">
                <a16:creationId xmlns:a16="http://schemas.microsoft.com/office/drawing/2014/main" id="{353387D6-F0AE-4269-A123-14466E77D9BF}"/>
              </a:ext>
            </a:extLst>
          </p:cNvPr>
          <p:cNvSpPr/>
          <p:nvPr/>
        </p:nvSpPr>
        <p:spPr>
          <a:xfrm>
            <a:off x="4837715" y="4518990"/>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Processes</a:t>
            </a:r>
            <a:endParaRPr lang="en-US" dirty="0"/>
          </a:p>
        </p:txBody>
      </p:sp>
      <p:sp>
        <p:nvSpPr>
          <p:cNvPr id="12" name="Rectangle 11">
            <a:extLst>
              <a:ext uri="{FF2B5EF4-FFF2-40B4-BE49-F238E27FC236}">
                <a16:creationId xmlns:a16="http://schemas.microsoft.com/office/drawing/2014/main" id="{6F76029C-8147-4A41-8B02-08DB04DCAD16}"/>
              </a:ext>
            </a:extLst>
          </p:cNvPr>
          <p:cNvSpPr/>
          <p:nvPr/>
        </p:nvSpPr>
        <p:spPr>
          <a:xfrm>
            <a:off x="4837714" y="5121629"/>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Products</a:t>
            </a:r>
            <a:endParaRPr lang="en-US" dirty="0"/>
          </a:p>
        </p:txBody>
      </p:sp>
      <p:sp>
        <p:nvSpPr>
          <p:cNvPr id="13" name="Rectangle 12">
            <a:extLst>
              <a:ext uri="{FF2B5EF4-FFF2-40B4-BE49-F238E27FC236}">
                <a16:creationId xmlns:a16="http://schemas.microsoft.com/office/drawing/2014/main" id="{3A418880-C901-4831-8719-3B1974034B8F}"/>
              </a:ext>
            </a:extLst>
          </p:cNvPr>
          <p:cNvSpPr/>
          <p:nvPr/>
        </p:nvSpPr>
        <p:spPr>
          <a:xfrm>
            <a:off x="4837713" y="5651043"/>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Services</a:t>
            </a:r>
            <a:endParaRPr lang="en-US" dirty="0"/>
          </a:p>
        </p:txBody>
      </p:sp>
      <p:sp>
        <p:nvSpPr>
          <p:cNvPr id="14" name="Rectangle 13">
            <a:extLst>
              <a:ext uri="{FF2B5EF4-FFF2-40B4-BE49-F238E27FC236}">
                <a16:creationId xmlns:a16="http://schemas.microsoft.com/office/drawing/2014/main" id="{1D27E027-2485-481A-821F-ABBFC5BA8C70}"/>
              </a:ext>
            </a:extLst>
          </p:cNvPr>
          <p:cNvSpPr/>
          <p:nvPr/>
        </p:nvSpPr>
        <p:spPr>
          <a:xfrm>
            <a:off x="6773518" y="5107381"/>
            <a:ext cx="1560443"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Risk reducing</a:t>
            </a:r>
            <a:endParaRPr lang="en-US" dirty="0"/>
          </a:p>
        </p:txBody>
      </p:sp>
      <p:sp>
        <p:nvSpPr>
          <p:cNvPr id="15" name="Rectangle 14">
            <a:extLst>
              <a:ext uri="{FF2B5EF4-FFF2-40B4-BE49-F238E27FC236}">
                <a16:creationId xmlns:a16="http://schemas.microsoft.com/office/drawing/2014/main" id="{B7C436A6-3977-4D6C-B159-06E9A4910D47}"/>
              </a:ext>
            </a:extLst>
          </p:cNvPr>
          <p:cNvSpPr/>
          <p:nvPr/>
        </p:nvSpPr>
        <p:spPr>
          <a:xfrm>
            <a:off x="7958601" y="4434513"/>
            <a:ext cx="2152807"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To the environment</a:t>
            </a:r>
            <a:endParaRPr lang="en-US" dirty="0"/>
          </a:p>
        </p:txBody>
      </p:sp>
      <p:sp>
        <p:nvSpPr>
          <p:cNvPr id="16" name="Rectangle 15">
            <a:extLst>
              <a:ext uri="{FF2B5EF4-FFF2-40B4-BE49-F238E27FC236}">
                <a16:creationId xmlns:a16="http://schemas.microsoft.com/office/drawing/2014/main" id="{CAB0A454-3061-4C4A-9A51-BE98065B38AA}"/>
              </a:ext>
            </a:extLst>
          </p:cNvPr>
          <p:cNvSpPr/>
          <p:nvPr/>
        </p:nvSpPr>
        <p:spPr>
          <a:xfrm>
            <a:off x="8478412" y="5664296"/>
            <a:ext cx="2152807" cy="331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rgbClr val="000000"/>
                </a:solidFill>
                <a:latin typeface="Tahoma" panose="020B0604030504040204" pitchFamily="34" charset="0"/>
              </a:rPr>
              <a:t>For the people</a:t>
            </a:r>
            <a:endParaRPr lang="en-US" dirty="0"/>
          </a:p>
        </p:txBody>
      </p:sp>
      <p:cxnSp>
        <p:nvCxnSpPr>
          <p:cNvPr id="18" name="Straight Arrow Connector 17">
            <a:extLst>
              <a:ext uri="{FF2B5EF4-FFF2-40B4-BE49-F238E27FC236}">
                <a16:creationId xmlns:a16="http://schemas.microsoft.com/office/drawing/2014/main" id="{0F34FD05-446D-4091-B771-FCCB4F8526BB}"/>
              </a:ext>
            </a:extLst>
          </p:cNvPr>
          <p:cNvCxnSpPr>
            <a:stCxn id="7" idx="3"/>
          </p:cNvCxnSpPr>
          <p:nvPr/>
        </p:nvCxnSpPr>
        <p:spPr>
          <a:xfrm>
            <a:off x="2398643" y="4684644"/>
            <a:ext cx="795131" cy="137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4CACFF2-7E51-47CE-8B22-BBC6A0EA77BA}"/>
              </a:ext>
            </a:extLst>
          </p:cNvPr>
          <p:cNvCxnSpPr/>
          <p:nvPr/>
        </p:nvCxnSpPr>
        <p:spPr>
          <a:xfrm flipV="1">
            <a:off x="2440392" y="5724267"/>
            <a:ext cx="592698" cy="211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29ED88-FC46-4507-A2C5-3E2F7AB3C582}"/>
              </a:ext>
            </a:extLst>
          </p:cNvPr>
          <p:cNvCxnSpPr>
            <a:cxnSpLocks/>
            <a:stCxn id="8" idx="3"/>
            <a:endCxn id="10" idx="1"/>
          </p:cNvCxnSpPr>
          <p:nvPr/>
        </p:nvCxnSpPr>
        <p:spPr>
          <a:xfrm flipV="1">
            <a:off x="2398642" y="5257296"/>
            <a:ext cx="238542" cy="29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8AA846C-FF1D-425A-B35E-06B1E5D86EBF}"/>
              </a:ext>
            </a:extLst>
          </p:cNvPr>
          <p:cNvCxnSpPr>
            <a:cxnSpLocks/>
            <a:endCxn id="11" idx="1"/>
          </p:cNvCxnSpPr>
          <p:nvPr/>
        </p:nvCxnSpPr>
        <p:spPr>
          <a:xfrm flipV="1">
            <a:off x="3803374" y="4684643"/>
            <a:ext cx="1034341" cy="13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9508EBE-E183-4FE0-8905-975557F32867}"/>
              </a:ext>
            </a:extLst>
          </p:cNvPr>
          <p:cNvCxnSpPr>
            <a:cxnSpLocks/>
          </p:cNvCxnSpPr>
          <p:nvPr/>
        </p:nvCxnSpPr>
        <p:spPr>
          <a:xfrm flipV="1">
            <a:off x="4638262" y="5262590"/>
            <a:ext cx="238542" cy="29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3FA8F16-ECC8-4F7F-8DA3-CA39F9C49502}"/>
              </a:ext>
            </a:extLst>
          </p:cNvPr>
          <p:cNvCxnSpPr>
            <a:cxnSpLocks/>
          </p:cNvCxnSpPr>
          <p:nvPr/>
        </p:nvCxnSpPr>
        <p:spPr>
          <a:xfrm flipV="1">
            <a:off x="6384910" y="5538734"/>
            <a:ext cx="959462" cy="20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811555-9D77-4B04-ABDC-F28279B03617}"/>
              </a:ext>
            </a:extLst>
          </p:cNvPr>
          <p:cNvCxnSpPr>
            <a:stCxn id="11" idx="3"/>
          </p:cNvCxnSpPr>
          <p:nvPr/>
        </p:nvCxnSpPr>
        <p:spPr>
          <a:xfrm>
            <a:off x="6398158" y="4684643"/>
            <a:ext cx="612242" cy="436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A8CA0D-A584-473E-A660-610BB71F78B9}"/>
              </a:ext>
            </a:extLst>
          </p:cNvPr>
          <p:cNvCxnSpPr>
            <a:cxnSpLocks/>
            <a:endCxn id="14" idx="1"/>
          </p:cNvCxnSpPr>
          <p:nvPr/>
        </p:nvCxnSpPr>
        <p:spPr>
          <a:xfrm flipV="1">
            <a:off x="6437246" y="5273034"/>
            <a:ext cx="336272" cy="84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7FFEA08-EF09-4A4B-9FB0-F87E8A26AF20}"/>
              </a:ext>
            </a:extLst>
          </p:cNvPr>
          <p:cNvCxnSpPr>
            <a:cxnSpLocks/>
          </p:cNvCxnSpPr>
          <p:nvPr/>
        </p:nvCxnSpPr>
        <p:spPr>
          <a:xfrm flipV="1">
            <a:off x="7276787" y="4775244"/>
            <a:ext cx="1055204" cy="33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280DF1-232B-4CE0-BCD7-C03B1D6387A6}"/>
              </a:ext>
            </a:extLst>
          </p:cNvPr>
          <p:cNvCxnSpPr>
            <a:cxnSpLocks/>
            <a:stCxn id="14" idx="2"/>
          </p:cNvCxnSpPr>
          <p:nvPr/>
        </p:nvCxnSpPr>
        <p:spPr>
          <a:xfrm>
            <a:off x="7553740" y="5438686"/>
            <a:ext cx="880620" cy="388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11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55E73-BD92-4865-A10B-F47EB0711CEE}"/>
              </a:ext>
            </a:extLst>
          </p:cNvPr>
          <p:cNvSpPr>
            <a:spLocks noGrp="1"/>
          </p:cNvSpPr>
          <p:nvPr>
            <p:ph idx="1"/>
          </p:nvPr>
        </p:nvSpPr>
        <p:spPr>
          <a:xfrm>
            <a:off x="837520" y="1427389"/>
            <a:ext cx="10787743" cy="5806849"/>
          </a:xfrm>
        </p:spPr>
        <p:txBody>
          <a:bodyPr>
            <a:normAutofit/>
          </a:bodyPr>
          <a:lstStyle/>
          <a:p>
            <a:pPr marL="0" indent="0">
              <a:buNone/>
            </a:pPr>
            <a:r>
              <a:rPr lang="en-US" sz="2000" dirty="0"/>
              <a:t>The holistic approach of the concept of more efficient in terms of resources and cleaner manufacturing promoted by UNEP and UNIDO is comprised of the prevention aspect of the strategy that should be implemented over the overall manufacturing cycle (as to the </a:t>
            </a:r>
            <a:r>
              <a:rPr lang="en-US" sz="2000" b="1" dirty="0"/>
              <a:t>process</a:t>
            </a:r>
            <a:r>
              <a:rPr lang="en-US" sz="2000" dirty="0"/>
              <a:t> itself, so to the </a:t>
            </a:r>
            <a:r>
              <a:rPr lang="en-US" sz="2000" b="1" dirty="0"/>
              <a:t>products </a:t>
            </a:r>
            <a:r>
              <a:rPr lang="en-US" sz="2000" dirty="0"/>
              <a:t>too) with the goal of:</a:t>
            </a:r>
          </a:p>
          <a:p>
            <a:pPr>
              <a:buFont typeface="Wingdings" panose="05000000000000000000" pitchFamily="2" charset="2"/>
              <a:buChar char="Ø"/>
            </a:pPr>
            <a:r>
              <a:rPr lang="mk-MK" sz="2000" dirty="0"/>
              <a:t> </a:t>
            </a:r>
            <a:r>
              <a:rPr lang="en-US" sz="2000" dirty="0"/>
              <a:t>Reaching </a:t>
            </a:r>
            <a:r>
              <a:rPr lang="en-US" sz="2000" b="1" dirty="0"/>
              <a:t>better productivity</a:t>
            </a:r>
            <a:r>
              <a:rPr lang="en-US" sz="2000" dirty="0"/>
              <a:t> through ensuring of </a:t>
            </a:r>
            <a:r>
              <a:rPr lang="en-US" sz="2000" b="1" dirty="0"/>
              <a:t>more efficient usage </a:t>
            </a:r>
            <a:r>
              <a:rPr lang="en-US" sz="2000" dirty="0"/>
              <a:t>of materials, energy and water;</a:t>
            </a:r>
          </a:p>
          <a:p>
            <a:pPr>
              <a:buFont typeface="Wingdings" panose="05000000000000000000" pitchFamily="2" charset="2"/>
              <a:buChar char="Ø"/>
            </a:pPr>
            <a:r>
              <a:rPr lang="en-US" sz="2000" dirty="0"/>
              <a:t>Promoting of </a:t>
            </a:r>
            <a:r>
              <a:rPr lang="en-US" sz="2000" b="1" dirty="0"/>
              <a:t>better performance of manufacturing </a:t>
            </a:r>
            <a:r>
              <a:rPr lang="en-US" sz="2000" dirty="0"/>
              <a:t>from aspect of the environment through </a:t>
            </a:r>
            <a:r>
              <a:rPr lang="en-US" sz="2000" b="1" dirty="0"/>
              <a:t>reducing of the generated waste and emissions in air and water</a:t>
            </a:r>
            <a:r>
              <a:rPr lang="en-US" sz="2000" dirty="0"/>
              <a:t>;</a:t>
            </a:r>
          </a:p>
        </p:txBody>
      </p:sp>
      <p:pic>
        <p:nvPicPr>
          <p:cNvPr id="2" name="Picture 1">
            <a:extLst>
              <a:ext uri="{FF2B5EF4-FFF2-40B4-BE49-F238E27FC236}">
                <a16:creationId xmlns:a16="http://schemas.microsoft.com/office/drawing/2014/main" id="{36DDF32D-104C-4CF5-9A37-2F57C355BB18}"/>
              </a:ext>
            </a:extLst>
          </p:cNvPr>
          <p:cNvPicPr>
            <a:picLocks noChangeAspect="1"/>
          </p:cNvPicPr>
          <p:nvPr/>
        </p:nvPicPr>
        <p:blipFill>
          <a:blip r:embed="rId2"/>
          <a:stretch>
            <a:fillRect/>
          </a:stretch>
        </p:blipFill>
        <p:spPr>
          <a:xfrm>
            <a:off x="7832087" y="3871914"/>
            <a:ext cx="2826388" cy="1758794"/>
          </a:xfrm>
          <a:prstGeom prst="rect">
            <a:avLst/>
          </a:prstGeom>
        </p:spPr>
      </p:pic>
    </p:spTree>
    <p:extLst>
      <p:ext uri="{BB962C8B-B14F-4D97-AF65-F5344CB8AC3E}">
        <p14:creationId xmlns:p14="http://schemas.microsoft.com/office/powerpoint/2010/main" val="183590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EE504-ADBA-45F1-8C0B-68C09678244E}"/>
              </a:ext>
            </a:extLst>
          </p:cNvPr>
          <p:cNvSpPr>
            <a:spLocks noGrp="1"/>
          </p:cNvSpPr>
          <p:nvPr>
            <p:ph idx="1"/>
          </p:nvPr>
        </p:nvSpPr>
        <p:spPr>
          <a:xfrm>
            <a:off x="729610" y="1518374"/>
            <a:ext cx="10515600" cy="4351338"/>
          </a:xfrm>
        </p:spPr>
        <p:txBody>
          <a:bodyPr>
            <a:normAutofit/>
          </a:bodyPr>
          <a:lstStyle/>
          <a:p>
            <a:pPr marL="0" indent="0">
              <a:buNone/>
            </a:pPr>
            <a:endParaRPr lang="en-US" sz="2200" dirty="0"/>
          </a:p>
          <a:p>
            <a:pPr marL="0" indent="0">
              <a:buNone/>
            </a:pPr>
            <a:r>
              <a:rPr lang="en-US" sz="2200" dirty="0"/>
              <a:t> Reducing of the influence over the environment stemming from the processes, products, and/or services in the course of their lifecycle through </a:t>
            </a:r>
            <a:r>
              <a:rPr lang="en-US" sz="2200" b="1" dirty="0"/>
              <a:t>thinking ahead, projecting and manufacturing of products </a:t>
            </a:r>
            <a:r>
              <a:rPr lang="en-US" sz="2200" dirty="0"/>
              <a:t>that are </a:t>
            </a:r>
            <a:r>
              <a:rPr lang="en-US" sz="2200" b="1" dirty="0"/>
              <a:t>efficient cost-wise, </a:t>
            </a:r>
            <a:r>
              <a:rPr lang="en-US" sz="2200" dirty="0"/>
              <a:t>but also </a:t>
            </a:r>
            <a:r>
              <a:rPr lang="en-US" sz="2200" b="1" dirty="0"/>
              <a:t>environment-friendly</a:t>
            </a:r>
            <a:r>
              <a:rPr lang="ru-RU" sz="2000" dirty="0"/>
              <a:t>;</a:t>
            </a:r>
          </a:p>
          <a:p>
            <a:pPr marL="0" indent="0" algn="just">
              <a:buNone/>
            </a:pPr>
            <a:r>
              <a:rPr lang="en-US" sz="2000" b="1" dirty="0"/>
              <a:t>Applied in the manufacturing concepts, </a:t>
            </a:r>
            <a:r>
              <a:rPr lang="en-US" sz="2000" dirty="0"/>
              <a:t>the RECP concept includes a rational usage of raw materials, water, energy, replacement of dangerous materials with ecologically accepted ones, as well as reducing of the amounts and toxicity of emissions and waste in water, air, and earth;</a:t>
            </a:r>
          </a:p>
          <a:p>
            <a:pPr marL="0" indent="0">
              <a:buNone/>
            </a:pPr>
            <a:endParaRPr lang="en-US" sz="8000" dirty="0"/>
          </a:p>
          <a:p>
            <a:pPr marL="0" indent="0">
              <a:buNone/>
            </a:pPr>
            <a:endParaRPr lang="ru-RU" sz="2000" dirty="0"/>
          </a:p>
          <a:p>
            <a:endParaRPr lang="en-US" dirty="0"/>
          </a:p>
        </p:txBody>
      </p:sp>
    </p:spTree>
    <p:extLst>
      <p:ext uri="{BB962C8B-B14F-4D97-AF65-F5344CB8AC3E}">
        <p14:creationId xmlns:p14="http://schemas.microsoft.com/office/powerpoint/2010/main" val="703029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1729</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Wingdings</vt:lpstr>
      <vt:lpstr>Office Theme</vt:lpstr>
      <vt:lpstr>PowerPoint Presentation</vt:lpstr>
      <vt:lpstr>Concept of Resource Efficient and Cleaner Production  </vt:lpstr>
      <vt:lpstr>Concept of correct usage of Earth’s resources (Resource Efficient)</vt:lpstr>
      <vt:lpstr>PowerPoint Presentation</vt:lpstr>
      <vt:lpstr>PowerPoint Presentation</vt:lpstr>
      <vt:lpstr>Term of a concept for historical review i.e., more efficient in terms of resources and cleaner manufacturing: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 at the video:</vt:lpstr>
      <vt:lpstr>Sources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29</cp:revision>
  <dcterms:created xsi:type="dcterms:W3CDTF">2021-06-26T00:11:23Z</dcterms:created>
  <dcterms:modified xsi:type="dcterms:W3CDTF">2021-09-30T11:31:15Z</dcterms:modified>
</cp:coreProperties>
</file>