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200"/>
    <a:srgbClr val="3AB4EB"/>
    <a:srgbClr val="B1DC52"/>
    <a:srgbClr val="FEC13C"/>
    <a:srgbClr val="DA7171"/>
    <a:srgbClr val="AAD84A"/>
    <a:srgbClr val="C4E1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A03E-C49D-4515-A8A5-D89067007155}" type="datetimeFigureOut">
              <a:rPr lang="mk-MK" smtClean="0"/>
              <a:pPr/>
              <a:t>02.10.2021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6B5A5-4F18-4DAE-B256-60E6A47B7006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68203-F8FB-4D34-827B-23768A39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2910AE-6F07-4052-B13D-5226B5B32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BD84ED-61A6-4EFB-89D8-67583F5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FF579-4EF4-413D-BE15-5D84EF1D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8409B1-364B-4C0A-B9BD-0FF87AD1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5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2DAF3-C523-4A93-94D6-2BD3A543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728FC-DA4D-4CD3-9698-3F3D198C6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41D0EB-CD46-4130-8DEC-4DE444DF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3AA31-00FF-499A-8415-8EF2FE5D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EB5E97-F02B-41FF-879E-14AA74D0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1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5DFCB2-BD41-4AEF-BBC8-60031010B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229FA7-5113-4394-88BF-2DA110F2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5BC9B1-41A1-4387-8CDF-9101F30E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6FBD09-B4FE-4D78-A5FB-59A1810F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36B64-D13A-4C02-93B9-AC1E4E14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38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86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6541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505A4-AC9E-4C7B-AFB7-4B2BF8A0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84841-C866-4F87-AE6E-56579EE3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A0008-960F-4072-92FD-0271BD22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78B1E-1690-415A-A856-FC6303A1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C451A-7A98-48CD-B19C-C5B87D2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69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822C0-285E-415D-8887-33502564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36797E-48CF-4DC4-A988-7ADF88D6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C3B034-359F-4BC4-B1B1-AF8E972C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7BA720-8F5A-4A1F-8CBA-CE8080E2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4FB1-9CEF-4DD1-941B-34FD1F8D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9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A3C21-2B4E-4D93-BDB1-D6D040D6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89A2D-7C08-45EF-A756-08CAC502E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B98592-DEF9-4ACB-BDBB-D861861C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217C5-5A66-4373-809A-03F6BF36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5EAD8-163B-4676-9E33-77AE893E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DF5D78-EB6C-4509-91F2-3D84ED76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79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AF926-2342-4F92-912D-B46D5565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B9E021-576B-408D-99AB-9B4153A1A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C65B6E-82D2-4BE6-B930-64A66477F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0ED466-5BBB-455C-9F06-4E154EEF8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D9742F-98D5-497B-8FB6-6DB87B93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28A472-39B1-4709-BB36-18CDF4BD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5FD0A0-6BC3-48DF-91A8-F549B3D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19782F-E436-4DA4-8127-FE22CAE1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56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947B3-A3A1-4431-8C8A-71141B30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EDF8CC-1CBF-487A-86B9-E24638CB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A0DEBB-714F-49B7-9A97-8C63FDE3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D5F6A2-56E7-43B1-8B37-5585002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8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6890AED-2299-4F2A-8B74-BAF463BF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5A83E6-EB69-4C87-A294-5EBF02A2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1496-D58D-46A4-8CBC-148676A1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49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A4589-75BA-4BCB-BA37-0C8148AB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0A438-48C7-4BE5-B4F8-A273270A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80AF38-EB94-49AA-ACD5-8AEA793A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3046A1-6B4F-4BB4-A2CC-F2FF8333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7F038A-3C43-4C97-891F-6687B831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311B84-A8EB-476E-914C-ED6C206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07ED8-AA04-46A2-97ED-D2BD7095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DD669F-9C21-4758-9807-0B1C67F7F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A6544D-DA8F-4CCE-9FDC-12DB5A28D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CDDF0-415A-45BB-8448-6E6A6DD9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256D2-77D4-4911-93A3-7DAF95EC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4DE05B-F806-400F-974B-E04F6924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68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D8483C-A748-4E3D-8B74-B0D11DB5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12D31E-7305-4EBC-A125-74CA8227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244AAD-556C-416E-BEC0-6C2CF22D5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39CE-CED6-410D-ADE7-BDF7AB6257EC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5AF656-6529-4540-81BF-1B27A8C08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EF486-8284-4561-91B6-3219EC14A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DFDF-FA6A-4247-8377-9C6615273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6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tainability" TargetMode="External"/><Relationship Id="rId2" Type="http://schemas.openxmlformats.org/officeDocument/2006/relationships/hyperlink" Target="https://en.wikipedia.org/wiki/Ecology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r2BziT435A&amp;feature=emb_logo" TargetMode="External"/><Relationship Id="rId2" Type="http://schemas.openxmlformats.org/officeDocument/2006/relationships/hyperlink" Target="https://wegate.eu/start/market-access-operations/emas-eco-management-and-audit-scheme-certification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l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DAFC51-8729-4210-9D78-4949CE5C9A17}"/>
              </a:ext>
            </a:extLst>
          </p:cNvPr>
          <p:cNvSpPr txBox="1"/>
          <p:nvPr/>
        </p:nvSpPr>
        <p:spPr>
          <a:xfrm>
            <a:off x="856069" y="1350034"/>
            <a:ext cx="627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 smtClean="0">
                <a:solidFill>
                  <a:srgbClr val="222222"/>
                </a:solidFill>
                <a:effectLst/>
              </a:rPr>
              <a:t>Module</a:t>
            </a:r>
            <a:r>
              <a:rPr lang="en-US" sz="4000" b="1" dirty="0" smtClean="0">
                <a:solidFill>
                  <a:srgbClr val="222222"/>
                </a:solidFill>
              </a:rPr>
              <a:t>: </a:t>
            </a:r>
            <a:r>
              <a:rPr lang="mk-MK" sz="4000" b="1" dirty="0" smtClean="0">
                <a:solidFill>
                  <a:srgbClr val="222222"/>
                </a:solidFill>
              </a:rPr>
              <a:t>Е</a:t>
            </a:r>
            <a:r>
              <a:rPr lang="en-US" sz="4000" b="1" dirty="0" smtClean="0">
                <a:solidFill>
                  <a:srgbClr val="222222"/>
                </a:solidFill>
              </a:rPr>
              <a:t>co Design</a:t>
            </a:r>
            <a:endParaRPr lang="mk-MK" sz="4000" b="1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3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8F3153-A340-4EE7-A20D-442DDB9C2EA7}"/>
              </a:ext>
            </a:extLst>
          </p:cNvPr>
          <p:cNvSpPr txBox="1"/>
          <p:nvPr/>
        </p:nvSpPr>
        <p:spPr>
          <a:xfrm>
            <a:off x="757402" y="1344373"/>
            <a:ext cx="961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ECO AUDIT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906227-E1E1-43A7-B8F2-AFD74659980F}"/>
              </a:ext>
            </a:extLst>
          </p:cNvPr>
          <p:cNvSpPr txBox="1"/>
          <p:nvPr/>
        </p:nvSpPr>
        <p:spPr>
          <a:xfrm>
            <a:off x="623163" y="2382227"/>
            <a:ext cx="9485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Eco-audit through analysis of the consumed energy covers 5 steps</a:t>
            </a:r>
            <a:r>
              <a:rPr lang="mk-MK" sz="2000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mk-MK" sz="2000" dirty="0"/>
          </a:p>
          <a:p>
            <a:endParaRPr lang="mk-MK" sz="2000" dirty="0"/>
          </a:p>
          <a:p>
            <a:r>
              <a:rPr lang="mk-MK" sz="2000" dirty="0"/>
              <a:t>1. </a:t>
            </a:r>
            <a:r>
              <a:rPr lang="en-US" sz="2000" dirty="0"/>
              <a:t>Analysis of materials upon the entry</a:t>
            </a:r>
            <a:r>
              <a:rPr lang="mk-MK" sz="2000" dirty="0"/>
              <a:t> (</a:t>
            </a:r>
            <a:r>
              <a:rPr lang="en-US" sz="2000" dirty="0"/>
              <a:t>Built-in energy for each component</a:t>
            </a:r>
            <a:r>
              <a:rPr lang="mk-MK" sz="2000" dirty="0"/>
              <a:t>)</a:t>
            </a:r>
          </a:p>
          <a:p>
            <a:r>
              <a:rPr lang="mk-MK" sz="2000" dirty="0"/>
              <a:t>2. </a:t>
            </a:r>
            <a:r>
              <a:rPr lang="en-US" sz="2000" dirty="0"/>
              <a:t>Manufacturing</a:t>
            </a:r>
            <a:r>
              <a:rPr lang="mk-MK" sz="2000" dirty="0"/>
              <a:t> (</a:t>
            </a:r>
            <a:r>
              <a:rPr lang="en-US" sz="2000" dirty="0"/>
              <a:t>Processing energy and CO2 per unit mass for each material</a:t>
            </a:r>
            <a:r>
              <a:rPr lang="mk-MK" sz="2000" dirty="0"/>
              <a:t>)</a:t>
            </a:r>
          </a:p>
          <a:p>
            <a:r>
              <a:rPr lang="mk-MK" sz="2000" dirty="0"/>
              <a:t>3. </a:t>
            </a:r>
            <a:r>
              <a:rPr lang="en-US" sz="2000" dirty="0"/>
              <a:t>Transport</a:t>
            </a:r>
            <a:r>
              <a:rPr lang="mk-MK" sz="2000" dirty="0"/>
              <a:t> (</a:t>
            </a:r>
            <a:r>
              <a:rPr lang="en-US" sz="2000" dirty="0"/>
              <a:t>Consumed energy for transport of products to the point of sale</a:t>
            </a:r>
            <a:r>
              <a:rPr lang="mk-MK" sz="2000" dirty="0"/>
              <a:t>)</a:t>
            </a:r>
          </a:p>
          <a:p>
            <a:r>
              <a:rPr lang="mk-MK" sz="2000" dirty="0"/>
              <a:t>4. </a:t>
            </a:r>
            <a:r>
              <a:rPr lang="en-US" sz="2000" dirty="0"/>
              <a:t>Phase of usage</a:t>
            </a:r>
            <a:r>
              <a:rPr lang="mk-MK" sz="2000" dirty="0"/>
              <a:t> (</a:t>
            </a:r>
            <a:r>
              <a:rPr lang="en-US" sz="2000" dirty="0"/>
              <a:t>static/dynamic built-in energy</a:t>
            </a:r>
            <a:r>
              <a:rPr lang="mk-MK" sz="2000" dirty="0"/>
              <a:t>) </a:t>
            </a:r>
          </a:p>
          <a:p>
            <a:r>
              <a:rPr lang="mk-MK" sz="2000" dirty="0"/>
              <a:t>5. </a:t>
            </a:r>
            <a:r>
              <a:rPr lang="en-US" sz="2000" dirty="0"/>
              <a:t>Postponing until the end of the service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EF2854-C90B-479B-8FF5-7EABDFD5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856" t="23637" r="21348" b="13187"/>
          <a:stretch/>
        </p:blipFill>
        <p:spPr>
          <a:xfrm>
            <a:off x="2277373" y="1209615"/>
            <a:ext cx="7211684" cy="443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3976777" y="2273781"/>
            <a:ext cx="4010155" cy="133206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+</a:t>
            </a:r>
          </a:p>
          <a:p>
            <a:pPr algn="ctr"/>
            <a:endParaRPr lang="en-US" sz="2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FEBE39E3-389E-424A-BBC8-D103BC61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704" y="2294627"/>
            <a:ext cx="3234904" cy="1328468"/>
          </a:xfrm>
        </p:spPr>
        <p:txBody>
          <a:bodyPr>
            <a:noAutofit/>
          </a:bodyPr>
          <a:lstStyle/>
          <a:p>
            <a:pPr lvl="0" algn="just">
              <a:lnSpc>
                <a:spcPct val="80000"/>
              </a:lnSpc>
              <a:spcBef>
                <a:spcPts val="0"/>
              </a:spcBef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800" i="0" cap="none" dirty="0">
                <a:effectLst/>
                <a:latin typeface="+mn-lt"/>
                <a:cs typeface="Gill Sans" panose="020B0502020104020203" pitchFamily="34" charset="-79"/>
                <a:sym typeface="Bebas"/>
              </a:rPr>
              <a:t>ECO DESIGN </a:t>
            </a:r>
            <a:r>
              <a:rPr lang="en-US" sz="1800" i="0" dirty="0">
                <a:effectLst/>
                <a:latin typeface="+mn-lt"/>
              </a:rPr>
              <a:t>is the philosophy of designing physical objects, the built environment, and services to comply with the principles of </a:t>
            </a:r>
            <a:r>
              <a:rPr lang="en-US" sz="1800" i="0" u="sng" strike="noStrike" dirty="0">
                <a:effectLst/>
                <a:latin typeface="+mn-lt"/>
                <a:hlinkClick r:id="rId2" tooltip="Ecolog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ecological</a:t>
            </a:r>
            <a:r>
              <a:rPr lang="en-US" sz="1800" i="0" u="sng" dirty="0">
                <a:effectLst/>
                <a:latin typeface="+mn-lt"/>
              </a:rPr>
              <a:t> </a:t>
            </a:r>
            <a:r>
              <a:rPr lang="en-US" sz="1800" i="0" u="sng" strike="noStrike" dirty="0">
                <a:effectLst/>
                <a:latin typeface="+mn-lt"/>
                <a:hlinkClick r:id="rId3" tooltip="Sustainabilit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sustainability</a:t>
            </a:r>
            <a:r>
              <a:rPr lang="en-US" sz="1800" i="0" u="sng" dirty="0">
                <a:effectLst/>
                <a:latin typeface="+mn-lt"/>
              </a:rPr>
              <a:t>.</a:t>
            </a:r>
            <a:endParaRPr lang="en-US" sz="1800" u="sng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3C8AE-92D1-4381-AB5D-D73573EB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996D65C-0F5E-49E7-94B9-F32505860AFF}"/>
              </a:ext>
            </a:extLst>
          </p:cNvPr>
          <p:cNvSpPr/>
          <p:nvPr/>
        </p:nvSpPr>
        <p:spPr>
          <a:xfrm>
            <a:off x="3287669" y="4776554"/>
            <a:ext cx="5036447" cy="625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https://www.youtube.com/watch?v=8r2BziT435A&amp;feature=emb_logo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xmlns="" val="1389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1863306" y="1086928"/>
            <a:ext cx="8022566" cy="4278703"/>
            <a:chOff x="-463139" y="-779460"/>
            <a:chExt cx="8459829" cy="90124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601E3FC-2016-4085-9A4B-A172702EAAE1}"/>
                </a:ext>
              </a:extLst>
            </p:cNvPr>
            <p:cNvSpPr/>
            <p:nvPr/>
          </p:nvSpPr>
          <p:spPr>
            <a:xfrm>
              <a:off x="-463139" y="-779460"/>
              <a:ext cx="8459829" cy="90124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42E86C5-8E5F-4620-A4FB-D1F926179D18}"/>
                </a:ext>
              </a:extLst>
            </p:cNvPr>
            <p:cNvSpPr/>
            <p:nvPr/>
          </p:nvSpPr>
          <p:spPr>
            <a:xfrm>
              <a:off x="249486" y="655467"/>
              <a:ext cx="6477888" cy="7577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314" y="1306716"/>
            <a:ext cx="6609256" cy="1508126"/>
          </a:xfrm>
        </p:spPr>
        <p:txBody>
          <a:bodyPr anchor="ctr">
            <a:normAutofit/>
          </a:bodyPr>
          <a:lstStyle/>
          <a:p>
            <a:r>
              <a:rPr lang="en-US" sz="3000" dirty="0">
                <a:latin typeface="+mn-lt"/>
              </a:rPr>
              <a:t>USED RESOURCES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E5B22F-0E43-4899-9007-E9F3DB43E4E8}"/>
              </a:ext>
            </a:extLst>
          </p:cNvPr>
          <p:cNvSpPr txBox="1"/>
          <p:nvPr/>
        </p:nvSpPr>
        <p:spPr>
          <a:xfrm>
            <a:off x="3071374" y="2247160"/>
            <a:ext cx="61335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</a:t>
            </a:r>
            <a:r>
              <a:rPr lang="ru-RU" dirty="0"/>
              <a:t>. </a:t>
            </a:r>
            <a:r>
              <a:rPr lang="en-US" dirty="0"/>
              <a:t>Anita </a:t>
            </a:r>
            <a:r>
              <a:rPr lang="en-US" dirty="0" err="1"/>
              <a:t>Grozdanov</a:t>
            </a:r>
            <a:r>
              <a:rPr lang="ru-RU" dirty="0"/>
              <a:t>, </a:t>
            </a:r>
            <a:r>
              <a:rPr lang="en-US" dirty="0"/>
              <a:t>regular professor</a:t>
            </a:r>
            <a:r>
              <a:rPr lang="ru-RU" dirty="0"/>
              <a:t> (2019), </a:t>
            </a:r>
            <a:r>
              <a:rPr lang="en-US" dirty="0"/>
              <a:t>Manual for implementing a training for “Sustainability advisor”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https://wegate.eu/start/market-access-operations/emas-eco-management-and-audit-scheme-certification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https://www.youtube.com/watch?v=8r2BziT435A&amp;feature=emb_logo</a:t>
            </a:r>
            <a:endParaRPr lang="en-US" dirty="0"/>
          </a:p>
          <a:p>
            <a:endParaRPr lang="en-US" dirty="0">
              <a:solidFill>
                <a:schemeClr val="tx1"/>
              </a:solidFill>
              <a:hlinkClick r:id="rId4" action="ppaction://hlinkfile"/>
            </a:endParaRPr>
          </a:p>
          <a:p>
            <a:r>
              <a:rPr lang="en-US" dirty="0">
                <a:solidFill>
                  <a:schemeClr val="tx1"/>
                </a:solidFill>
                <a:hlinkClick r:id="rId4" action="ppaction://hlinkfile"/>
              </a:rPr>
              <a:t>https://en.wikipedia.org/wiki/Sustainable_design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2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5">
            <a:extLst>
              <a:ext uri="{FF2B5EF4-FFF2-40B4-BE49-F238E27FC236}">
                <a16:creationId xmlns:a16="http://schemas.microsoft.com/office/drawing/2014/main" xmlns="" id="{DB4530C3-10EF-4FDE-A1B1-9DF09C2DF096}"/>
              </a:ext>
            </a:extLst>
          </p:cNvPr>
          <p:cNvSpPr txBox="1">
            <a:spLocks/>
          </p:cNvSpPr>
          <p:nvPr/>
        </p:nvSpPr>
        <p:spPr>
          <a:xfrm>
            <a:off x="0" y="714266"/>
            <a:ext cx="3105509" cy="114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Eco data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xmlns="" id="{8BAAE896-4F10-491E-B87C-27EDF0CA93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298" r="9298"/>
          <a:stretch>
            <a:fillRect/>
          </a:stretch>
        </p:blipFill>
        <p:spPr>
          <a:xfrm>
            <a:off x="3592698" y="2087592"/>
            <a:ext cx="4120961" cy="2846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3296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ACC2B9-0489-4BF7-903A-0BA38E79CF9D}"/>
              </a:ext>
            </a:extLst>
          </p:cNvPr>
          <p:cNvSpPr txBox="1"/>
          <p:nvPr/>
        </p:nvSpPr>
        <p:spPr>
          <a:xfrm>
            <a:off x="821103" y="1504082"/>
            <a:ext cx="5747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Eco-design is based on eco-data that are needed for eco-design of a new product</a:t>
            </a:r>
            <a:r>
              <a:rPr lang="ru-RU" sz="2000" b="1" dirty="0"/>
              <a:t>.</a:t>
            </a:r>
          </a:p>
          <a:p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basic eco-data in eco-design is the built-in </a:t>
            </a:r>
            <a:r>
              <a:rPr lang="en-US" sz="2000" b="1" dirty="0"/>
              <a:t>energy</a:t>
            </a:r>
            <a:r>
              <a:rPr lang="en-US" sz="2000" dirty="0"/>
              <a:t> for producing </a:t>
            </a:r>
            <a:r>
              <a:rPr lang="en-US" sz="2000" b="1" dirty="0"/>
              <a:t>1 kilogram of material.</a:t>
            </a:r>
            <a:r>
              <a:rPr lang="en-US" sz="2000" dirty="0"/>
              <a:t> 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Eco attributes of materials are defined eco-properties that should be followed for the eco-design</a:t>
            </a:r>
            <a:r>
              <a:rPr lang="ru-RU" sz="2000" dirty="0"/>
              <a:t>.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1749D1-9B67-45B1-A43D-E83CA9E11B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6248" y="1452434"/>
            <a:ext cx="3976132" cy="398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73296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2A6E5C-196F-4E50-A79B-253FE3251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616" t="17911" r="21652" b="6458"/>
          <a:stretch/>
        </p:blipFill>
        <p:spPr>
          <a:xfrm>
            <a:off x="2544792" y="1155940"/>
            <a:ext cx="728932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296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9E7AAB-24E0-4B0A-B99D-FC8EBAF9E5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440" y="1483841"/>
            <a:ext cx="5581726" cy="37092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9ADB54-3897-4872-B9B3-1888BB60FDFF}"/>
              </a:ext>
            </a:extLst>
          </p:cNvPr>
          <p:cNvSpPr txBox="1">
            <a:spLocks/>
          </p:cNvSpPr>
          <p:nvPr/>
        </p:nvSpPr>
        <p:spPr>
          <a:xfrm>
            <a:off x="392566" y="1263861"/>
            <a:ext cx="3463442" cy="633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ECO ATTRIBUTES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 txBox="1">
            <a:spLocks/>
          </p:cNvSpPr>
          <p:nvPr/>
        </p:nvSpPr>
        <p:spPr>
          <a:xfrm>
            <a:off x="370998" y="1835257"/>
            <a:ext cx="6694036" cy="5223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first group are data referring to</a:t>
            </a:r>
            <a:r>
              <a:rPr kumimoji="0" lang="mk-M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 of materials</a:t>
            </a:r>
            <a:r>
              <a:rPr kumimoji="0" lang="mk-M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material base</a:t>
            </a:r>
            <a:r>
              <a:rPr kumimoji="0" lang="mk-M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 of usage</a:t>
            </a:r>
            <a:r>
              <a:rPr kumimoji="0" lang="mk-M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mk-M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annual world production shows the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of materials extracted from natural sources, ore and minerals, expressed in tons of metal/or other engineering material.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reserves are the dimensions of economically-returnable raw materials out of which other materials are extracted or received.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96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7E8587-6479-4D27-9D47-BBA7D652FC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6430" y="1963646"/>
            <a:ext cx="5055079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The second group of data are eco-properties of the manufacturing of materials</a:t>
            </a:r>
            <a:r>
              <a:rPr lang="mk-MK" sz="2000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Built-in energy of primary manufacturing</a:t>
            </a:r>
            <a:r>
              <a:rPr lang="mk-MK" sz="2000" dirty="0"/>
              <a:t>, [</a:t>
            </a:r>
            <a:r>
              <a:rPr lang="en-US" sz="2000" dirty="0"/>
              <a:t>MJ/kg] </a:t>
            </a: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CO2 imprint in primary manufacturing</a:t>
            </a:r>
            <a:r>
              <a:rPr lang="mk-MK" sz="2000" dirty="0"/>
              <a:t>, [</a:t>
            </a:r>
            <a:r>
              <a:rPr lang="en-US" sz="2000" dirty="0"/>
              <a:t>kg/kg],</a:t>
            </a: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Usage of water</a:t>
            </a:r>
            <a:r>
              <a:rPr lang="mk-MK" sz="2000" dirty="0"/>
              <a:t>, [</a:t>
            </a:r>
            <a:r>
              <a:rPr lang="en-US" sz="2000" dirty="0"/>
              <a:t>l/kg], </a:t>
            </a: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Eco-indicator</a:t>
            </a:r>
            <a:r>
              <a:rPr lang="mk-MK" sz="2000" dirty="0"/>
              <a:t>, [</a:t>
            </a:r>
            <a:r>
              <a:rPr lang="en-US" sz="2000" dirty="0" err="1"/>
              <a:t>milipoint</a:t>
            </a:r>
            <a:r>
              <a:rPr lang="en-US" sz="2000" dirty="0"/>
              <a:t>/kg].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9A1657-19AA-4861-8E27-2563E9058172}"/>
              </a:ext>
            </a:extLst>
          </p:cNvPr>
          <p:cNvSpPr txBox="1"/>
          <p:nvPr/>
        </p:nvSpPr>
        <p:spPr>
          <a:xfrm>
            <a:off x="6096000" y="200276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Besides the usage of certain technologies, the sustainable design in managing waters is also important in the proper concept implementation.</a:t>
            </a:r>
            <a:endParaRPr lang="mk-MK" sz="2000" dirty="0"/>
          </a:p>
          <a:p>
            <a:r>
              <a:rPr lang="en-US" sz="2000" dirty="0"/>
              <a:t>Among these main concepts is the fact that normally in developed countries – 100% of the usable water, not exclusively drinkable, has a drinking water quality.</a:t>
            </a:r>
            <a:endParaRPr lang="mk-MK" sz="2000" dirty="0"/>
          </a:p>
          <a:p>
            <a:r>
              <a:rPr lang="en-US" sz="2000" dirty="0"/>
              <a:t>This concept is for making a difference between the water quality for different goals, named </a:t>
            </a:r>
            <a:r>
              <a:rPr lang="en-US" sz="2000" b="1" dirty="0"/>
              <a:t>“suitable for a certain goal”</a:t>
            </a:r>
            <a:r>
              <a:rPr lang="en-US" sz="2000" dirty="0"/>
              <a:t>.</a:t>
            </a:r>
            <a:endParaRPr lang="mk-M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2F32B5-2C3C-4647-A694-F48F6D11D0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9005" y="2285089"/>
            <a:ext cx="3893096" cy="3082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515B4C-31DB-4E27-B237-D1B3ED38363B}"/>
              </a:ext>
            </a:extLst>
          </p:cNvPr>
          <p:cNvSpPr txBox="1"/>
          <p:nvPr/>
        </p:nvSpPr>
        <p:spPr>
          <a:xfrm>
            <a:off x="745404" y="1353538"/>
            <a:ext cx="5928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General principles of eco design: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ACC2B9-0489-4BF7-903A-0BA38E79CF9D}"/>
              </a:ext>
            </a:extLst>
          </p:cNvPr>
          <p:cNvSpPr txBox="1"/>
          <p:nvPr/>
        </p:nvSpPr>
        <p:spPr>
          <a:xfrm>
            <a:off x="545058" y="2296720"/>
            <a:ext cx="6718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1600" dirty="0"/>
              <a:t>а)</a:t>
            </a:r>
            <a:r>
              <a:rPr lang="en-US" sz="1600" dirty="0"/>
              <a:t> </a:t>
            </a:r>
            <a:r>
              <a:rPr lang="en-US" sz="1600" b="1" dirty="0"/>
              <a:t>Materials with a minor effect</a:t>
            </a:r>
            <a:r>
              <a:rPr lang="mk-MK" sz="1600" b="1" dirty="0"/>
              <a:t>: </a:t>
            </a:r>
            <a:r>
              <a:rPr lang="en-US" sz="1600" dirty="0"/>
              <a:t>chosen are those non-toxic, sustainably-made or recycled materials that seek not much energy for processing. </a:t>
            </a:r>
          </a:p>
          <a:p>
            <a:r>
              <a:rPr lang="en-US" sz="1600" dirty="0"/>
              <a:t>b</a:t>
            </a:r>
            <a:r>
              <a:rPr lang="mk-MK" sz="1600" dirty="0"/>
              <a:t>) </a:t>
            </a:r>
            <a:r>
              <a:rPr lang="en-US" sz="1600" b="1" dirty="0"/>
              <a:t>Energy efficiency</a:t>
            </a:r>
            <a:r>
              <a:rPr lang="mk-MK" sz="1600" dirty="0"/>
              <a:t>: </a:t>
            </a:r>
            <a:r>
              <a:rPr lang="en-US" sz="1600" dirty="0"/>
              <a:t>used are the manufacturing processes and from them products are made that seek not much energy.</a:t>
            </a:r>
          </a:p>
          <a:p>
            <a:r>
              <a:rPr lang="mk-MK" sz="1600" dirty="0"/>
              <a:t> </a:t>
            </a:r>
            <a:r>
              <a:rPr lang="en-US" sz="1600" dirty="0"/>
              <a:t>c</a:t>
            </a:r>
            <a:r>
              <a:rPr lang="mk-MK" sz="1600" dirty="0"/>
              <a:t>)</a:t>
            </a:r>
            <a:r>
              <a:rPr lang="en-US" sz="1600" b="1" dirty="0"/>
              <a:t> Emotionally-sustainable design</a:t>
            </a:r>
            <a:r>
              <a:rPr lang="mk-MK" sz="1600" dirty="0"/>
              <a:t>: </a:t>
            </a:r>
            <a:r>
              <a:rPr lang="en-US" sz="1600" dirty="0"/>
              <a:t>reducing of the expenditure and waste of resources through increasing of the sustainability between the relations of people and products, through design</a:t>
            </a:r>
            <a:r>
              <a:rPr lang="mk-MK" sz="1600" dirty="0"/>
              <a:t>. </a:t>
            </a:r>
            <a:endParaRPr lang="en-US" sz="1600" dirty="0"/>
          </a:p>
          <a:p>
            <a:r>
              <a:rPr lang="en-US" sz="1600" dirty="0"/>
              <a:t>d</a:t>
            </a:r>
            <a:r>
              <a:rPr lang="mk-MK" sz="1600" dirty="0"/>
              <a:t>) </a:t>
            </a:r>
            <a:r>
              <a:rPr lang="en-US" sz="1600" b="1" dirty="0"/>
              <a:t>Design for reusing and recycling</a:t>
            </a:r>
            <a:r>
              <a:rPr lang="mk-MK" sz="1600" dirty="0"/>
              <a:t>: “</a:t>
            </a:r>
            <a:r>
              <a:rPr lang="en-US" sz="1600" dirty="0"/>
              <a:t>products, processes and systems must be designed for execution in a commercial, closed lifecycle”.</a:t>
            </a:r>
          </a:p>
          <a:p>
            <a:r>
              <a:rPr lang="en-US" sz="1600" dirty="0"/>
              <a:t>e</a:t>
            </a:r>
            <a:r>
              <a:rPr lang="mk-MK" sz="1600" dirty="0"/>
              <a:t>) </a:t>
            </a:r>
            <a:r>
              <a:rPr lang="en-US" sz="1600" b="1" dirty="0"/>
              <a:t>Designer goal</a:t>
            </a:r>
            <a:r>
              <a:rPr lang="mk-MK" sz="1600" dirty="0"/>
              <a:t> </a:t>
            </a:r>
            <a:r>
              <a:rPr lang="en-US" sz="1600" dirty="0"/>
              <a:t>is a Permanent longevity, not immortality.</a:t>
            </a:r>
          </a:p>
          <a:p>
            <a:r>
              <a:rPr lang="mk-MK" sz="1600" dirty="0"/>
              <a:t> </a:t>
            </a:r>
            <a:r>
              <a:rPr lang="en-US" sz="1600" dirty="0"/>
              <a:t>f</a:t>
            </a:r>
            <a:r>
              <a:rPr lang="mk-MK" sz="1600" dirty="0"/>
              <a:t>) </a:t>
            </a:r>
            <a:r>
              <a:rPr lang="en-US" sz="1600" b="1" dirty="0"/>
              <a:t>Material versatility </a:t>
            </a:r>
            <a:r>
              <a:rPr lang="en-US" sz="1600" dirty="0"/>
              <a:t>in multicomponent products should be minimized in order to promote disassembling and retaining of the value.</a:t>
            </a:r>
          </a:p>
          <a:p>
            <a:r>
              <a:rPr lang="en-US" sz="1600" dirty="0"/>
              <a:t>g</a:t>
            </a:r>
            <a:r>
              <a:rPr lang="mk-MK" sz="1600" dirty="0"/>
              <a:t>) </a:t>
            </a:r>
            <a:r>
              <a:rPr lang="en-US" sz="1600" b="1" dirty="0"/>
              <a:t>Biomimicry</a:t>
            </a:r>
            <a:r>
              <a:rPr lang="mk-MK" sz="1600" b="1" dirty="0"/>
              <a:t>: </a:t>
            </a:r>
            <a:r>
              <a:rPr lang="en-US" sz="1600" dirty="0"/>
              <a:t>redesigning of industrial systems in biological lines…enabling continuous usage of materials in continually closed cycles.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ACC2B9-0489-4BF7-903A-0BA38E79CF9D}"/>
              </a:ext>
            </a:extLst>
          </p:cNvPr>
          <p:cNvSpPr txBox="1"/>
          <p:nvPr/>
        </p:nvSpPr>
        <p:spPr>
          <a:xfrm>
            <a:off x="609359" y="2524102"/>
            <a:ext cx="6475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Eco-audit presents a fast initial grade</a:t>
            </a:r>
            <a:r>
              <a:rPr lang="en-US" sz="2000" dirty="0" smtClean="0"/>
              <a:t>.</a:t>
            </a: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mk-MK" sz="2000" dirty="0"/>
              <a:t> </a:t>
            </a:r>
            <a:r>
              <a:rPr lang="en-US" sz="2000" dirty="0"/>
              <a:t>It identifies the phases of the lifecycle of materials, manufacturing, transport, usage, deposition of waste – seeking the most amount of energy and creating the most CO2 imprint.</a:t>
            </a: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mk-MK" sz="2000" dirty="0"/>
              <a:t> </a:t>
            </a:r>
            <a:r>
              <a:rPr lang="en-US" sz="2000" dirty="0"/>
              <a:t>Main goal of the eco-audit is to make a comparison providing fast usage of alternative solutions.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15B4C-31DB-4E27-B237-D1B3ED38363B}"/>
              </a:ext>
            </a:extLst>
          </p:cNvPr>
          <p:cNvSpPr txBox="1"/>
          <p:nvPr/>
        </p:nvSpPr>
        <p:spPr>
          <a:xfrm>
            <a:off x="843126" y="1408228"/>
            <a:ext cx="538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ECO AUDIT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016E6C-40F0-4C89-96CE-9E648955D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275"/>
          <a:stretch/>
        </p:blipFill>
        <p:spPr>
          <a:xfrm>
            <a:off x="7337000" y="2106943"/>
            <a:ext cx="3730045" cy="24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8F3153-A340-4EE7-A20D-442DDB9C2EA7}"/>
              </a:ext>
            </a:extLst>
          </p:cNvPr>
          <p:cNvSpPr txBox="1"/>
          <p:nvPr/>
        </p:nvSpPr>
        <p:spPr>
          <a:xfrm>
            <a:off x="757402" y="1344373"/>
            <a:ext cx="961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ECO AUDIT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21831E-755B-49D6-B7FE-6104CA96260B}"/>
              </a:ext>
            </a:extLst>
          </p:cNvPr>
          <p:cNvSpPr txBox="1"/>
          <p:nvPr/>
        </p:nvSpPr>
        <p:spPr>
          <a:xfrm>
            <a:off x="766953" y="2553047"/>
            <a:ext cx="5323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Eco-audit gives a grade based on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1. </a:t>
            </a:r>
            <a:r>
              <a:rPr lang="en-US" sz="2000" dirty="0"/>
              <a:t>Analysis of all entries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en-US" sz="2000" dirty="0"/>
              <a:t>Analysis of all phases of the lifecycle of one product/process</a:t>
            </a:r>
            <a:endParaRPr lang="ru-RU" sz="2000" dirty="0"/>
          </a:p>
          <a:p>
            <a:r>
              <a:rPr lang="ru-RU" sz="2000" dirty="0"/>
              <a:t>3. </a:t>
            </a:r>
            <a:r>
              <a:rPr lang="en-US" sz="2000" dirty="0"/>
              <a:t>Comparison of other alternative choices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8592D9-D0A0-4CEB-835D-B5D3CC5AD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884" t="26821" r="19680" b="12807"/>
          <a:stretch/>
        </p:blipFill>
        <p:spPr>
          <a:xfrm>
            <a:off x="6468242" y="1558694"/>
            <a:ext cx="3466923" cy="413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639</Words>
  <Application>Microsoft Office PowerPoint</Application>
  <PresentationFormat>Custom</PresentationFormat>
  <Paragraphs>194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ECO DESIGN is the philosophy of designing physical objects, the built environment, and services to comply with the principles of ecological sustainability.</vt:lpstr>
      <vt:lpstr>USED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Alexandar Todov</dc:creator>
  <cp:lastModifiedBy>user</cp:lastModifiedBy>
  <cp:revision>50</cp:revision>
  <dcterms:created xsi:type="dcterms:W3CDTF">2021-06-26T00:11:23Z</dcterms:created>
  <dcterms:modified xsi:type="dcterms:W3CDTF">2021-10-02T21:19:18Z</dcterms:modified>
</cp:coreProperties>
</file>