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9" r:id="rId6"/>
    <p:sldId id="281" r:id="rId7"/>
    <p:sldId id="280" r:id="rId8"/>
    <p:sldId id="282" r:id="rId9"/>
    <p:sldId id="283" r:id="rId10"/>
    <p:sldId id="285" r:id="rId11"/>
    <p:sldId id="287" r:id="rId12"/>
    <p:sldId id="288" r:id="rId13"/>
    <p:sldId id="289" r:id="rId14"/>
    <p:sldId id="290" r:id="rId15"/>
    <p:sldId id="291" r:id="rId16"/>
    <p:sldId id="292"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00"/>
    <a:srgbClr val="3AB4EB"/>
    <a:srgbClr val="B1DC52"/>
    <a:srgbClr val="FEC13C"/>
    <a:srgbClr val="DA7171"/>
    <a:srgbClr val="AAD84A"/>
    <a:srgbClr val="C4E1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22"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EA03E-C49D-4515-A8A5-D89067007155}" type="datetimeFigureOut">
              <a:rPr lang="mk-MK" smtClean="0"/>
              <a:pPr/>
              <a:t>02.10.2021</a:t>
            </a:fld>
            <a:endParaRPr lang="mk-MK"/>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6B5A5-4F18-4DAE-B256-60E6A47B7006}" type="slidenum">
              <a:rPr lang="mk-MK" smtClean="0"/>
              <a:pPr/>
              <a:t>‹#›</a:t>
            </a:fld>
            <a:endParaRPr lang="mk-M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BD84ED-61A6-4EFB-89D8-67583F5EE6A8}"/>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8409B1-364B-4C0A-B9BD-0FF87AD107D2}"/>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41D0EB-CD46-4130-8DEC-4DE444DFAD47}"/>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EB5E97-F02B-41FF-879E-14AA74D0C85F}"/>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35BC9B1-41A1-4387-8CDF-9101F30E43E6}"/>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136B64-D13A-4C02-93B9-AC1E4E14BDB5}"/>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3273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4" name="Group 13">
            <a:extLst>
              <a:ext uri="{FF2B5EF4-FFF2-40B4-BE49-F238E27FC236}">
                <a16:creationId xmlns=""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 xmlns:p14="http://schemas.microsoft.com/office/powerpoint/2010/main" val="377686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Footer Placeholder 4">
            <a:extLst>
              <a:ext uri="{FF2B5EF4-FFF2-40B4-BE49-F238E27FC236}">
                <a16:creationId xmlns=""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406541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32A0008-960F-4072-92FD-0271BD22DFF4}"/>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9C451A-7A98-48CD-B19C-C5B87D2DC5C4}"/>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5C3B034-359F-4BC4-B1B1-AF8E972CFE4F}"/>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794FB1-9CEF-4DD1-941B-34FD1F8D9F0D}"/>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C217C5-5A66-4373-809A-03F6BF360EE4}"/>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6" name="Footer Placeholder 5">
            <a:extLst>
              <a:ext uri="{FF2B5EF4-FFF2-40B4-BE49-F238E27FC236}">
                <a16:creationId xmlns:a16="http://schemas.microsoft.com/office/drawing/2014/main" xmlns=""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DF5D78-EB6C-4509-91F2-3D84ED769027}"/>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628A472-39B1-4709-BB36-18CDF4BD5C20}"/>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8" name="Footer Placeholder 7">
            <a:extLst>
              <a:ext uri="{FF2B5EF4-FFF2-40B4-BE49-F238E27FC236}">
                <a16:creationId xmlns:a16="http://schemas.microsoft.com/office/drawing/2014/main" xmlns=""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119782F-E436-4DA4-8127-FE22CAE1F65B}"/>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EDF8CC-1CBF-487A-86B9-E24638CB1816}"/>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4" name="Footer Placeholder 3">
            <a:extLst>
              <a:ext uri="{FF2B5EF4-FFF2-40B4-BE49-F238E27FC236}">
                <a16:creationId xmlns:a16="http://schemas.microsoft.com/office/drawing/2014/main" xmlns=""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CD5F6A2-56E7-43B1-8B37-5585002D0862}"/>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890AED-2299-4F2A-8B74-BAF463BFC4AD}"/>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3" name="Footer Placeholder 2">
            <a:extLst>
              <a:ext uri="{FF2B5EF4-FFF2-40B4-BE49-F238E27FC236}">
                <a16:creationId xmlns:a16="http://schemas.microsoft.com/office/drawing/2014/main" xmlns=""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C191496-D58D-46A4-8CBC-148676A1AD7E}"/>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D3046A1-6B4F-4BB4-A2CC-F2FF833366E5}"/>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6" name="Footer Placeholder 5">
            <a:extLst>
              <a:ext uri="{FF2B5EF4-FFF2-40B4-BE49-F238E27FC236}">
                <a16:creationId xmlns:a16="http://schemas.microsoft.com/office/drawing/2014/main" xmlns=""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311B84-A8EB-476E-914C-ED6C206C8EB0}"/>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9CDDF0-415A-45BB-8448-6E6A6DD9870C}"/>
              </a:ext>
            </a:extLst>
          </p:cNvPr>
          <p:cNvSpPr>
            <a:spLocks noGrp="1"/>
          </p:cNvSpPr>
          <p:nvPr>
            <p:ph type="dt" sz="half" idx="10"/>
          </p:nvPr>
        </p:nvSpPr>
        <p:spPr/>
        <p:txBody>
          <a:bodyPr/>
          <a:lstStyle/>
          <a:p>
            <a:fld id="{225339CE-CED6-410D-ADE7-BDF7AB6257EC}" type="datetimeFigureOut">
              <a:rPr lang="en-US" smtClean="0"/>
              <a:pPr/>
              <a:t>10/2/2021</a:t>
            </a:fld>
            <a:endParaRPr lang="en-US"/>
          </a:p>
        </p:txBody>
      </p:sp>
      <p:sp>
        <p:nvSpPr>
          <p:cNvPr id="6" name="Footer Placeholder 5">
            <a:extLst>
              <a:ext uri="{FF2B5EF4-FFF2-40B4-BE49-F238E27FC236}">
                <a16:creationId xmlns:a16="http://schemas.microsoft.com/office/drawing/2014/main" xmlns=""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4DE05B-F806-400F-974B-E04F69249770}"/>
              </a:ext>
            </a:extLst>
          </p:cNvPr>
          <p:cNvSpPr>
            <a:spLocks noGrp="1"/>
          </p:cNvSpPr>
          <p:nvPr>
            <p:ph type="sldNum" sz="quarter" idx="12"/>
          </p:nvPr>
        </p:nvSpPr>
        <p:spPr/>
        <p:txBody>
          <a:body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pPr/>
              <a:t>10/2/2021</a:t>
            </a:fld>
            <a:endParaRPr lang="en-US"/>
          </a:p>
        </p:txBody>
      </p:sp>
      <p:sp>
        <p:nvSpPr>
          <p:cNvPr id="5" name="Footer Placeholder 4">
            <a:extLst>
              <a:ext uri="{FF2B5EF4-FFF2-40B4-BE49-F238E27FC236}">
                <a16:creationId xmlns:a16="http://schemas.microsoft.com/office/drawing/2014/main" xmlns=""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pPr/>
              <a:t>‹#›</a:t>
            </a:fld>
            <a:endParaRPr lang="en-US"/>
          </a:p>
        </p:txBody>
      </p:sp>
    </p:spTree>
    <p:extLst>
      <p:ext uri="{BB962C8B-B14F-4D97-AF65-F5344CB8AC3E}">
        <p14:creationId xmlns:p14="http://schemas.microsoft.com/office/powerpoint/2010/main" xmlns=""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J9nkJan3jWs"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DAFC51-8729-4210-9D78-4949CE5C9A17}"/>
              </a:ext>
            </a:extLst>
          </p:cNvPr>
          <p:cNvSpPr txBox="1"/>
          <p:nvPr/>
        </p:nvSpPr>
        <p:spPr>
          <a:xfrm>
            <a:off x="856069" y="1350034"/>
            <a:ext cx="6270143" cy="707886"/>
          </a:xfrm>
          <a:prstGeom prst="rect">
            <a:avLst/>
          </a:prstGeom>
          <a:noFill/>
        </p:spPr>
        <p:txBody>
          <a:bodyPr wrap="square" rtlCol="0">
            <a:spAutoFit/>
          </a:bodyPr>
          <a:lstStyle/>
          <a:p>
            <a:pPr algn="l"/>
            <a:r>
              <a:rPr lang="en-US" sz="4000" b="0" i="0" dirty="0" smtClean="0">
                <a:solidFill>
                  <a:srgbClr val="222222"/>
                </a:solidFill>
                <a:effectLst/>
              </a:rPr>
              <a:t>Module</a:t>
            </a:r>
            <a:r>
              <a:rPr lang="en-US" sz="4000" dirty="0" smtClean="0">
                <a:solidFill>
                  <a:srgbClr val="222222"/>
                </a:solidFill>
              </a:rPr>
              <a:t>: </a:t>
            </a:r>
            <a:r>
              <a:rPr lang="mk-MK" sz="4000" dirty="0" smtClean="0">
                <a:solidFill>
                  <a:srgbClr val="222222"/>
                </a:solidFill>
              </a:rPr>
              <a:t>Е</a:t>
            </a:r>
            <a:r>
              <a:rPr lang="en-US" sz="4000" dirty="0" smtClean="0">
                <a:solidFill>
                  <a:srgbClr val="222222"/>
                </a:solidFill>
              </a:rPr>
              <a:t>co Design</a:t>
            </a:r>
            <a:endParaRPr lang="mk-MK" sz="4000" b="0" i="0" dirty="0">
              <a:solidFill>
                <a:srgbClr val="222222"/>
              </a:solidFill>
              <a:effectLst/>
            </a:endParaRPr>
          </a:p>
        </p:txBody>
      </p:sp>
    </p:spTree>
    <p:extLst>
      <p:ext uri="{BB962C8B-B14F-4D97-AF65-F5344CB8AC3E}">
        <p14:creationId xmlns:p14="http://schemas.microsoft.com/office/powerpoint/2010/main" xmlns="" val="824037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E7750B1-66EE-4EC4-ACAA-9523098CB2ED}"/>
              </a:ext>
            </a:extLst>
          </p:cNvPr>
          <p:cNvSpPr txBox="1"/>
          <p:nvPr/>
        </p:nvSpPr>
        <p:spPr>
          <a:xfrm>
            <a:off x="686363" y="1317330"/>
            <a:ext cx="3074504" cy="553998"/>
          </a:xfrm>
          <a:prstGeom prst="rect">
            <a:avLst/>
          </a:prstGeom>
          <a:noFill/>
        </p:spPr>
        <p:txBody>
          <a:bodyPr wrap="square" rtlCol="0">
            <a:spAutoFit/>
          </a:bodyPr>
          <a:lstStyle/>
          <a:p>
            <a:r>
              <a:rPr lang="en-US" sz="3000" b="1" dirty="0"/>
              <a:t>TOOLS:</a:t>
            </a:r>
          </a:p>
        </p:txBody>
      </p:sp>
      <p:sp>
        <p:nvSpPr>
          <p:cNvPr id="7" name="TextBox 6">
            <a:extLst>
              <a:ext uri="{FF2B5EF4-FFF2-40B4-BE49-F238E27FC236}">
                <a16:creationId xmlns="" xmlns:a16="http://schemas.microsoft.com/office/drawing/2014/main" id="{3F906227-E1E1-43A7-B8F2-AFD74659980F}"/>
              </a:ext>
            </a:extLst>
          </p:cNvPr>
          <p:cNvSpPr txBox="1"/>
          <p:nvPr/>
        </p:nvSpPr>
        <p:spPr>
          <a:xfrm>
            <a:off x="950966" y="1916400"/>
            <a:ext cx="9485194" cy="3970318"/>
          </a:xfrm>
          <a:prstGeom prst="rect">
            <a:avLst/>
          </a:prstGeom>
          <a:noFill/>
        </p:spPr>
        <p:txBody>
          <a:bodyPr wrap="square" rtlCol="0">
            <a:spAutoFit/>
          </a:bodyPr>
          <a:lstStyle/>
          <a:p>
            <a:pPr marL="285750" indent="-285750">
              <a:buFont typeface="Wingdings" panose="05000000000000000000" pitchFamily="2" charset="2"/>
              <a:buChar char="Ø"/>
            </a:pPr>
            <a:r>
              <a:rPr lang="en-US" b="1" dirty="0"/>
              <a:t>Detailed LCA tools </a:t>
            </a:r>
            <a:r>
              <a:rPr lang="en-US" dirty="0"/>
              <a:t>– focused on the materials, components and processes. It uses mainly a selection of materials and procedures that enable optimizing of the manufacturing process.</a:t>
            </a:r>
            <a:endParaRPr lang="mk-MK" dirty="0"/>
          </a:p>
          <a:p>
            <a:pPr marL="285750" indent="-285750">
              <a:buFont typeface="Wingdings" panose="05000000000000000000" pitchFamily="2" charset="2"/>
              <a:buChar char="Ø"/>
            </a:pPr>
            <a:r>
              <a:rPr lang="mk-MK" dirty="0"/>
              <a:t> </a:t>
            </a:r>
            <a:r>
              <a:rPr lang="en-US" b="1" dirty="0"/>
              <a:t>Design tools</a:t>
            </a:r>
            <a:r>
              <a:rPr lang="mk-MK" b="1" dirty="0"/>
              <a:t> </a:t>
            </a:r>
          </a:p>
          <a:p>
            <a:r>
              <a:rPr lang="en-US" dirty="0"/>
              <a:t>Design tools- Focused on the usage of a singular indicator for analysis of the overall influence</a:t>
            </a:r>
            <a:r>
              <a:rPr lang="mk-MK" dirty="0"/>
              <a:t>. </a:t>
            </a:r>
          </a:p>
          <a:p>
            <a:pPr marL="285750" indent="-285750">
              <a:buFont typeface="Wingdings" panose="05000000000000000000" pitchFamily="2" charset="2"/>
              <a:buChar char="Ø"/>
            </a:pPr>
            <a:r>
              <a:rPr lang="mk-MK" b="1" dirty="0"/>
              <a:t> </a:t>
            </a:r>
            <a:r>
              <a:rPr lang="en-US" b="1" dirty="0"/>
              <a:t>LCA CAD </a:t>
            </a:r>
          </a:p>
          <a:p>
            <a:r>
              <a:rPr lang="en-US" dirty="0"/>
              <a:t>LCA CAD tools – Integrating tools that read information for the materials of the CAD drawings (it is considered a hybrid tool since it includes data of various origins).</a:t>
            </a:r>
            <a:endParaRPr lang="mk-MK" dirty="0"/>
          </a:p>
          <a:p>
            <a:pPr marL="285750" indent="-285750">
              <a:buFont typeface="Wingdings" panose="05000000000000000000" pitchFamily="2" charset="2"/>
              <a:buChar char="Ø"/>
            </a:pPr>
            <a:r>
              <a:rPr lang="en-US" b="1" dirty="0"/>
              <a:t>Green product guide</a:t>
            </a:r>
            <a:r>
              <a:rPr lang="mk-MK" b="1" dirty="0"/>
              <a:t> </a:t>
            </a:r>
          </a:p>
          <a:p>
            <a:r>
              <a:rPr lang="en-US" dirty="0"/>
              <a:t>Green product guides and checklists – These are quality-type guides for the products and processes that should be analyzed</a:t>
            </a:r>
            <a:r>
              <a:rPr lang="mk-MK" dirty="0"/>
              <a:t>. </a:t>
            </a:r>
          </a:p>
          <a:p>
            <a:pPr marL="285750" indent="-285750">
              <a:buFont typeface="Wingdings" panose="05000000000000000000" pitchFamily="2" charset="2"/>
              <a:buChar char="Ø"/>
            </a:pPr>
            <a:r>
              <a:rPr lang="en-US" b="1" dirty="0"/>
              <a:t>Building assessment schemes </a:t>
            </a:r>
            <a:r>
              <a:rPr lang="en-US" dirty="0"/>
              <a:t>– This tool is most often used for analysis of the constructive sector or constructions in a certain scheme</a:t>
            </a:r>
            <a:r>
              <a:rPr lang="mk-MK" dirty="0"/>
              <a:t>. </a:t>
            </a:r>
          </a:p>
          <a:p>
            <a:pPr marL="285750" indent="-285750">
              <a:buFont typeface="Wingdings" panose="05000000000000000000" pitchFamily="2" charset="2"/>
              <a:buChar char="Ø"/>
            </a:pPr>
            <a:r>
              <a:rPr lang="en-US" b="1" dirty="0"/>
              <a:t>Embodied energy tools </a:t>
            </a:r>
            <a:r>
              <a:rPr lang="en-US" dirty="0"/>
              <a:t>– This is a software tool, used for calculation of the ecological parameters, especially important for choosing materials and their prioritizing.</a:t>
            </a:r>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85B63B6-200A-487D-A155-B26BA41E72F2}"/>
              </a:ext>
            </a:extLst>
          </p:cNvPr>
          <p:cNvPicPr>
            <a:picLocks noChangeAspect="1"/>
          </p:cNvPicPr>
          <p:nvPr/>
        </p:nvPicPr>
        <p:blipFill rotWithShape="1">
          <a:blip r:embed="rId2" cstate="print"/>
          <a:srcRect l="26530" t="26655" r="28858" b="16402"/>
          <a:stretch/>
        </p:blipFill>
        <p:spPr>
          <a:xfrm>
            <a:off x="2122098" y="882369"/>
            <a:ext cx="7470476" cy="5033523"/>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576" y="1406908"/>
            <a:ext cx="9942337" cy="553998"/>
          </a:xfrm>
          <a:prstGeom prst="rect">
            <a:avLst/>
          </a:prstGeom>
        </p:spPr>
        <p:txBody>
          <a:bodyPr wrap="none">
            <a:spAutoFit/>
          </a:bodyPr>
          <a:lstStyle/>
          <a:p>
            <a:r>
              <a:rPr lang="en-US" sz="3000" b="1" dirty="0" smtClean="0"/>
              <a:t>A step by step approach is used to carry out a successful LCA</a:t>
            </a:r>
            <a:r>
              <a:rPr lang="mk-MK" sz="3000" b="1" dirty="0" smtClean="0"/>
              <a:t>?</a:t>
            </a:r>
            <a:endParaRPr lang="mk-MK" sz="3000" dirty="0"/>
          </a:p>
        </p:txBody>
      </p:sp>
      <p:sp>
        <p:nvSpPr>
          <p:cNvPr id="5" name="TextBox 4">
            <a:extLst>
              <a:ext uri="{FF2B5EF4-FFF2-40B4-BE49-F238E27FC236}">
                <a16:creationId xmlns:a16="http://schemas.microsoft.com/office/drawing/2014/main" xmlns="" id="{74E5D96F-65E3-459E-B15B-2DAB9A24F084}"/>
              </a:ext>
            </a:extLst>
          </p:cNvPr>
          <p:cNvSpPr txBox="1"/>
          <p:nvPr/>
        </p:nvSpPr>
        <p:spPr>
          <a:xfrm>
            <a:off x="569344" y="1816280"/>
            <a:ext cx="10495032" cy="4247317"/>
          </a:xfrm>
          <a:prstGeom prst="rect">
            <a:avLst/>
          </a:prstGeom>
          <a:noFill/>
        </p:spPr>
        <p:txBody>
          <a:bodyPr wrap="square" rtlCol="0">
            <a:spAutoFit/>
          </a:bodyPr>
          <a:lstStyle/>
          <a:p>
            <a:pPr marL="285750" indent="-285750">
              <a:buFont typeface="Arial" pitchFamily="34" charset="0"/>
              <a:buChar char="•"/>
            </a:pPr>
            <a:endParaRPr lang="mk-MK" b="1" dirty="0" smtClean="0"/>
          </a:p>
          <a:p>
            <a:pPr marL="285750" indent="-285750">
              <a:buFont typeface="Arial" pitchFamily="34" charset="0"/>
              <a:buChar char="•"/>
            </a:pPr>
            <a:r>
              <a:rPr lang="en-US" b="1" dirty="0" smtClean="0"/>
              <a:t>Forming </a:t>
            </a:r>
            <a:r>
              <a:rPr lang="en-US" b="1" dirty="0" smtClean="0"/>
              <a:t>an LCA team</a:t>
            </a:r>
            <a:endParaRPr lang="en-US" b="1" dirty="0" smtClean="0"/>
          </a:p>
          <a:p>
            <a:r>
              <a:rPr lang="en-US" dirty="0" smtClean="0"/>
              <a:t>An LCA team must be assembled first, as tasks will be assigned to individual team members. The LCA team will agree the goal and scope and project plan, monitor progress and finally review and implement the LCA results.</a:t>
            </a:r>
          </a:p>
          <a:p>
            <a:endParaRPr lang="en-US" dirty="0"/>
          </a:p>
          <a:p>
            <a:pPr marL="285750" indent="-285750">
              <a:buFont typeface="Arial" panose="020B0604020202020204" pitchFamily="34" charset="0"/>
              <a:buChar char="•"/>
            </a:pPr>
            <a:r>
              <a:rPr lang="en-US" b="1" dirty="0" smtClean="0"/>
              <a:t>Goal and scope definition</a:t>
            </a:r>
            <a:endParaRPr lang="en-US" b="1" dirty="0"/>
          </a:p>
          <a:p>
            <a:r>
              <a:rPr lang="en-US" dirty="0"/>
              <a:t>LCA milestones must be defined by the LCA team (for example, dates for the completion of goal and scope definition, data collection </a:t>
            </a:r>
            <a:r>
              <a:rPr lang="en-US" dirty="0" err="1"/>
              <a:t>etc</a:t>
            </a:r>
            <a:r>
              <a:rPr lang="en-US" dirty="0"/>
              <a:t>). As the project progresses, the team will monitor these milestones against the overall project plan that has been set.</a:t>
            </a:r>
          </a:p>
          <a:p>
            <a:endParaRPr lang="en-US" b="1" dirty="0"/>
          </a:p>
          <a:p>
            <a:pPr marL="285750" indent="-285750">
              <a:buFont typeface="Arial" panose="020B0604020202020204" pitchFamily="34" charset="0"/>
              <a:buChar char="•"/>
            </a:pPr>
            <a:r>
              <a:rPr lang="en-US" b="1" dirty="0" smtClean="0"/>
              <a:t>Inventory analysis </a:t>
            </a:r>
            <a:endParaRPr lang="en-US" b="1" dirty="0"/>
          </a:p>
          <a:p>
            <a:r>
              <a:rPr lang="en-US" dirty="0"/>
              <a:t>The main issue that must be taken into account when selecting the personnel to carry out the LCA is their knowledge of the product systems under study. Lack of sufficient knowledge regarding LCA can be addressed through training during briefing meetings .</a:t>
            </a:r>
          </a:p>
          <a:p>
            <a:endParaRPr lang="en-US" dirty="0"/>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B57AB8B-553E-474A-8D1D-B04BBF43A083}"/>
              </a:ext>
            </a:extLst>
          </p:cNvPr>
          <p:cNvSpPr txBox="1"/>
          <p:nvPr/>
        </p:nvSpPr>
        <p:spPr>
          <a:xfrm>
            <a:off x="884269" y="694888"/>
            <a:ext cx="9992139" cy="5355312"/>
          </a:xfrm>
          <a:prstGeom prst="rect">
            <a:avLst/>
          </a:prstGeom>
          <a:noFill/>
        </p:spPr>
        <p:txBody>
          <a:bodyPr wrap="square" rtlCol="0">
            <a:spAutoFit/>
          </a:bodyPr>
          <a:lstStyle/>
          <a:p>
            <a:pPr marL="285750" indent="-285750" algn="just">
              <a:buFont typeface="Arial" panose="020B0604020202020204" pitchFamily="34" charset="0"/>
              <a:buChar char="•"/>
            </a:pPr>
            <a:endParaRPr lang="mk-MK" b="1" dirty="0"/>
          </a:p>
          <a:p>
            <a:pPr marL="285750" indent="-285750" algn="just">
              <a:buFont typeface="Arial" panose="020B0604020202020204" pitchFamily="34" charset="0"/>
              <a:buChar char="•"/>
            </a:pPr>
            <a:r>
              <a:rPr lang="en-US" b="1" dirty="0" smtClean="0"/>
              <a:t>Initial meeting</a:t>
            </a:r>
            <a:endParaRPr lang="mk-MK" b="1" dirty="0"/>
          </a:p>
          <a:p>
            <a:pPr algn="just"/>
            <a:r>
              <a:rPr lang="en-US" dirty="0"/>
              <a:t>Participants must be kept informed about the goal of the study and the LCA process that will be carried out within the company.</a:t>
            </a:r>
            <a:endParaRPr lang="mk-MK" dirty="0"/>
          </a:p>
          <a:p>
            <a:pPr marL="285750" indent="-285750" algn="just"/>
            <a:endParaRPr lang="mk-MK" b="1" dirty="0"/>
          </a:p>
          <a:p>
            <a:pPr marL="285750" indent="-285750" algn="just">
              <a:buFont typeface="Arial" panose="020B0604020202020204" pitchFamily="34" charset="0"/>
              <a:buChar char="•"/>
            </a:pPr>
            <a:r>
              <a:rPr lang="en-US" b="1" dirty="0"/>
              <a:t>Progress monitoring</a:t>
            </a:r>
          </a:p>
          <a:p>
            <a:pPr algn="just"/>
            <a:r>
              <a:rPr lang="en-US" dirty="0"/>
              <a:t>The LCA management team should monitor the progress of the project, for example, how it is conforming to the objectives set at</a:t>
            </a:r>
            <a:r>
              <a:rPr lang="mk-MK" dirty="0"/>
              <a:t> </a:t>
            </a:r>
            <a:r>
              <a:rPr lang="en-US" dirty="0"/>
              <a:t>the start. Any significant problems that occur during the LCA process must be addressed. All energy and material inputs, output</a:t>
            </a:r>
            <a:r>
              <a:rPr lang="mk-MK" dirty="0"/>
              <a:t> </a:t>
            </a:r>
            <a:r>
              <a:rPr lang="en-US" dirty="0"/>
              <a:t>streams and emissions must be carefully measured and </a:t>
            </a:r>
            <a:r>
              <a:rPr lang="en-US" dirty="0" err="1"/>
              <a:t>analysed</a:t>
            </a:r>
            <a:r>
              <a:rPr lang="en-US" dirty="0"/>
              <a:t>. Whilst the collection of detailed information, or the resolution of</a:t>
            </a:r>
            <a:r>
              <a:rPr lang="mk-MK" dirty="0"/>
              <a:t> </a:t>
            </a:r>
            <a:r>
              <a:rPr lang="en-US" dirty="0"/>
              <a:t>problems, must not delay the process unnecessarily, the process should not be so rushed that issues are left unresolved. This is to</a:t>
            </a:r>
          </a:p>
          <a:p>
            <a:pPr algn="just"/>
            <a:r>
              <a:rPr lang="en-US" dirty="0"/>
              <a:t>ensure good quality results.</a:t>
            </a:r>
            <a:endParaRPr lang="mk-MK" dirty="0"/>
          </a:p>
          <a:p>
            <a:pPr algn="just"/>
            <a:endParaRPr lang="en-US" dirty="0"/>
          </a:p>
          <a:p>
            <a:pPr marL="285750" indent="-285750" algn="just">
              <a:buFont typeface="Arial" panose="020B0604020202020204" pitchFamily="34" charset="0"/>
              <a:buChar char="•"/>
            </a:pPr>
            <a:r>
              <a:rPr lang="en-US" b="1" dirty="0"/>
              <a:t>Review of LCA results and conclusions</a:t>
            </a:r>
          </a:p>
          <a:p>
            <a:pPr algn="just"/>
            <a:r>
              <a:rPr lang="en-US" dirty="0"/>
              <a:t>The LCA team should evaluate, check and verify the results of the LCA, as they will be used as the basis for the final conclusions of</a:t>
            </a:r>
            <a:r>
              <a:rPr lang="mk-MK" dirty="0"/>
              <a:t> </a:t>
            </a:r>
            <a:r>
              <a:rPr lang="en-US" dirty="0"/>
              <a:t>the study. Final conclusions will also have to take into account the company's economic or general policy concerns. The</a:t>
            </a:r>
            <a:r>
              <a:rPr lang="mk-MK" dirty="0"/>
              <a:t> </a:t>
            </a:r>
            <a:r>
              <a:rPr lang="en-US" dirty="0"/>
              <a:t>conclusions of an LCA study are often drawn around a problem identified before the start of the project, or made clear after the</a:t>
            </a:r>
            <a:r>
              <a:rPr lang="mk-MK" dirty="0"/>
              <a:t> </a:t>
            </a:r>
            <a:r>
              <a:rPr lang="en-US" dirty="0"/>
              <a:t>Life Cycle Inventory step. Conclusions can then be used to assess potential improvements to the product or process studied.</a:t>
            </a:r>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2F9A0D8-9242-4B95-A48C-851E0F6FBC47}"/>
              </a:ext>
            </a:extLst>
          </p:cNvPr>
          <p:cNvPicPr>
            <a:picLocks noChangeAspect="1"/>
          </p:cNvPicPr>
          <p:nvPr/>
        </p:nvPicPr>
        <p:blipFill rotWithShape="1">
          <a:blip r:embed="rId2" cstate="print"/>
          <a:srcRect l="26305" t="25453" r="29211" b="20552"/>
          <a:stretch/>
        </p:blipFill>
        <p:spPr>
          <a:xfrm>
            <a:off x="1847418" y="1155940"/>
            <a:ext cx="8003948" cy="4576177"/>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87DF0FF-7B12-4DCD-BA85-C7C2DC929256}"/>
              </a:ext>
            </a:extLst>
          </p:cNvPr>
          <p:cNvPicPr>
            <a:picLocks noChangeAspect="1"/>
          </p:cNvPicPr>
          <p:nvPr/>
        </p:nvPicPr>
        <p:blipFill rotWithShape="1">
          <a:blip r:embed="rId2" cstate="print"/>
          <a:srcRect l="27390" t="35576" r="32729" b="9443"/>
          <a:stretch/>
        </p:blipFill>
        <p:spPr>
          <a:xfrm>
            <a:off x="2704823" y="2027459"/>
            <a:ext cx="6006609" cy="3786747"/>
          </a:xfrm>
          <a:prstGeom prst="rect">
            <a:avLst/>
          </a:prstGeom>
        </p:spPr>
      </p:pic>
      <p:sp>
        <p:nvSpPr>
          <p:cNvPr id="4" name="TextBox 3">
            <a:extLst>
              <a:ext uri="{FF2B5EF4-FFF2-40B4-BE49-F238E27FC236}">
                <a16:creationId xmlns="" xmlns:a16="http://schemas.microsoft.com/office/drawing/2014/main" id="{6D93E4DD-2396-401B-8262-C81B74D84E75}"/>
              </a:ext>
            </a:extLst>
          </p:cNvPr>
          <p:cNvSpPr txBox="1"/>
          <p:nvPr/>
        </p:nvSpPr>
        <p:spPr>
          <a:xfrm>
            <a:off x="761035" y="1305569"/>
            <a:ext cx="7897475" cy="553998"/>
          </a:xfrm>
          <a:prstGeom prst="rect">
            <a:avLst/>
          </a:prstGeom>
          <a:noFill/>
        </p:spPr>
        <p:txBody>
          <a:bodyPr wrap="square" rtlCol="0">
            <a:spAutoFit/>
          </a:bodyPr>
          <a:lstStyle/>
          <a:p>
            <a:r>
              <a:rPr lang="en-US" sz="3000" b="1" dirty="0" smtClean="0"/>
              <a:t>LCA </a:t>
            </a:r>
            <a:r>
              <a:rPr lang="en-US" sz="3000" b="1" dirty="0"/>
              <a:t>of constructive materials</a:t>
            </a:r>
            <a:r>
              <a:rPr lang="mk-MK" sz="3000" b="1" dirty="0"/>
              <a:t> </a:t>
            </a:r>
            <a:endParaRPr lang="en-US" sz="3000" b="1" dirty="0"/>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678D8BA-D874-433E-82FB-9BBAC330F4A2}"/>
              </a:ext>
            </a:extLst>
          </p:cNvPr>
          <p:cNvPicPr>
            <a:picLocks noChangeAspect="1"/>
          </p:cNvPicPr>
          <p:nvPr/>
        </p:nvPicPr>
        <p:blipFill rotWithShape="1">
          <a:blip r:embed="rId2" cstate="print"/>
          <a:srcRect l="26305" t="27041" r="27880" b="11673"/>
          <a:stretch/>
        </p:blipFill>
        <p:spPr>
          <a:xfrm>
            <a:off x="2919227" y="1343669"/>
            <a:ext cx="5585792" cy="4200939"/>
          </a:xfrm>
          <a:prstGeom prst="rect">
            <a:avLst/>
          </a:prstGeom>
        </p:spPr>
      </p:pic>
      <p:sp>
        <p:nvSpPr>
          <p:cNvPr id="6" name="Rectangle 5">
            <a:extLst>
              <a:ext uri="{FF2B5EF4-FFF2-40B4-BE49-F238E27FC236}">
                <a16:creationId xmlns="" xmlns:a16="http://schemas.microsoft.com/office/drawing/2014/main" id="{E3BC1C54-2777-4EAC-98DF-9A91F4D6E701}"/>
              </a:ext>
            </a:extLst>
          </p:cNvPr>
          <p:cNvSpPr/>
          <p:nvPr/>
        </p:nvSpPr>
        <p:spPr>
          <a:xfrm rot="3271422">
            <a:off x="7352672" y="3913404"/>
            <a:ext cx="757322" cy="1758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346440">
            <a:off x="7254815" y="4779034"/>
            <a:ext cx="1302589" cy="369332"/>
          </a:xfrm>
          <a:prstGeom prst="rect">
            <a:avLst/>
          </a:prstGeom>
          <a:noFill/>
        </p:spPr>
        <p:txBody>
          <a:bodyPr wrap="square" rtlCol="0">
            <a:spAutoFit/>
          </a:bodyPr>
          <a:lstStyle/>
          <a:p>
            <a:r>
              <a:rPr lang="en-US" dirty="0" smtClean="0"/>
              <a:t>Cotton shirt</a:t>
            </a:r>
            <a:endParaRPr lang="mk-MK" dirty="0"/>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905BC3E6-9E87-492C-8068-F1482D237D52}"/>
              </a:ext>
            </a:extLst>
          </p:cNvPr>
          <p:cNvSpPr/>
          <p:nvPr/>
        </p:nvSpPr>
        <p:spPr>
          <a:xfrm>
            <a:off x="1096561" y="4576474"/>
            <a:ext cx="5036447" cy="100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C82A1E5A-6E55-4FAD-8BF0-9509E4646284}"/>
              </a:ext>
            </a:extLst>
          </p:cNvPr>
          <p:cNvSpPr/>
          <p:nvPr/>
        </p:nvSpPr>
        <p:spPr>
          <a:xfrm>
            <a:off x="1096561" y="4628271"/>
            <a:ext cx="4999439" cy="8581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 xmlns:a16="http://schemas.microsoft.com/office/drawing/2014/main" id="{F3908FF0-1F83-4DE9-B48E-CB646B5E3164}"/>
              </a:ext>
            </a:extLst>
          </p:cNvPr>
          <p:cNvSpPr>
            <a:spLocks noGrp="1"/>
          </p:cNvSpPr>
          <p:nvPr>
            <p:ph type="ftr" sz="quarter" idx="11"/>
          </p:nvPr>
        </p:nvSpPr>
        <p:spPr/>
        <p:txBody>
          <a:bodyPr/>
          <a:lstStyle/>
          <a:p>
            <a:endParaRPr lang="en-US" dirty="0"/>
          </a:p>
        </p:txBody>
      </p:sp>
      <p:sp>
        <p:nvSpPr>
          <p:cNvPr id="11" name="Rectangle 10">
            <a:extLst>
              <a:ext uri="{FF2B5EF4-FFF2-40B4-BE49-F238E27FC236}">
                <a16:creationId xmlns="" xmlns:a16="http://schemas.microsoft.com/office/drawing/2014/main" id="{618826A1-4E90-405A-AE28-5500B0A362E3}"/>
              </a:ext>
              <a:ext uri="{C183D7F6-B498-43B3-948B-1728B52AA6E4}">
                <adec:decorative xmlns="" xmlns:adec="http://schemas.microsoft.com/office/drawing/2017/decorative" val="1"/>
              </a:ext>
            </a:extLst>
          </p:cNvPr>
          <p:cNvSpPr/>
          <p:nvPr/>
        </p:nvSpPr>
        <p:spPr>
          <a:xfrm flipH="1">
            <a:off x="1048922" y="2299659"/>
            <a:ext cx="2888974" cy="1409699"/>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dirty="0" smtClean="0">
                <a:solidFill>
                  <a:schemeClr val="tx1"/>
                </a:solidFill>
              </a:rPr>
              <a:t>“</a:t>
            </a:r>
            <a:r>
              <a:rPr lang="en-US" dirty="0" smtClean="0">
                <a:solidFill>
                  <a:schemeClr val="tx1"/>
                </a:solidFill>
              </a:rPr>
              <a:t>Measure </a:t>
            </a:r>
            <a:r>
              <a:rPr lang="en-US" dirty="0" smtClean="0">
                <a:solidFill>
                  <a:schemeClr val="tx1"/>
                </a:solidFill>
              </a:rPr>
              <a:t>what can be measured, and make measurable what cannot be measured.”</a:t>
            </a:r>
            <a:endParaRPr lang="en-US" dirty="0">
              <a:solidFill>
                <a:schemeClr val="tx1"/>
              </a:solidFill>
            </a:endParaRPr>
          </a:p>
        </p:txBody>
      </p:sp>
      <p:sp>
        <p:nvSpPr>
          <p:cNvPr id="13" name="Rectangle: Single Corner Snipped 12">
            <a:extLst>
              <a:ext uri="{FF2B5EF4-FFF2-40B4-BE49-F238E27FC236}">
                <a16:creationId xmlns="" xmlns:a16="http://schemas.microsoft.com/office/drawing/2014/main" id="{B36D0ADB-FA1F-4489-86B3-B4A6906DB881}"/>
              </a:ext>
              <a:ext uri="{C183D7F6-B498-43B3-948B-1728B52AA6E4}">
                <adec:decorative xmlns="" xmlns:adec="http://schemas.microsoft.com/office/drawing/2017/decorative" val="1"/>
              </a:ext>
            </a:extLst>
          </p:cNvPr>
          <p:cNvSpPr/>
          <p:nvPr/>
        </p:nvSpPr>
        <p:spPr>
          <a:xfrm flipH="1">
            <a:off x="11549268" y="6356350"/>
            <a:ext cx="672142"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 xmlns:a16="http://schemas.microsoft.com/office/drawing/2014/main" id="{2A43C8AE-92D1-4381-AB5D-D73573EB55F3}"/>
              </a:ext>
            </a:extLst>
          </p:cNvPr>
          <p:cNvSpPr>
            <a:spLocks noGrp="1"/>
          </p:cNvSpPr>
          <p:nvPr>
            <p:ph type="sldNum" sz="quarter" idx="12"/>
          </p:nvPr>
        </p:nvSpPr>
        <p:spPr/>
        <p:txBody>
          <a:bodyPr/>
          <a:lstStyle/>
          <a:p>
            <a:fld id="{8C2E478F-E849-4A8C-AF1F-CBCC78A7CBFA}" type="slidenum">
              <a:rPr lang="en-US" smtClean="0"/>
              <a:pPr/>
              <a:t>17</a:t>
            </a:fld>
            <a:endParaRPr lang="en-US" dirty="0"/>
          </a:p>
        </p:txBody>
      </p:sp>
      <p:sp>
        <p:nvSpPr>
          <p:cNvPr id="12" name="Rectangle: Rounded Corners 11">
            <a:extLst>
              <a:ext uri="{FF2B5EF4-FFF2-40B4-BE49-F238E27FC236}">
                <a16:creationId xmlns="" xmlns:a16="http://schemas.microsoft.com/office/drawing/2014/main" id="{A996D65C-0F5E-49E7-94B9-F32505860AFF}"/>
              </a:ext>
            </a:extLst>
          </p:cNvPr>
          <p:cNvSpPr/>
          <p:nvPr/>
        </p:nvSpPr>
        <p:spPr>
          <a:xfrm>
            <a:off x="1096561" y="5207874"/>
            <a:ext cx="5036447" cy="625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https://www.youtube.com/watch?v=XK0B_Fb89T8&amp;feature=emb_logo</a:t>
            </a:r>
          </a:p>
        </p:txBody>
      </p:sp>
      <p:sp>
        <p:nvSpPr>
          <p:cNvPr id="15" name="Title 14"/>
          <p:cNvSpPr>
            <a:spLocks noGrp="1"/>
          </p:cNvSpPr>
          <p:nvPr>
            <p:ph type="title"/>
          </p:nvPr>
        </p:nvSpPr>
        <p:spPr/>
        <p:txBody>
          <a:bodyPr/>
          <a:lstStyle/>
          <a:p>
            <a:endParaRPr lang="mk-MK"/>
          </a:p>
        </p:txBody>
      </p:sp>
      <p:pic>
        <p:nvPicPr>
          <p:cNvPr id="16386" name="Picture 2" descr="Eco Friendly Images | Free Vectors, Stock Photos &amp;amp; PSD"/>
          <p:cNvPicPr>
            <a:picLocks noChangeAspect="1" noChangeArrowheads="1"/>
          </p:cNvPicPr>
          <p:nvPr/>
        </p:nvPicPr>
        <p:blipFill>
          <a:blip r:embed="rId2" cstate="print"/>
          <a:srcRect/>
          <a:stretch>
            <a:fillRect/>
          </a:stretch>
        </p:blipFill>
        <p:spPr bwMode="auto">
          <a:xfrm>
            <a:off x="6401100" y="1567820"/>
            <a:ext cx="4815833" cy="3608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 xmlns:p14="http://schemas.microsoft.com/office/powerpoint/2010/main" val="138922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a:extLst>
              <a:ext uri="{FF2B5EF4-FFF2-40B4-BE49-F238E27FC236}">
                <a16:creationId xmlns="" xmlns:a16="http://schemas.microsoft.com/office/drawing/2014/main" id="{11BEC607-8474-408E-A7AC-48A065F31B63}"/>
              </a:ext>
              <a:ext uri="{C183D7F6-B498-43B3-948B-1728B52AA6E4}">
                <adec:decorative xmlns="" xmlns:adec="http://schemas.microsoft.com/office/drawing/2017/decorative" val="1"/>
              </a:ext>
            </a:extLst>
          </p:cNvPr>
          <p:cNvGrpSpPr/>
          <p:nvPr/>
        </p:nvGrpSpPr>
        <p:grpSpPr>
          <a:xfrm flipH="1">
            <a:off x="1984074" y="1173192"/>
            <a:ext cx="7582619" cy="4287329"/>
            <a:chOff x="-463139" y="-779460"/>
            <a:chExt cx="8459829" cy="9012423"/>
          </a:xfrm>
        </p:grpSpPr>
        <p:sp>
          <p:nvSpPr>
            <p:cNvPr id="42" name="Rectangle 41">
              <a:extLst>
                <a:ext uri="{FF2B5EF4-FFF2-40B4-BE49-F238E27FC236}">
                  <a16:creationId xmlns="" xmlns:a16="http://schemas.microsoft.com/office/drawing/2014/main" id="{B601E3FC-2016-4085-9A4B-A172702EAAE1}"/>
                </a:ext>
              </a:extLst>
            </p:cNvPr>
            <p:cNvSpPr/>
            <p:nvPr/>
          </p:nvSpPr>
          <p:spPr>
            <a:xfrm>
              <a:off x="-463139" y="-779460"/>
              <a:ext cx="8459829" cy="901242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3" name="Rectangle 42">
              <a:extLst>
                <a:ext uri="{FF2B5EF4-FFF2-40B4-BE49-F238E27FC236}">
                  <a16:creationId xmlns="" xmlns:a16="http://schemas.microsoft.com/office/drawing/2014/main" id="{142E86C5-8E5F-4620-A4FB-D1F926179D18}"/>
                </a:ext>
              </a:extLst>
            </p:cNvPr>
            <p:cNvSpPr/>
            <p:nvPr/>
          </p:nvSpPr>
          <p:spPr>
            <a:xfrm>
              <a:off x="249486" y="655467"/>
              <a:ext cx="6477888" cy="7577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 xmlns:a16="http://schemas.microsoft.com/office/drawing/2014/main" id="{7E0E8055-17FA-43CE-9F03-E712F496B7CF}"/>
              </a:ext>
            </a:extLst>
          </p:cNvPr>
          <p:cNvSpPr>
            <a:spLocks noGrp="1"/>
          </p:cNvSpPr>
          <p:nvPr>
            <p:ph type="ctrTitle"/>
          </p:nvPr>
        </p:nvSpPr>
        <p:spPr>
          <a:xfrm>
            <a:off x="3182842" y="2203863"/>
            <a:ext cx="6609256" cy="1508126"/>
          </a:xfrm>
        </p:spPr>
        <p:txBody>
          <a:bodyPr anchor="ctr"/>
          <a:lstStyle/>
          <a:p>
            <a:r>
              <a:rPr lang="en-US" dirty="0"/>
              <a:t>Used resources</a:t>
            </a:r>
          </a:p>
        </p:txBody>
      </p:sp>
      <p:sp>
        <p:nvSpPr>
          <p:cNvPr id="29" name="Rectangle: Single Corner Snipped 28">
            <a:extLst>
              <a:ext uri="{FF2B5EF4-FFF2-40B4-BE49-F238E27FC236}">
                <a16:creationId xmlns="" xmlns:a16="http://schemas.microsoft.com/office/drawing/2014/main" id="{E01195D9-1845-4282-BE5B-F6B840BE40E1}"/>
              </a:ext>
              <a:ext uri="{C183D7F6-B498-43B3-948B-1728B52AA6E4}">
                <adec:decorative xmlns=""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 xmlns:a16="http://schemas.microsoft.com/office/drawing/2014/main" id="{056A6478-CD2B-4077-910A-3D006C82EB9A}"/>
              </a:ext>
            </a:extLst>
          </p:cNvPr>
          <p:cNvSpPr>
            <a:spLocks noGrp="1"/>
          </p:cNvSpPr>
          <p:nvPr>
            <p:ph type="sldNum" sz="quarter" idx="4294967295"/>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18</a:t>
            </a:fld>
            <a:endParaRPr lang="en-US" dirty="0"/>
          </a:p>
        </p:txBody>
      </p:sp>
      <p:sp>
        <p:nvSpPr>
          <p:cNvPr id="14" name="TextBox 13">
            <a:extLst>
              <a:ext uri="{FF2B5EF4-FFF2-40B4-BE49-F238E27FC236}">
                <a16:creationId xmlns="" xmlns:a16="http://schemas.microsoft.com/office/drawing/2014/main" id="{3FE5B22F-0E43-4899-9007-E9F3DB43E4E8}"/>
              </a:ext>
            </a:extLst>
          </p:cNvPr>
          <p:cNvSpPr txBox="1"/>
          <p:nvPr/>
        </p:nvSpPr>
        <p:spPr>
          <a:xfrm>
            <a:off x="2993736" y="3377220"/>
            <a:ext cx="6133512" cy="1599284"/>
          </a:xfrm>
          <a:prstGeom prst="rect">
            <a:avLst/>
          </a:prstGeom>
          <a:noFill/>
        </p:spPr>
        <p:txBody>
          <a:bodyPr wrap="square">
            <a:spAutoFit/>
          </a:bodyPr>
          <a:lstStyle/>
          <a:p>
            <a:r>
              <a:rPr lang="en-US" dirty="0"/>
              <a:t>Dr</a:t>
            </a:r>
            <a:r>
              <a:rPr lang="ru-RU" dirty="0"/>
              <a:t>. </a:t>
            </a:r>
            <a:r>
              <a:rPr lang="en-US" dirty="0"/>
              <a:t>Anita </a:t>
            </a:r>
            <a:r>
              <a:rPr lang="en-US" dirty="0" err="1"/>
              <a:t>Grozdanov</a:t>
            </a:r>
            <a:r>
              <a:rPr lang="ru-RU" dirty="0"/>
              <a:t>, </a:t>
            </a:r>
            <a:r>
              <a:rPr lang="en-US" dirty="0"/>
              <a:t>regular professor</a:t>
            </a:r>
          </a:p>
          <a:p>
            <a:endParaRPr lang="en-US" dirty="0"/>
          </a:p>
          <a:p>
            <a:pPr marL="0" marR="0">
              <a:lnSpc>
                <a:spcPct val="107000"/>
              </a:lnSpc>
              <a:spcBef>
                <a:spcPts val="0"/>
              </a:spcBef>
              <a:spcAft>
                <a:spcPts val="800"/>
              </a:spcAft>
            </a:pPr>
            <a:r>
              <a:rPr lang="mk-MK"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https://www.youtube.com/watch?v=J9nkJan3jWs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a:p>
            <a:endParaRPr lang="en-US" dirty="0"/>
          </a:p>
        </p:txBody>
      </p:sp>
    </p:spTree>
    <p:extLst>
      <p:ext uri="{BB962C8B-B14F-4D97-AF65-F5344CB8AC3E}">
        <p14:creationId xmlns="" xmlns:p14="http://schemas.microsoft.com/office/powerpoint/2010/main" val="3366205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5">
            <a:extLst>
              <a:ext uri="{FF2B5EF4-FFF2-40B4-BE49-F238E27FC236}">
                <a16:creationId xmlns="" xmlns:a16="http://schemas.microsoft.com/office/drawing/2014/main" id="{DB4530C3-10EF-4FDE-A1B1-9DF09C2DF096}"/>
              </a:ext>
            </a:extLst>
          </p:cNvPr>
          <p:cNvSpPr txBox="1">
            <a:spLocks/>
          </p:cNvSpPr>
          <p:nvPr/>
        </p:nvSpPr>
        <p:spPr>
          <a:xfrm>
            <a:off x="2216989" y="1188717"/>
            <a:ext cx="7479102" cy="1528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ea typeface="+mj-ea"/>
                <a:cs typeface="+mj-cs"/>
              </a:rPr>
              <a:t>Analysis of the life cycle of materials and their influence on the environment</a:t>
            </a:r>
            <a:r>
              <a:rPr kumimoji="0" lang="en-US" sz="3000" b="1" i="0" u="none" strike="noStrike" kern="1200" cap="none" spc="0" normalizeH="0" baseline="0" noProof="0" dirty="0" smtClean="0">
                <a:ln>
                  <a:noFill/>
                </a:ln>
                <a:solidFill>
                  <a:schemeClr val="tx1"/>
                </a:solidFill>
                <a:effectLst/>
                <a:uLnTx/>
                <a:uFillTx/>
                <a:latin typeface="+mj-lt"/>
                <a:ea typeface="+mj-ea"/>
                <a:cs typeface="+mj-cs"/>
              </a:rPr>
              <a:t/>
            </a:r>
            <a:br>
              <a:rPr kumimoji="0" lang="en-US" sz="3000" b="1" i="0" u="none" strike="noStrike" kern="1200" cap="none" spc="0" normalizeH="0" baseline="0" noProof="0" dirty="0" smtClean="0">
                <a:ln>
                  <a:noFill/>
                </a:ln>
                <a:solidFill>
                  <a:schemeClr val="tx1"/>
                </a:solidFill>
                <a:effectLst/>
                <a:uLnTx/>
                <a:uFillTx/>
                <a:latin typeface="+mj-lt"/>
                <a:ea typeface="+mj-ea"/>
                <a:cs typeface="+mj-cs"/>
              </a:rPr>
            </a:br>
            <a:endParaRPr kumimoji="0" lang="ru-RU" sz="30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Placeholder 4">
            <a:extLst>
              <a:ext uri="{FF2B5EF4-FFF2-40B4-BE49-F238E27FC236}">
                <a16:creationId xmlns="" xmlns:a16="http://schemas.microsoft.com/office/drawing/2014/main" id="{5F8322FD-04A4-4372-84E0-AA6D9260FF0A}"/>
              </a:ext>
            </a:extLst>
          </p:cNvPr>
          <p:cNvPicPr>
            <a:picLocks noChangeAspect="1"/>
          </p:cNvPicPr>
          <p:nvPr/>
        </p:nvPicPr>
        <p:blipFill>
          <a:blip r:embed="rId2" cstate="print"/>
          <a:srcRect t="5050" b="5050"/>
          <a:stretch>
            <a:fillRect/>
          </a:stretch>
        </p:blipFill>
        <p:spPr>
          <a:xfrm>
            <a:off x="3283625" y="2449902"/>
            <a:ext cx="4566414" cy="3154431"/>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 xmlns:a16="http://schemas.microsoft.com/office/drawing/2014/main" id="{2885A4AC-9AA0-4EFF-8162-609223BF5D70}"/>
              </a:ext>
            </a:extLst>
          </p:cNvPr>
          <p:cNvSpPr txBox="1">
            <a:spLocks/>
          </p:cNvSpPr>
          <p:nvPr/>
        </p:nvSpPr>
        <p:spPr>
          <a:xfrm>
            <a:off x="604575" y="2329228"/>
            <a:ext cx="6094817" cy="3339882"/>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Ensures the best frame for evaluating the influence of one product;</a:t>
            </a: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It is used intensively in the industry for analysis and avoiding of all negative influences on the environment;</a:t>
            </a:r>
            <a:endParaRPr lang="en-US" dirty="0" smtClean="0"/>
          </a:p>
          <a:p>
            <a:pPr marL="0" marR="0" lvl="0" indent="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LCA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improves the competition of the company;</a:t>
            </a:r>
            <a:endParaRPr lang="en-US" dirty="0" smtClean="0"/>
          </a:p>
          <a:p>
            <a:pPr marL="0" marR="0" lvl="0" indent="0" algn="just"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It is used in decision making in the industry design.</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 xmlns:a16="http://schemas.microsoft.com/office/drawing/2014/main" id="{C7ACC2B9-0489-4BF7-903A-0BA38E79CF9D}"/>
              </a:ext>
            </a:extLst>
          </p:cNvPr>
          <p:cNvSpPr txBox="1"/>
          <p:nvPr/>
        </p:nvSpPr>
        <p:spPr>
          <a:xfrm>
            <a:off x="730370" y="1385977"/>
            <a:ext cx="4337154" cy="523220"/>
          </a:xfrm>
          <a:prstGeom prst="rect">
            <a:avLst/>
          </a:prstGeom>
          <a:noFill/>
        </p:spPr>
        <p:txBody>
          <a:bodyPr wrap="square" rtlCol="0">
            <a:spAutoFit/>
          </a:bodyPr>
          <a:lstStyle/>
          <a:p>
            <a:r>
              <a:rPr lang="en-US" sz="2800" b="1" dirty="0"/>
              <a:t>Why</a:t>
            </a:r>
            <a:r>
              <a:rPr lang="mk-MK" sz="2800" b="1" dirty="0"/>
              <a:t> </a:t>
            </a:r>
            <a:r>
              <a:rPr lang="en-US" sz="2800" b="1" dirty="0"/>
              <a:t>LCA?</a:t>
            </a:r>
          </a:p>
        </p:txBody>
      </p:sp>
      <p:pic>
        <p:nvPicPr>
          <p:cNvPr id="4" name="Picture 3">
            <a:extLst>
              <a:ext uri="{FF2B5EF4-FFF2-40B4-BE49-F238E27FC236}">
                <a16:creationId xmlns="" xmlns:a16="http://schemas.microsoft.com/office/drawing/2014/main" id="{B562D00A-9FD5-459D-83FD-D098BD8B9405}"/>
              </a:ext>
            </a:extLst>
          </p:cNvPr>
          <p:cNvPicPr>
            <a:picLocks noChangeAspect="1"/>
          </p:cNvPicPr>
          <p:nvPr/>
        </p:nvPicPr>
        <p:blipFill rotWithShape="1">
          <a:blip r:embed="rId2" cstate="print"/>
          <a:srcRect l="50000" t="43713" r="23402" b="27639"/>
          <a:stretch/>
        </p:blipFill>
        <p:spPr>
          <a:xfrm>
            <a:off x="7164562" y="1775938"/>
            <a:ext cx="3874532" cy="3192905"/>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F5CE0A6-955E-4066-8B67-FE8C95E3AF10}"/>
              </a:ext>
            </a:extLst>
          </p:cNvPr>
          <p:cNvPicPr>
            <a:picLocks noChangeAspect="1"/>
          </p:cNvPicPr>
          <p:nvPr/>
        </p:nvPicPr>
        <p:blipFill rotWithShape="1">
          <a:blip r:embed="rId2" cstate="print"/>
          <a:srcRect l="25697" t="23084" r="25123" b="17716"/>
          <a:stretch/>
        </p:blipFill>
        <p:spPr>
          <a:xfrm>
            <a:off x="2370710" y="1175433"/>
            <a:ext cx="6663265" cy="4509376"/>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C09ADB54-3897-4872-B9B3-1888BB60FDFF}"/>
              </a:ext>
            </a:extLst>
          </p:cNvPr>
          <p:cNvSpPr txBox="1">
            <a:spLocks/>
          </p:cNvSpPr>
          <p:nvPr/>
        </p:nvSpPr>
        <p:spPr>
          <a:xfrm>
            <a:off x="659984" y="1306992"/>
            <a:ext cx="4697019" cy="57398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rgbClr val="000000"/>
                </a:solidFill>
                <a:effectLst/>
                <a:uLnTx/>
                <a:uFillTx/>
                <a:latin typeface="Calibri" panose="020F0502020204030204" pitchFamily="34" charset="0"/>
                <a:ea typeface="+mj-ea"/>
                <a:cs typeface="+mj-cs"/>
              </a:rPr>
              <a:t>WHAT IS INCLUDED IN LCA?</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a:extLst>
              <a:ext uri="{FF2B5EF4-FFF2-40B4-BE49-F238E27FC236}">
                <a16:creationId xmlns="" xmlns:a16="http://schemas.microsoft.com/office/drawing/2014/main" id="{A999491B-46DB-4307-8E1A-E1066E4FBAEB}"/>
              </a:ext>
            </a:extLst>
          </p:cNvPr>
          <p:cNvSpPr txBox="1">
            <a:spLocks/>
          </p:cNvSpPr>
          <p:nvPr/>
        </p:nvSpPr>
        <p:spPr>
          <a:xfrm>
            <a:off x="435987" y="2096642"/>
            <a:ext cx="5783658" cy="5223476"/>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rgbClr val="000000"/>
                </a:solidFill>
                <a:effectLst/>
                <a:uLnTx/>
                <a:uFillTx/>
                <a:ea typeface="+mn-ea"/>
                <a:cs typeface="+mn-cs"/>
              </a:rPr>
              <a:t>LCA is a technique for evaluating the aspects of the environment and potential influences linked to the products, including</a:t>
            </a:r>
            <a:r>
              <a:rPr kumimoji="0" lang="ru-RU" sz="2000" b="0" i="0" u="none" strike="noStrike" kern="1200" cap="none" spc="0" normalizeH="0" baseline="0" noProof="0" dirty="0" smtClean="0">
                <a:ln>
                  <a:noFill/>
                </a:ln>
                <a:solidFill>
                  <a:srgbClr val="000000"/>
                </a:solidFill>
                <a:effectLst/>
                <a:uLnTx/>
                <a:uFillTx/>
                <a:ea typeface="+mn-ea"/>
                <a:cs typeface="+mn-cs"/>
              </a:rPr>
              <a:t>: </a:t>
            </a:r>
            <a:endParaRPr kumimoji="0" lang="ru-RU" sz="2000" b="0" i="0" u="none" strike="noStrike" kern="1200" cap="none" spc="0" normalizeH="0" baseline="0" noProof="0" dirty="0" smtClean="0">
              <a:ln>
                <a:noFill/>
              </a:ln>
              <a:solidFill>
                <a:schemeClr val="tx1"/>
              </a:solidFill>
              <a:effectLst/>
              <a:uLnTx/>
              <a:uFillTx/>
              <a:ea typeface="+mn-ea"/>
              <a:cs typeface="+mn-cs"/>
            </a:endParaRPr>
          </a:p>
          <a:p>
            <a:pPr marL="0" marR="0" lvl="0" indent="0" algn="ctr" defTabSz="914400" rtl="0" eaLnBrk="1" fontAlgn="auto" latinLnBrk="0" hangingPunct="1">
              <a:lnSpc>
                <a:spcPct val="90000"/>
              </a:lnSpc>
              <a:spcBef>
                <a:spcPts val="0"/>
              </a:spcBef>
              <a:spcAft>
                <a:spcPts val="0"/>
              </a:spcAft>
              <a:buClrTx/>
              <a:buSzTx/>
              <a:tabLst/>
              <a:defRPr/>
            </a:pPr>
            <a:endParaRPr lang="en-US" sz="2000" dirty="0" smtClean="0">
              <a:solidFill>
                <a:srgbClr val="000000"/>
              </a:solidFill>
            </a:endParaRPr>
          </a:p>
          <a:p>
            <a:pPr marL="0" marR="0" lvl="0" indent="0" defTabSz="914400" rtl="0" eaLnBrk="1" fontAlgn="auto" latinLnBrk="0" hangingPunct="1">
              <a:lnSpc>
                <a:spcPct val="90000"/>
              </a:lnSpc>
              <a:spcBef>
                <a:spcPts val="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rgbClr val="000000"/>
                </a:solidFill>
                <a:effectLst/>
                <a:uLnTx/>
                <a:uFillTx/>
                <a:ea typeface="+mn-ea"/>
                <a:cs typeface="+mn-cs"/>
              </a:rPr>
              <a:t>  Creating a list of relevant inputs and outputs of the manufacturing system/cycle</a:t>
            </a:r>
            <a:r>
              <a:rPr kumimoji="0" lang="ru-RU" sz="2000" b="0" i="0" u="none" strike="noStrike" kern="1200" cap="none" spc="0" normalizeH="0" baseline="0" noProof="0" dirty="0" smtClean="0">
                <a:ln>
                  <a:noFill/>
                </a:ln>
                <a:solidFill>
                  <a:srgbClr val="000000"/>
                </a:solidFill>
                <a:effectLst/>
                <a:uLnTx/>
                <a:uFillTx/>
                <a:ea typeface="+mn-ea"/>
                <a:cs typeface="+mn-cs"/>
              </a:rPr>
              <a:t>; </a:t>
            </a:r>
            <a:endParaRPr kumimoji="0" lang="ru-RU" sz="2000" b="0" i="0" u="none" strike="noStrike" kern="1200" cap="none" spc="0" normalizeH="0" baseline="0" noProof="0" dirty="0" smtClean="0">
              <a:ln>
                <a:noFill/>
              </a:ln>
              <a:solidFill>
                <a:schemeClr val="tx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rgbClr val="000000"/>
                </a:solidFill>
                <a:effectLst/>
                <a:uLnTx/>
                <a:uFillTx/>
                <a:ea typeface="+mn-ea"/>
                <a:cs typeface="+mn-cs"/>
              </a:rPr>
              <a:t>  Evaluation of the potential influences on the environment of these inputs and outputs</a:t>
            </a:r>
            <a:r>
              <a:rPr kumimoji="0" lang="ru-RU" sz="2000" b="0" i="0" u="none" strike="noStrike" kern="1200" cap="none" spc="0" normalizeH="0" baseline="0" noProof="0" dirty="0" smtClean="0">
                <a:ln>
                  <a:noFill/>
                </a:ln>
                <a:solidFill>
                  <a:srgbClr val="000000"/>
                </a:solidFill>
                <a:effectLst/>
                <a:uLnTx/>
                <a:uFillTx/>
                <a:ea typeface="+mn-ea"/>
                <a:cs typeface="+mn-cs"/>
              </a:rPr>
              <a:t>; </a:t>
            </a:r>
          </a:p>
          <a:p>
            <a:pPr marL="342900" marR="0" lvl="0" indent="-342900"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n-US" sz="2000" b="0" i="0" u="none" strike="noStrike" kern="1200" cap="none" spc="0" normalizeH="0" baseline="0" noProof="0" dirty="0" smtClean="0">
                <a:ln>
                  <a:noFill/>
                </a:ln>
                <a:solidFill>
                  <a:srgbClr val="000000"/>
                </a:solidFill>
                <a:effectLst/>
                <a:uLnTx/>
                <a:uFillTx/>
                <a:ea typeface="+mn-ea"/>
                <a:cs typeface="+mn-cs"/>
              </a:rPr>
              <a:t>Interpreting the results of the analysis of the list for input/output</a:t>
            </a:r>
            <a:r>
              <a:rPr kumimoji="0" lang="ru-RU" sz="2000" b="0" i="0" u="none" strike="noStrike" kern="1200" cap="none" spc="0" normalizeH="0" baseline="0" noProof="0" dirty="0" smtClean="0">
                <a:ln>
                  <a:noFill/>
                </a:ln>
                <a:solidFill>
                  <a:srgbClr val="000000"/>
                </a:solidFill>
                <a:effectLst/>
                <a:uLnTx/>
                <a:uFillTx/>
                <a:ea typeface="+mn-ea"/>
                <a:cs typeface="+mn-cs"/>
              </a:rPr>
              <a:t>.</a:t>
            </a:r>
            <a:endParaRPr kumimoji="0" lang="en-US" sz="2000" b="0" i="0" u="none" strike="noStrike" kern="1200" cap="none" spc="0" normalizeH="0" baseline="0" noProof="0" dirty="0">
              <a:ln>
                <a:noFill/>
              </a:ln>
              <a:solidFill>
                <a:schemeClr val="tx1"/>
              </a:solidFill>
              <a:effectLst/>
              <a:uLnTx/>
              <a:uFillTx/>
              <a:ea typeface="+mn-ea"/>
              <a:cs typeface="+mn-cs"/>
            </a:endParaRPr>
          </a:p>
        </p:txBody>
      </p:sp>
      <p:pic>
        <p:nvPicPr>
          <p:cNvPr id="5" name="Picture 4">
            <a:extLst>
              <a:ext uri="{FF2B5EF4-FFF2-40B4-BE49-F238E27FC236}">
                <a16:creationId xmlns="" xmlns:a16="http://schemas.microsoft.com/office/drawing/2014/main" id="{2B446E02-3482-4E46-8604-5D4FCE9C3E4F}"/>
              </a:ext>
            </a:extLst>
          </p:cNvPr>
          <p:cNvPicPr>
            <a:picLocks noChangeAspect="1"/>
          </p:cNvPicPr>
          <p:nvPr/>
        </p:nvPicPr>
        <p:blipFill rotWithShape="1">
          <a:blip r:embed="rId2" cstate="print"/>
          <a:srcRect l="26681" t="47430" r="31762" b="20423"/>
          <a:stretch/>
        </p:blipFill>
        <p:spPr>
          <a:xfrm>
            <a:off x="6096000" y="2222012"/>
            <a:ext cx="5453268" cy="2371688"/>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499B864-D1B9-47D2-8D1C-1A1EE919FCFC}"/>
              </a:ext>
            </a:extLst>
          </p:cNvPr>
          <p:cNvPicPr>
            <a:picLocks noChangeAspect="1"/>
          </p:cNvPicPr>
          <p:nvPr/>
        </p:nvPicPr>
        <p:blipFill rotWithShape="1">
          <a:blip r:embed="rId2" cstate="print"/>
          <a:srcRect l="21517" t="17471" r="23329" b="8933"/>
          <a:stretch/>
        </p:blipFill>
        <p:spPr>
          <a:xfrm>
            <a:off x="2130800" y="1554994"/>
            <a:ext cx="6873514" cy="4285090"/>
          </a:xfrm>
          <a:prstGeom prst="rect">
            <a:avLst/>
          </a:prstGeom>
        </p:spPr>
      </p:pic>
      <p:sp>
        <p:nvSpPr>
          <p:cNvPr id="4" name="Rectangle 3"/>
          <p:cNvSpPr/>
          <p:nvPr/>
        </p:nvSpPr>
        <p:spPr>
          <a:xfrm>
            <a:off x="7875917" y="1552755"/>
            <a:ext cx="1199072" cy="612475"/>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mk-MK" dirty="0">
              <a:ln>
                <a:solidFill>
                  <a:schemeClr val="bg1"/>
                </a:solidFill>
              </a:ln>
              <a:solidFill>
                <a:schemeClr val="bg1"/>
              </a:solidFill>
            </a:endParaRPr>
          </a:p>
        </p:txBody>
      </p:sp>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515B4C-31DB-4E27-B237-D1B3ED38363B}"/>
              </a:ext>
            </a:extLst>
          </p:cNvPr>
          <p:cNvSpPr txBox="1"/>
          <p:nvPr/>
        </p:nvSpPr>
        <p:spPr>
          <a:xfrm>
            <a:off x="834501" y="1261579"/>
            <a:ext cx="5381469" cy="553998"/>
          </a:xfrm>
          <a:prstGeom prst="rect">
            <a:avLst/>
          </a:prstGeom>
          <a:noFill/>
        </p:spPr>
        <p:txBody>
          <a:bodyPr wrap="square" rtlCol="0">
            <a:spAutoFit/>
          </a:bodyPr>
          <a:lstStyle/>
          <a:p>
            <a:r>
              <a:rPr lang="en-US" sz="3000" b="1" dirty="0"/>
              <a:t>Key characteristics of LCA</a:t>
            </a:r>
          </a:p>
        </p:txBody>
      </p:sp>
      <p:sp>
        <p:nvSpPr>
          <p:cNvPr id="4" name="TextBox 3">
            <a:extLst>
              <a:ext uri="{FF2B5EF4-FFF2-40B4-BE49-F238E27FC236}">
                <a16:creationId xmlns="" xmlns:a16="http://schemas.microsoft.com/office/drawing/2014/main" id="{C7ACC2B9-0489-4BF7-903A-0BA38E79CF9D}"/>
              </a:ext>
            </a:extLst>
          </p:cNvPr>
          <p:cNvSpPr txBox="1"/>
          <p:nvPr/>
        </p:nvSpPr>
        <p:spPr>
          <a:xfrm>
            <a:off x="4641012" y="1747724"/>
            <a:ext cx="7297947"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cs typeface="Arial" panose="020B0604020202020204" pitchFamily="34" charset="0"/>
              </a:rPr>
              <a:t>The LCA researches should systematically and adequately address the aspects of the environment from the manufacturing systems, from raw materials, to final</a:t>
            </a:r>
            <a:r>
              <a:rPr lang="mk-MK" sz="2000" dirty="0">
                <a:cs typeface="Arial" panose="020B0604020202020204" pitchFamily="34" charset="0"/>
              </a:rPr>
              <a:t> </a:t>
            </a:r>
            <a:r>
              <a:rPr lang="en-US" sz="2000" dirty="0">
                <a:cs typeface="Arial" panose="020B0604020202020204" pitchFamily="34" charset="0"/>
              </a:rPr>
              <a:t>ejection/deposition</a:t>
            </a:r>
            <a:r>
              <a:rPr lang="ru-RU" sz="2000" dirty="0">
                <a:cs typeface="Arial" panose="020B0604020202020204" pitchFamily="34" charset="0"/>
              </a:rPr>
              <a:t>; </a:t>
            </a:r>
            <a:endParaRPr lang="en-US" sz="2000" dirty="0">
              <a:cs typeface="Arial" panose="020B0604020202020204" pitchFamily="34" charset="0"/>
            </a:endParaRPr>
          </a:p>
          <a:p>
            <a:endParaRPr lang="ru-RU" sz="20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The depth of the details and the timeframe by LCA research can vary largely, depending on the definition of the goal and scope</a:t>
            </a:r>
            <a:r>
              <a:rPr lang="ru-RU" sz="2000" dirty="0">
                <a:cs typeface="Arial" panose="020B0604020202020204" pitchFamily="34" charset="0"/>
              </a:rPr>
              <a:t>; </a:t>
            </a:r>
            <a:endParaRPr lang="en-US" sz="2000" dirty="0">
              <a:cs typeface="Arial" panose="020B0604020202020204" pitchFamily="34" charset="0"/>
            </a:endParaRPr>
          </a:p>
          <a:p>
            <a:endParaRPr lang="ru-RU" sz="20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The scope, assumptions, description of the quality of information, methodologies and conclusions (outputs) of the LCA researches should be transparent</a:t>
            </a:r>
            <a:r>
              <a:rPr lang="ru-RU" sz="2000" dirty="0">
                <a:cs typeface="Arial" panose="020B0604020202020204" pitchFamily="34" charset="0"/>
              </a:rPr>
              <a:t>;</a:t>
            </a:r>
            <a:endParaRPr lang="en-US" sz="2000" dirty="0">
              <a:cs typeface="Arial" panose="020B0604020202020204" pitchFamily="34" charset="0"/>
            </a:endParaRPr>
          </a:p>
          <a:p>
            <a:endParaRPr lang="en-US" sz="20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Depending on the needs of LCA research, it is needed to make certain preparations respectfully to the credibility and privacy.</a:t>
            </a:r>
          </a:p>
        </p:txBody>
      </p:sp>
      <p:pic>
        <p:nvPicPr>
          <p:cNvPr id="5" name="Picture 4">
            <a:extLst>
              <a:ext uri="{FF2B5EF4-FFF2-40B4-BE49-F238E27FC236}">
                <a16:creationId xmlns="" xmlns:a16="http://schemas.microsoft.com/office/drawing/2014/main" id="{00C4E754-7EA2-4CDB-BA72-64C264C24E59}"/>
              </a:ext>
            </a:extLst>
          </p:cNvPr>
          <p:cNvPicPr>
            <a:picLocks noChangeAspect="1"/>
          </p:cNvPicPr>
          <p:nvPr/>
        </p:nvPicPr>
        <p:blipFill>
          <a:blip r:embed="rId2" cstate="print"/>
          <a:stretch>
            <a:fillRect/>
          </a:stretch>
        </p:blipFill>
        <p:spPr>
          <a:xfrm>
            <a:off x="595223" y="2039792"/>
            <a:ext cx="3666226" cy="3666226"/>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515B4C-31DB-4E27-B237-D1B3ED38363B}"/>
              </a:ext>
            </a:extLst>
          </p:cNvPr>
          <p:cNvSpPr txBox="1"/>
          <p:nvPr/>
        </p:nvSpPr>
        <p:spPr>
          <a:xfrm>
            <a:off x="834501" y="1261579"/>
            <a:ext cx="5381469" cy="553998"/>
          </a:xfrm>
          <a:prstGeom prst="rect">
            <a:avLst/>
          </a:prstGeom>
          <a:noFill/>
        </p:spPr>
        <p:txBody>
          <a:bodyPr wrap="square" rtlCol="0">
            <a:spAutoFit/>
          </a:bodyPr>
          <a:lstStyle/>
          <a:p>
            <a:r>
              <a:rPr lang="en-US" sz="3000" b="1" dirty="0"/>
              <a:t>Key characteristics of LCA</a:t>
            </a:r>
          </a:p>
        </p:txBody>
      </p:sp>
      <p:sp>
        <p:nvSpPr>
          <p:cNvPr id="8" name="TextBox 7">
            <a:extLst>
              <a:ext uri="{FF2B5EF4-FFF2-40B4-BE49-F238E27FC236}">
                <a16:creationId xmlns="" xmlns:a16="http://schemas.microsoft.com/office/drawing/2014/main" id="{C7ACC2B9-0489-4BF7-903A-0BA38E79CF9D}"/>
              </a:ext>
            </a:extLst>
          </p:cNvPr>
          <p:cNvSpPr txBox="1"/>
          <p:nvPr/>
        </p:nvSpPr>
        <p:spPr>
          <a:xfrm>
            <a:off x="4485736" y="2234242"/>
            <a:ext cx="689491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cs typeface="Arial" panose="020B0604020202020204" pitchFamily="34" charset="0"/>
              </a:rPr>
              <a:t>The LCA method should succumb to the conclusions of the new scientific </a:t>
            </a:r>
            <a:r>
              <a:rPr lang="en-US" sz="2000" dirty="0" smtClean="0">
                <a:cs typeface="Arial" panose="020B0604020202020204" pitchFamily="34" charset="0"/>
              </a:rPr>
              <a:t>achievements </a:t>
            </a:r>
            <a:r>
              <a:rPr lang="en-US" sz="2000" dirty="0">
                <a:cs typeface="Arial" panose="020B0604020202020204" pitchFamily="34" charset="0"/>
              </a:rPr>
              <a:t>and improvements in “state-of-the-art” of technology</a:t>
            </a:r>
            <a:r>
              <a:rPr lang="ru-RU" sz="2000" dirty="0">
                <a:cs typeface="Arial" panose="020B0604020202020204" pitchFamily="34" charset="0"/>
              </a:rPr>
              <a:t>; </a:t>
            </a:r>
            <a:endParaRPr lang="en-US" sz="2000" dirty="0">
              <a:cs typeface="Arial" panose="020B0604020202020204" pitchFamily="34" charset="0"/>
            </a:endParaRPr>
          </a:p>
          <a:p>
            <a:endParaRPr lang="ru-RU" sz="2000" dirty="0">
              <a:cs typeface="Arial" panose="020B0604020202020204" pitchFamily="34" charset="0"/>
            </a:endParaRPr>
          </a:p>
          <a:p>
            <a:r>
              <a:rPr lang="ru-RU" sz="2000" dirty="0">
                <a:cs typeface="Arial" panose="020B0604020202020204" pitchFamily="34" charset="0"/>
              </a:rPr>
              <a:t>• </a:t>
            </a:r>
            <a:r>
              <a:rPr lang="en-US" sz="2000" dirty="0">
                <a:cs typeface="Arial" panose="020B0604020202020204" pitchFamily="34" charset="0"/>
              </a:rPr>
              <a:t>   In the LCA research are used special requirements too that are used for comparative proofs which are presented to the public</a:t>
            </a:r>
            <a:r>
              <a:rPr lang="ru-RU" sz="2000" dirty="0">
                <a:cs typeface="Arial" panose="020B0604020202020204" pitchFamily="34" charset="0"/>
              </a:rPr>
              <a:t>;</a:t>
            </a:r>
            <a:endParaRPr lang="en-US" sz="2000" dirty="0">
              <a:cs typeface="Arial" panose="020B0604020202020204" pitchFamily="34" charset="0"/>
            </a:endParaRPr>
          </a:p>
          <a:p>
            <a:r>
              <a:rPr lang="ru-RU" sz="2000" dirty="0">
                <a:cs typeface="Arial" panose="020B0604020202020204" pitchFamily="34" charset="0"/>
              </a:rPr>
              <a:t> </a:t>
            </a:r>
          </a:p>
          <a:p>
            <a:r>
              <a:rPr lang="ru-RU" sz="2000" dirty="0">
                <a:cs typeface="Arial" panose="020B0604020202020204" pitchFamily="34" charset="0"/>
              </a:rPr>
              <a:t>• </a:t>
            </a:r>
            <a:r>
              <a:rPr lang="en-US" sz="2000" dirty="0">
                <a:cs typeface="Arial" panose="020B0604020202020204" pitchFamily="34" charset="0"/>
              </a:rPr>
              <a:t>   There are no scientific bases for reducing the LCA results toward a more all-including result or number</a:t>
            </a:r>
            <a:r>
              <a:rPr lang="ru-RU" sz="2000" dirty="0">
                <a:cs typeface="Arial" panose="020B0604020202020204" pitchFamily="34" charset="0"/>
              </a:rPr>
              <a:t>; </a:t>
            </a:r>
          </a:p>
        </p:txBody>
      </p:sp>
      <p:pic>
        <p:nvPicPr>
          <p:cNvPr id="9" name="Picture 8">
            <a:extLst>
              <a:ext uri="{FF2B5EF4-FFF2-40B4-BE49-F238E27FC236}">
                <a16:creationId xmlns="" xmlns:a16="http://schemas.microsoft.com/office/drawing/2014/main" id="{79CD6C52-FCEC-404C-8AF8-73D3000F98E3}"/>
              </a:ext>
            </a:extLst>
          </p:cNvPr>
          <p:cNvPicPr>
            <a:picLocks noChangeAspect="1"/>
          </p:cNvPicPr>
          <p:nvPr/>
        </p:nvPicPr>
        <p:blipFill>
          <a:blip r:embed="rId2" cstate="print"/>
          <a:stretch>
            <a:fillRect/>
          </a:stretch>
        </p:blipFill>
        <p:spPr>
          <a:xfrm>
            <a:off x="612475" y="2175500"/>
            <a:ext cx="3198757" cy="3198757"/>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38F3153-A340-4EE7-A20D-442DDB9C2EA7}"/>
              </a:ext>
            </a:extLst>
          </p:cNvPr>
          <p:cNvSpPr txBox="1"/>
          <p:nvPr/>
        </p:nvSpPr>
        <p:spPr>
          <a:xfrm>
            <a:off x="855057" y="1353251"/>
            <a:ext cx="9615268" cy="553998"/>
          </a:xfrm>
          <a:prstGeom prst="rect">
            <a:avLst/>
          </a:prstGeom>
          <a:noFill/>
        </p:spPr>
        <p:txBody>
          <a:bodyPr wrap="square" rtlCol="0">
            <a:spAutoFit/>
          </a:bodyPr>
          <a:lstStyle/>
          <a:p>
            <a:r>
              <a:rPr lang="en-US" sz="3000" b="1" dirty="0"/>
              <a:t>PHASES of</a:t>
            </a:r>
            <a:r>
              <a:rPr lang="mk-MK" sz="3000" b="1" dirty="0"/>
              <a:t> </a:t>
            </a:r>
            <a:r>
              <a:rPr lang="en-US" sz="3000" b="1" dirty="0"/>
              <a:t>LCA </a:t>
            </a:r>
          </a:p>
        </p:txBody>
      </p:sp>
      <p:sp>
        <p:nvSpPr>
          <p:cNvPr id="11" name="TextBox 10">
            <a:extLst>
              <a:ext uri="{FF2B5EF4-FFF2-40B4-BE49-F238E27FC236}">
                <a16:creationId xmlns="" xmlns:a16="http://schemas.microsoft.com/office/drawing/2014/main" id="{4921831E-755B-49D6-B7FE-6104CA96260B}"/>
              </a:ext>
            </a:extLst>
          </p:cNvPr>
          <p:cNvSpPr txBox="1"/>
          <p:nvPr/>
        </p:nvSpPr>
        <p:spPr>
          <a:xfrm>
            <a:off x="1006414" y="2182465"/>
            <a:ext cx="7301948" cy="2862322"/>
          </a:xfrm>
          <a:prstGeom prst="rect">
            <a:avLst/>
          </a:prstGeom>
          <a:noFill/>
        </p:spPr>
        <p:txBody>
          <a:bodyPr wrap="square">
            <a:spAutoFit/>
          </a:bodyPr>
          <a:lstStyle/>
          <a:p>
            <a:pPr marL="342900" indent="-342900">
              <a:buAutoNum type="arabicPeriod"/>
            </a:pPr>
            <a:r>
              <a:rPr lang="en-US" sz="2000" dirty="0">
                <a:cs typeface="Arial" panose="020B0604020202020204" pitchFamily="34" charset="0"/>
              </a:rPr>
              <a:t>Receiving of raw materials;</a:t>
            </a:r>
          </a:p>
          <a:p>
            <a:endParaRPr lang="en-US" sz="2000" dirty="0">
              <a:cs typeface="Arial" panose="020B0604020202020204" pitchFamily="34" charset="0"/>
            </a:endParaRPr>
          </a:p>
          <a:p>
            <a:r>
              <a:rPr lang="ru-RU" sz="2000" dirty="0">
                <a:cs typeface="Arial" panose="020B0604020202020204" pitchFamily="34" charset="0"/>
              </a:rPr>
              <a:t> </a:t>
            </a:r>
            <a:r>
              <a:rPr lang="en-US" sz="2000" dirty="0">
                <a:cs typeface="Arial" panose="020B0604020202020204" pitchFamily="34" charset="0"/>
              </a:rPr>
              <a:t>2.  Manufacturing;</a:t>
            </a:r>
          </a:p>
          <a:p>
            <a:endParaRPr lang="en-US" sz="2000" dirty="0">
              <a:cs typeface="Arial" panose="020B0604020202020204" pitchFamily="34" charset="0"/>
            </a:endParaRPr>
          </a:p>
          <a:p>
            <a:r>
              <a:rPr lang="en-US" sz="2000" dirty="0">
                <a:cs typeface="Arial" panose="020B0604020202020204" pitchFamily="34" charset="0"/>
              </a:rPr>
              <a:t> </a:t>
            </a:r>
            <a:r>
              <a:rPr lang="ru-RU" sz="2000" dirty="0">
                <a:cs typeface="Arial" panose="020B0604020202020204" pitchFamily="34" charset="0"/>
              </a:rPr>
              <a:t>3. </a:t>
            </a:r>
            <a:r>
              <a:rPr lang="en-US" sz="2000" dirty="0">
                <a:cs typeface="Arial" panose="020B0604020202020204" pitchFamily="34" charset="0"/>
              </a:rPr>
              <a:t> Usage;</a:t>
            </a:r>
          </a:p>
          <a:p>
            <a:endParaRPr lang="en-US" sz="2000" dirty="0">
              <a:cs typeface="Arial" panose="020B0604020202020204" pitchFamily="34" charset="0"/>
            </a:endParaRPr>
          </a:p>
          <a:p>
            <a:r>
              <a:rPr lang="en-US" sz="2000" dirty="0">
                <a:cs typeface="Arial" panose="020B0604020202020204" pitchFamily="34" charset="0"/>
              </a:rPr>
              <a:t> </a:t>
            </a:r>
            <a:r>
              <a:rPr lang="ru-RU" sz="2000" dirty="0">
                <a:cs typeface="Arial" panose="020B0604020202020204" pitchFamily="34" charset="0"/>
              </a:rPr>
              <a:t>4. </a:t>
            </a:r>
            <a:r>
              <a:rPr lang="en-US" sz="2000" dirty="0">
                <a:cs typeface="Arial" panose="020B0604020202020204" pitchFamily="34" charset="0"/>
              </a:rPr>
              <a:t> Recycling</a:t>
            </a:r>
            <a:r>
              <a:rPr lang="ru-RU" sz="2000" dirty="0">
                <a:cs typeface="Arial" panose="020B0604020202020204" pitchFamily="34" charset="0"/>
              </a:rPr>
              <a:t>/</a:t>
            </a:r>
            <a:r>
              <a:rPr lang="en-US" sz="2000" dirty="0">
                <a:cs typeface="Arial" panose="020B0604020202020204" pitchFamily="34" charset="0"/>
              </a:rPr>
              <a:t>deposition</a:t>
            </a:r>
            <a:r>
              <a:rPr lang="ru-RU" sz="2000" dirty="0">
                <a:cs typeface="Arial" panose="020B0604020202020204" pitchFamily="34" charset="0"/>
              </a:rPr>
              <a:t> </a:t>
            </a:r>
            <a:endParaRPr lang="en-US" sz="2000" dirty="0">
              <a:cs typeface="Arial" panose="020B0604020202020204" pitchFamily="34" charset="0"/>
            </a:endParaRPr>
          </a:p>
          <a:p>
            <a:pPr marL="342900" indent="-342900">
              <a:buAutoNum type="arabicPeriod"/>
            </a:pPr>
            <a:endParaRPr lang="en-US" sz="2000" dirty="0">
              <a:cs typeface="Arial" panose="020B0604020202020204" pitchFamily="34" charset="0"/>
            </a:endParaRPr>
          </a:p>
          <a:p>
            <a:r>
              <a:rPr lang="en-US" sz="2000" dirty="0">
                <a:cs typeface="Arial" panose="020B0604020202020204" pitchFamily="34" charset="0"/>
              </a:rPr>
              <a:t> </a:t>
            </a:r>
            <a:r>
              <a:rPr lang="ru-RU" sz="2000" dirty="0">
                <a:cs typeface="Arial" panose="020B0604020202020204" pitchFamily="34" charset="0"/>
              </a:rPr>
              <a:t>5.</a:t>
            </a:r>
            <a:r>
              <a:rPr lang="en-US" sz="2000" dirty="0">
                <a:cs typeface="Arial" panose="020B0604020202020204" pitchFamily="34" charset="0"/>
              </a:rPr>
              <a:t> Transporting</a:t>
            </a:r>
            <a:r>
              <a:rPr lang="ru-RU" sz="2000" dirty="0">
                <a:cs typeface="Arial" panose="020B0604020202020204" pitchFamily="34" charset="0"/>
              </a:rPr>
              <a:t>. </a:t>
            </a:r>
          </a:p>
        </p:txBody>
      </p:sp>
      <p:pic>
        <p:nvPicPr>
          <p:cNvPr id="12" name="Picture 11">
            <a:extLst>
              <a:ext uri="{FF2B5EF4-FFF2-40B4-BE49-F238E27FC236}">
                <a16:creationId xmlns="" xmlns:a16="http://schemas.microsoft.com/office/drawing/2014/main" id="{C0B7B8F4-4B0C-420B-BE71-D90D43E103D6}"/>
              </a:ext>
            </a:extLst>
          </p:cNvPr>
          <p:cNvPicPr>
            <a:picLocks noChangeAspect="1"/>
          </p:cNvPicPr>
          <p:nvPr/>
        </p:nvPicPr>
        <p:blipFill rotWithShape="1">
          <a:blip r:embed="rId2" cstate="print"/>
          <a:srcRect l="21776" t="46860" r="34054" b="11479"/>
          <a:stretch/>
        </p:blipFill>
        <p:spPr>
          <a:xfrm>
            <a:off x="5217595" y="1966489"/>
            <a:ext cx="5892420" cy="3328812"/>
          </a:xfrm>
          <a:prstGeom prst="rect">
            <a:avLst/>
          </a:prstGeom>
        </p:spPr>
      </p:pic>
    </p:spTree>
    <p:extLst>
      <p:ext uri="{BB962C8B-B14F-4D97-AF65-F5344CB8AC3E}">
        <p14:creationId xmlns:p14="http://schemas.microsoft.com/office/powerpoint/2010/main" xmlns="" val="40732960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883</Words>
  <Application>Microsoft Office PowerPoint</Application>
  <PresentationFormat>Custom</PresentationFormat>
  <Paragraphs>144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Used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user</cp:lastModifiedBy>
  <cp:revision>40</cp:revision>
  <dcterms:created xsi:type="dcterms:W3CDTF">2021-06-26T00:11:23Z</dcterms:created>
  <dcterms:modified xsi:type="dcterms:W3CDTF">2021-10-02T11:46:56Z</dcterms:modified>
</cp:coreProperties>
</file>