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965CF-FE5B-42ED-9652-980228FA7A09}"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06A67-EA04-4F0F-AF3A-C4D47A76DE79}" type="slidenum">
              <a:rPr lang="en-US" smtClean="0"/>
              <a:t>‹#›</a:t>
            </a:fld>
            <a:endParaRPr lang="en-US"/>
          </a:p>
        </p:txBody>
      </p:sp>
    </p:spTree>
    <p:extLst>
      <p:ext uri="{BB962C8B-B14F-4D97-AF65-F5344CB8AC3E}">
        <p14:creationId xmlns:p14="http://schemas.microsoft.com/office/powerpoint/2010/main" val="36127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2af953e2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2af953e2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2af953e2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2af953e2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924fb17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924fb17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924fb177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924fb177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2af953e2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2af953e2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2af953e2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2af953e2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https://www.slideshare.net/PitchDeckCoach/airbnb-first-pitch-deck-editable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2af953e2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2af953e2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2af953e2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2af953e2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https://www.slideshare.net/PitchDeckCoach/airbnb-first-pitch-deck-editable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2af953e2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2af953e2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2af953e2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2af953e2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a85343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a85343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https://movingworlds.org/social-entrepreneurship-guide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2af953e2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2af953e2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2af953e2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2af953e2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2af953e2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2af953e2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2af953e2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2af953e2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924fb177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924fb177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2af953e2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2af953e2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924fb17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924fb17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924fb177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924fb17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2d13705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d2d13705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https://lerablog.org/business/marketing-business/create-a-well-developed-go-to-market-strategy-for-optimized-decision-making/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2af953e2f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2af953e2f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2af953e2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2af953e2f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2af953e2f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2af953e2f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2af953e2f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d2af953e2f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2d137053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2d137053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https://www.basetemplates.com/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2af953e2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2af953e2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2af953e2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2af953e2f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2af953e2f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d2af953e2f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2af953e2f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2af953e2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2af953e2f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2af953e2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https://quotefancy.com/quote/887185/Pel-Everything-is-practice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2af953e2f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2af953e2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2af953e2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2af953e2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2af953e2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2af953e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2af953e2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2af953e2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2af953e2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2af953e2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2af953e2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2af953e2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136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769678" y="1313289"/>
            <a:ext cx="9626082" cy="2554545"/>
          </a:xfrm>
          <a:prstGeom prst="rect">
            <a:avLst/>
          </a:prstGeom>
          <a:noFill/>
        </p:spPr>
        <p:txBody>
          <a:bodyPr wrap="square" rtlCol="0">
            <a:spAutoFit/>
          </a:bodyPr>
          <a:lstStyle/>
          <a:p>
            <a:r>
              <a:rPr lang="en-US" sz="4000" b="0" i="0" dirty="0">
                <a:solidFill>
                  <a:srgbClr val="222222"/>
                </a:solidFill>
                <a:effectLst/>
                <a:latin typeface="Raleway ExtraBold" panose="020B0903030101060003" pitchFamily="34" charset="0"/>
              </a:rPr>
              <a:t>Module</a:t>
            </a:r>
            <a:r>
              <a:rPr lang="en-US" sz="4000" dirty="0">
                <a:solidFill>
                  <a:srgbClr val="222222"/>
                </a:solidFill>
                <a:latin typeface="Raleway ExtraBold" panose="020B0903030101060003" pitchFamily="34" charset="0"/>
              </a:rPr>
              <a:t>: </a:t>
            </a:r>
            <a:r>
              <a:rPr lang="en-US" sz="4000" b="1" i="0" dirty="0">
                <a:solidFill>
                  <a:srgbClr val="222222"/>
                </a:solidFill>
                <a:effectLst/>
                <a:latin typeface="Arial" panose="020B0604020202020204" pitchFamily="34" charset="0"/>
              </a:rPr>
              <a:t>Social entrepreneurship and social </a:t>
            </a:r>
            <a:r>
              <a:rPr lang="en-US" sz="4000" b="1" i="0">
                <a:solidFill>
                  <a:srgbClr val="222222"/>
                </a:solidFill>
                <a:effectLst/>
                <a:latin typeface="Arial" panose="020B0604020202020204" pitchFamily="34" charset="0"/>
              </a:rPr>
              <a:t>enterprises </a:t>
            </a:r>
          </a:p>
          <a:p>
            <a:r>
              <a:rPr lang="en-US" sz="4000" b="1" i="0">
                <a:solidFill>
                  <a:srgbClr val="222222"/>
                </a:solidFill>
                <a:effectLst/>
                <a:latin typeface="Arial" panose="020B0604020202020204" pitchFamily="34" charset="0"/>
              </a:rPr>
              <a:t>(</a:t>
            </a:r>
            <a:r>
              <a:rPr lang="en-US" sz="4000" b="1" i="0" dirty="0">
                <a:solidFill>
                  <a:srgbClr val="222222"/>
                </a:solidFill>
                <a:effectLst/>
                <a:latin typeface="Arial" panose="020B0604020202020204" pitchFamily="34" charset="0"/>
              </a:rPr>
              <a:t>including green entrepreneurship)</a:t>
            </a:r>
          </a:p>
          <a:p>
            <a:pPr algn="l"/>
            <a:endParaRPr lang="ru-RU" sz="4000" b="0" i="0" dirty="0">
              <a:solidFill>
                <a:srgbClr val="222222"/>
              </a:solidFill>
              <a:effectLst/>
              <a:latin typeface="Raleway ExtraBold" panose="020B0903030101060003" pitchFamily="34" charset="0"/>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685925" y="1328738"/>
            <a:ext cx="9229725" cy="4543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ctrTitle"/>
          </p:nvPr>
        </p:nvSpPr>
        <p:spPr>
          <a:xfrm>
            <a:off x="608071" y="876700"/>
            <a:ext cx="11360800" cy="10128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The problem:</a:t>
            </a:r>
            <a:endParaRPr sz="3000" b="1" dirty="0">
              <a:latin typeface="+mn-lt"/>
            </a:endParaRPr>
          </a:p>
        </p:txBody>
      </p:sp>
      <p:sp>
        <p:nvSpPr>
          <p:cNvPr id="115" name="Google Shape;115;p22"/>
          <p:cNvSpPr txBox="1">
            <a:spLocks noGrp="1"/>
          </p:cNvSpPr>
          <p:nvPr>
            <p:ph type="subTitle" idx="1"/>
          </p:nvPr>
        </p:nvSpPr>
        <p:spPr>
          <a:xfrm>
            <a:off x="223129" y="1993062"/>
            <a:ext cx="11360800" cy="1923200"/>
          </a:xfrm>
          <a:prstGeom prst="rect">
            <a:avLst/>
          </a:prstGeom>
        </p:spPr>
        <p:txBody>
          <a:bodyPr spcFirstLastPara="1" vert="horz" wrap="square" lIns="121900" tIns="121900" rIns="121900" bIns="121900" rtlCol="0" anchor="t" anchorCtr="0">
            <a:noAutofit/>
          </a:bodyPr>
          <a:lstStyle/>
          <a:p>
            <a:pPr marL="609585" indent="-457189" algn="l">
              <a:spcBef>
                <a:spcPts val="0"/>
              </a:spcBef>
              <a:buSzPts val="1800"/>
              <a:buChar char="●"/>
            </a:pPr>
            <a:r>
              <a:rPr lang="en" sz="2800" dirty="0"/>
              <a:t>List 3-5 problems your company/product observes and wants to solve.</a:t>
            </a:r>
            <a:endParaRPr sz="2800" dirty="0"/>
          </a:p>
          <a:p>
            <a:pPr marL="609585" algn="l">
              <a:spcBef>
                <a:spcPts val="0"/>
              </a:spcBef>
            </a:pPr>
            <a:br>
              <a:rPr lang="en" sz="2800" dirty="0">
                <a:solidFill>
                  <a:srgbClr val="231F20"/>
                </a:solidFill>
                <a:ea typeface="Nunito Sans"/>
                <a:cs typeface="Nunito Sans"/>
                <a:sym typeface="Nunito Sans"/>
              </a:rPr>
            </a:br>
            <a:r>
              <a:rPr lang="en" sz="2800" dirty="0">
                <a:solidFill>
                  <a:srgbClr val="231F20"/>
                </a:solidFill>
                <a:ea typeface="Nunito Sans"/>
                <a:cs typeface="Nunito Sans"/>
                <a:sym typeface="Nunito Sans"/>
              </a:rPr>
              <a:t>What is the real problem your customer faces? Describe the problem, show  how it affects the end user. The more severe and painful the problem of customers is, the higher the demand for your solution and the bigger the interest of the investors for the funding your project.</a:t>
            </a:r>
            <a:br>
              <a:rPr lang="en" sz="2800" dirty="0">
                <a:solidFill>
                  <a:srgbClr val="231F20"/>
                </a:solidFill>
                <a:ea typeface="Nunito Sans"/>
                <a:cs typeface="Nunito Sans"/>
                <a:sym typeface="Nunito Sans"/>
              </a:rPr>
            </a:br>
            <a:endParaRPr sz="2800" dirty="0">
              <a:solidFill>
                <a:srgbClr val="231F20"/>
              </a:solidFill>
              <a:ea typeface="Nunito Sans"/>
              <a:cs typeface="Nunito Sans"/>
              <a:sym typeface="Nunito Sans"/>
            </a:endParaRPr>
          </a:p>
          <a:p>
            <a:pPr marL="609585" indent="-457189" algn="l">
              <a:spcBef>
                <a:spcPts val="0"/>
              </a:spcBef>
              <a:buSzPts val="1800"/>
              <a:buChar char="●"/>
            </a:pPr>
            <a:r>
              <a:rPr lang="en" sz="2800" dirty="0"/>
              <a:t>This part is a deal-breaker for investors so having a clear user case is of key importance here. Use a real customer story or a personal experience to  illustrate the problem and let investors feel the ‘difficulty’.</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ctrTitle"/>
          </p:nvPr>
        </p:nvSpPr>
        <p:spPr>
          <a:xfrm>
            <a:off x="-1515741" y="976770"/>
            <a:ext cx="6039200" cy="971200"/>
          </a:xfrm>
          <a:prstGeom prst="rect">
            <a:avLst/>
          </a:prstGeom>
        </p:spPr>
        <p:txBody>
          <a:bodyPr spcFirstLastPara="1" vert="horz" wrap="square" lIns="121900" tIns="121900" rIns="121900" bIns="121900" rtlCol="0" anchor="b" anchorCtr="0">
            <a:normAutofit/>
          </a:bodyPr>
          <a:lstStyle/>
          <a:p>
            <a:pPr>
              <a:spcBef>
                <a:spcPts val="0"/>
              </a:spcBef>
            </a:pPr>
            <a:r>
              <a:rPr lang="en" sz="3000" b="1" i="1" dirty="0"/>
              <a:t>EXAMPLE:</a:t>
            </a:r>
            <a:endParaRPr sz="3000" b="1" i="1" dirty="0"/>
          </a:p>
        </p:txBody>
      </p:sp>
      <p:pic>
        <p:nvPicPr>
          <p:cNvPr id="122" name="Google Shape;122;p23"/>
          <p:cNvPicPr preferRelativeResize="0"/>
          <p:nvPr/>
        </p:nvPicPr>
        <p:blipFill rotWithShape="1">
          <a:blip r:embed="rId3">
            <a:alphaModFix/>
          </a:blip>
          <a:srcRect t="1658" r="2119" b="2612"/>
          <a:stretch/>
        </p:blipFill>
        <p:spPr>
          <a:xfrm>
            <a:off x="2669130" y="1462370"/>
            <a:ext cx="7517858" cy="43005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ctrTitle"/>
          </p:nvPr>
        </p:nvSpPr>
        <p:spPr>
          <a:xfrm>
            <a:off x="-3285718" y="991000"/>
            <a:ext cx="11360800" cy="10128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The social problem</a:t>
            </a:r>
            <a:endParaRPr sz="3000" b="1" dirty="0">
              <a:latin typeface="+mn-lt"/>
            </a:endParaRPr>
          </a:p>
        </p:txBody>
      </p:sp>
      <p:sp>
        <p:nvSpPr>
          <p:cNvPr id="128" name="Google Shape;128;p24"/>
          <p:cNvSpPr txBox="1">
            <a:spLocks noGrp="1"/>
          </p:cNvSpPr>
          <p:nvPr>
            <p:ph type="subTitle" idx="1"/>
          </p:nvPr>
        </p:nvSpPr>
        <p:spPr>
          <a:xfrm>
            <a:off x="308854" y="2467400"/>
            <a:ext cx="11360800" cy="1923200"/>
          </a:xfrm>
          <a:prstGeom prst="rect">
            <a:avLst/>
          </a:prstGeom>
        </p:spPr>
        <p:txBody>
          <a:bodyPr spcFirstLastPara="1" vert="horz" wrap="square" lIns="121900" tIns="121900" rIns="121900" bIns="121900" rtlCol="0" anchor="t" anchorCtr="0">
            <a:noAutofit/>
          </a:bodyPr>
          <a:lstStyle/>
          <a:p>
            <a:pPr marL="152396" algn="l">
              <a:spcBef>
                <a:spcPts val="0"/>
              </a:spcBef>
              <a:buClr>
                <a:schemeClr val="dk1"/>
              </a:buClr>
              <a:buSzPts val="1800"/>
            </a:pPr>
            <a:r>
              <a:rPr lang="en" sz="2800" dirty="0">
                <a:solidFill>
                  <a:schemeClr val="dk1"/>
                </a:solidFill>
              </a:rPr>
              <a:t>List a social/environmental problem your product observes and wants to solve.</a:t>
            </a:r>
          </a:p>
          <a:p>
            <a:pPr marL="152396" algn="l">
              <a:spcBef>
                <a:spcPts val="0"/>
              </a:spcBef>
              <a:buClr>
                <a:schemeClr val="dk1"/>
              </a:buClr>
              <a:buSzPts val="1800"/>
            </a:pPr>
            <a:r>
              <a:rPr lang="en" sz="2800" dirty="0">
                <a:solidFill>
                  <a:schemeClr val="dk1"/>
                </a:solidFill>
              </a:rPr>
              <a:t>This problem will indicate how the consumption or production of the product minimizes, decreases, eliminates some identified social/environmental problem.</a:t>
            </a:r>
          </a:p>
          <a:p>
            <a:pPr marL="152396" algn="l">
              <a:spcBef>
                <a:spcPts val="0"/>
              </a:spcBef>
              <a:buClr>
                <a:schemeClr val="dk1"/>
              </a:buClr>
              <a:buSzPts val="1800"/>
            </a:pPr>
            <a:r>
              <a:rPr lang="en" sz="2800" dirty="0">
                <a:solidFill>
                  <a:schemeClr val="dk1"/>
                </a:solidFill>
                <a:highlight>
                  <a:srgbClr val="FFFFFF"/>
                </a:highlight>
              </a:rPr>
              <a:t>Unlike business investors, social</a:t>
            </a:r>
            <a:r>
              <a:rPr lang="en" sz="2800" dirty="0">
                <a:solidFill>
                  <a:schemeClr val="dk1"/>
                </a:solidFill>
              </a:rPr>
              <a:t> </a:t>
            </a:r>
            <a:r>
              <a:rPr lang="en" sz="2800" dirty="0">
                <a:solidFill>
                  <a:schemeClr val="dk1"/>
                </a:solidFill>
                <a:highlight>
                  <a:srgbClr val="FFFFFF"/>
                </a:highlight>
              </a:rPr>
              <a:t>investors are moved by stories of change.</a:t>
            </a:r>
            <a:endParaRPr sz="28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1228725" y="1246833"/>
            <a:ext cx="9972675" cy="41252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0" y="506900"/>
            <a:ext cx="11360800" cy="14428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The solution:</a:t>
            </a:r>
            <a:endParaRPr sz="3000" b="1" dirty="0">
              <a:latin typeface="+mn-lt"/>
            </a:endParaRPr>
          </a:p>
        </p:txBody>
      </p:sp>
      <p:sp>
        <p:nvSpPr>
          <p:cNvPr id="141" name="Google Shape;141;p26"/>
          <p:cNvSpPr txBox="1">
            <a:spLocks noGrp="1"/>
          </p:cNvSpPr>
          <p:nvPr>
            <p:ph type="subTitle" idx="1"/>
          </p:nvPr>
        </p:nvSpPr>
        <p:spPr>
          <a:xfrm>
            <a:off x="415600" y="2292600"/>
            <a:ext cx="11360800" cy="2272800"/>
          </a:xfrm>
          <a:prstGeom prst="rect">
            <a:avLst/>
          </a:prstGeom>
        </p:spPr>
        <p:txBody>
          <a:bodyPr spcFirstLastPara="1" vert="horz" wrap="square" lIns="121900" tIns="121900" rIns="121900" bIns="121900" rtlCol="0" anchor="t" anchorCtr="0">
            <a:normAutofit/>
          </a:bodyPr>
          <a:lstStyle/>
          <a:p>
            <a:pPr marL="609585" indent="-470735" algn="l">
              <a:spcBef>
                <a:spcPts val="0"/>
              </a:spcBef>
              <a:buSzPct val="100000"/>
              <a:buChar char="-"/>
            </a:pPr>
            <a:r>
              <a:rPr lang="en" sz="2800" dirty="0"/>
              <a:t>List 3-5 ways your company proposes to solve them.</a:t>
            </a:r>
            <a:br>
              <a:rPr lang="en" sz="2800" dirty="0"/>
            </a:br>
            <a:endParaRPr sz="2800" dirty="0"/>
          </a:p>
          <a:p>
            <a:pPr marL="609585" indent="-470735" algn="l">
              <a:spcBef>
                <a:spcPts val="0"/>
              </a:spcBef>
              <a:buSzPct val="100000"/>
              <a:buChar char="-"/>
            </a:pPr>
            <a:r>
              <a:rPr lang="en" sz="2800" dirty="0"/>
              <a:t>It is time  to introduce the remedy for existing pain points. Demonstrate  your product’s benefits and uniqueness and explain how it solves  your customer’s problem.  </a:t>
            </a:r>
            <a:endParaRPr sz="2800" dirty="0"/>
          </a:p>
          <a:p>
            <a:pPr algn="l">
              <a:spcBef>
                <a:spcPts val="0"/>
              </a:spcBef>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2437097" y="2043476"/>
            <a:ext cx="6621180" cy="3752028"/>
          </a:xfrm>
          <a:prstGeom prst="rect">
            <a:avLst/>
          </a:prstGeom>
          <a:noFill/>
          <a:ln>
            <a:noFill/>
          </a:ln>
        </p:spPr>
      </p:pic>
      <p:sp>
        <p:nvSpPr>
          <p:cNvPr id="149" name="Google Shape;149;p27"/>
          <p:cNvSpPr txBox="1">
            <a:spLocks noGrp="1"/>
          </p:cNvSpPr>
          <p:nvPr>
            <p:ph type="ctrTitle"/>
          </p:nvPr>
        </p:nvSpPr>
        <p:spPr>
          <a:xfrm>
            <a:off x="-1115692" y="1072276"/>
            <a:ext cx="6039200" cy="971200"/>
          </a:xfrm>
          <a:prstGeom prst="rect">
            <a:avLst/>
          </a:prstGeom>
        </p:spPr>
        <p:txBody>
          <a:bodyPr spcFirstLastPara="1" vert="horz" wrap="square" lIns="121900" tIns="121900" rIns="121900" bIns="121900" rtlCol="0" anchor="b" anchorCtr="0">
            <a:normAutofit/>
          </a:bodyPr>
          <a:lstStyle/>
          <a:p>
            <a:pPr>
              <a:spcBef>
                <a:spcPts val="0"/>
              </a:spcBef>
            </a:pPr>
            <a:r>
              <a:rPr lang="en" sz="3000" b="1" i="1" dirty="0">
                <a:latin typeface="+mn-lt"/>
              </a:rPr>
              <a:t>EXAMPLE:</a:t>
            </a:r>
            <a:endParaRPr sz="3000" b="1" i="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ctrTitle"/>
          </p:nvPr>
        </p:nvSpPr>
        <p:spPr>
          <a:xfrm>
            <a:off x="0" y="595238"/>
            <a:ext cx="11360800" cy="12952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Product or Service:</a:t>
            </a:r>
            <a:endParaRPr sz="3000" b="1" dirty="0">
              <a:latin typeface="+mn-lt"/>
            </a:endParaRPr>
          </a:p>
        </p:txBody>
      </p:sp>
      <p:sp>
        <p:nvSpPr>
          <p:cNvPr id="155" name="Google Shape;155;p28"/>
          <p:cNvSpPr txBox="1">
            <a:spLocks noGrp="1"/>
          </p:cNvSpPr>
          <p:nvPr>
            <p:ph type="subTitle" idx="1"/>
          </p:nvPr>
        </p:nvSpPr>
        <p:spPr>
          <a:xfrm>
            <a:off x="258438" y="1890438"/>
            <a:ext cx="11360800" cy="3504800"/>
          </a:xfrm>
          <a:prstGeom prst="rect">
            <a:avLst/>
          </a:prstGeom>
        </p:spPr>
        <p:txBody>
          <a:bodyPr spcFirstLastPara="1" vert="horz" wrap="square" lIns="121900" tIns="121900" rIns="121900" bIns="121900" rtlCol="0" anchor="t" anchorCtr="0">
            <a:noAutofit/>
          </a:bodyPr>
          <a:lstStyle/>
          <a:p>
            <a:pPr marL="609585" indent="-440256" algn="l">
              <a:spcBef>
                <a:spcPts val="0"/>
              </a:spcBef>
              <a:buSzPts val="1600"/>
              <a:buChar char="●"/>
            </a:pPr>
            <a:r>
              <a:rPr lang="en" sz="2800" dirty="0"/>
              <a:t>Introduce your company's product or service as the ultimate solution to these problems.</a:t>
            </a:r>
            <a:endParaRPr sz="2800" dirty="0"/>
          </a:p>
          <a:p>
            <a:pPr marL="609585" indent="-440256" algn="l">
              <a:spcBef>
                <a:spcPts val="0"/>
              </a:spcBef>
              <a:buSzPts val="1600"/>
              <a:buChar char="●"/>
            </a:pPr>
            <a:r>
              <a:rPr lang="en" sz="2800" dirty="0">
                <a:solidFill>
                  <a:srgbClr val="231F20"/>
                </a:solidFill>
                <a:ea typeface="Nunito Sans"/>
                <a:cs typeface="Nunito Sans"/>
                <a:sym typeface="Nunito Sans"/>
              </a:rPr>
              <a:t>In this section explain how your product or service works. Describe the  technology and secret sauce behind it. Remember, don’t focus only on  specific features. Show how it can change the customer's life. Use a picture,  a demo or show a prototype (at least mock-ups).</a:t>
            </a:r>
            <a:endParaRPr sz="2800" dirty="0">
              <a:solidFill>
                <a:srgbClr val="231F20"/>
              </a:solidFill>
              <a:ea typeface="Nunito Sans"/>
              <a:cs typeface="Nunito Sans"/>
              <a:sym typeface="Nunito Sans"/>
            </a:endParaRPr>
          </a:p>
          <a:p>
            <a:pPr marL="609585" indent="-440256" algn="l">
              <a:spcBef>
                <a:spcPts val="0"/>
              </a:spcBef>
              <a:buClr>
                <a:srgbClr val="231F20"/>
              </a:buClr>
              <a:buSzPts val="1600"/>
              <a:buFont typeface="Nunito Sans"/>
              <a:buChar char="●"/>
            </a:pPr>
            <a:r>
              <a:rPr lang="en" sz="2800" dirty="0">
                <a:solidFill>
                  <a:srgbClr val="231F20"/>
                </a:solidFill>
                <a:ea typeface="Nunito Sans"/>
                <a:cs typeface="Nunito Sans"/>
                <a:sym typeface="Nunito Sans"/>
              </a:rPr>
              <a:t>If you are working on a game-changing solution in high technology sectors,  you might need a  separate slide to convince investors that no one else can easily duplicate or surpass your product.</a:t>
            </a:r>
            <a:endParaRPr sz="2800" dirty="0">
              <a:solidFill>
                <a:srgbClr val="231F20"/>
              </a:solidFill>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dirty="0"/>
          </a:p>
        </p:txBody>
      </p:sp>
      <p:sp>
        <p:nvSpPr>
          <p:cNvPr id="161" name="Google Shape;161;p29"/>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162" name="Google Shape;162;p29"/>
          <p:cNvPicPr preferRelativeResize="0"/>
          <p:nvPr/>
        </p:nvPicPr>
        <p:blipFill rotWithShape="1">
          <a:blip r:embed="rId3">
            <a:alphaModFix/>
          </a:blip>
          <a:srcRect t="1335" r="1152"/>
          <a:stretch/>
        </p:blipFill>
        <p:spPr>
          <a:xfrm>
            <a:off x="2442156" y="1573849"/>
            <a:ext cx="7307688" cy="4409967"/>
          </a:xfrm>
          <a:prstGeom prst="rect">
            <a:avLst/>
          </a:prstGeom>
          <a:noFill/>
          <a:ln>
            <a:noFill/>
          </a:ln>
        </p:spPr>
      </p:pic>
      <p:sp>
        <p:nvSpPr>
          <p:cNvPr id="163" name="Google Shape;163;p29"/>
          <p:cNvSpPr txBox="1">
            <a:spLocks noGrp="1"/>
          </p:cNvSpPr>
          <p:nvPr>
            <p:ph type="ctrTitle"/>
          </p:nvPr>
        </p:nvSpPr>
        <p:spPr>
          <a:xfrm>
            <a:off x="-1487166" y="874184"/>
            <a:ext cx="6039200" cy="971200"/>
          </a:xfrm>
          <a:prstGeom prst="rect">
            <a:avLst/>
          </a:prstGeom>
        </p:spPr>
        <p:txBody>
          <a:bodyPr spcFirstLastPara="1" vert="horz" wrap="square" lIns="121900" tIns="121900" rIns="121900" bIns="121900" rtlCol="0" anchor="b" anchorCtr="0">
            <a:normAutofit/>
          </a:bodyPr>
          <a:lstStyle/>
          <a:p>
            <a:pPr>
              <a:spcBef>
                <a:spcPts val="0"/>
              </a:spcBef>
            </a:pPr>
            <a:r>
              <a:rPr lang="en" sz="3000" b="1" i="1" dirty="0">
                <a:latin typeface="+mn-lt"/>
              </a:rPr>
              <a:t>EXAMPLE:</a:t>
            </a:r>
            <a:endParaRPr sz="3000" b="1" i="1"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ctrTitle"/>
          </p:nvPr>
        </p:nvSpPr>
        <p:spPr>
          <a:xfrm>
            <a:off x="672775" y="653970"/>
            <a:ext cx="11360800" cy="11460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Target Market:</a:t>
            </a:r>
            <a:endParaRPr sz="3000" b="1" dirty="0">
              <a:latin typeface="+mn-lt"/>
            </a:endParaRPr>
          </a:p>
        </p:txBody>
      </p:sp>
      <p:sp>
        <p:nvSpPr>
          <p:cNvPr id="169" name="Google Shape;169;p30"/>
          <p:cNvSpPr txBox="1">
            <a:spLocks noGrp="1"/>
          </p:cNvSpPr>
          <p:nvPr>
            <p:ph type="subTitle" idx="1"/>
          </p:nvPr>
        </p:nvSpPr>
        <p:spPr>
          <a:xfrm>
            <a:off x="415600" y="1799970"/>
            <a:ext cx="11360800" cy="4235600"/>
          </a:xfrm>
          <a:prstGeom prst="rect">
            <a:avLst/>
          </a:prstGeom>
        </p:spPr>
        <p:txBody>
          <a:bodyPr spcFirstLastPara="1" vert="horz" wrap="square" lIns="121900" tIns="121900" rIns="121900" bIns="121900" rtlCol="0" anchor="t" anchorCtr="0">
            <a:noAutofit/>
          </a:bodyPr>
          <a:lstStyle/>
          <a:p>
            <a:pPr algn="l">
              <a:spcBef>
                <a:spcPts val="0"/>
              </a:spcBef>
            </a:pPr>
            <a:r>
              <a:rPr lang="en" sz="2000" dirty="0">
                <a:solidFill>
                  <a:srgbClr val="231F20"/>
                </a:solidFill>
                <a:ea typeface="Nunito Sans"/>
                <a:cs typeface="Nunito Sans"/>
                <a:sym typeface="Nunito Sans"/>
              </a:rPr>
              <a:t>Focus on determining the following: </a:t>
            </a:r>
            <a:endParaRPr sz="2000" dirty="0">
              <a:solidFill>
                <a:srgbClr val="231F20"/>
              </a:solidFill>
              <a:ea typeface="Nunito Sans"/>
              <a:cs typeface="Nunito Sans"/>
              <a:sym typeface="Nunito Sans"/>
            </a:endParaRPr>
          </a:p>
          <a:p>
            <a:pPr algn="l">
              <a:spcBef>
                <a:spcPts val="2023"/>
              </a:spcBef>
              <a:buClr>
                <a:schemeClr val="dk1"/>
              </a:buClr>
              <a:buSzPts val="1100"/>
            </a:pPr>
            <a:r>
              <a:rPr lang="en" sz="2000" dirty="0">
                <a:solidFill>
                  <a:srgbClr val="767171"/>
                </a:solidFill>
                <a:ea typeface="Noto Sans Symbols"/>
                <a:cs typeface="Noto Sans Symbols"/>
                <a:sym typeface="Noto Sans Symbols"/>
              </a:rPr>
              <a:t>🖲 </a:t>
            </a:r>
            <a:r>
              <a:rPr lang="en" sz="2000" dirty="0">
                <a:solidFill>
                  <a:srgbClr val="231F20"/>
                </a:solidFill>
                <a:ea typeface="Nunito Sans"/>
                <a:cs typeface="Nunito Sans"/>
                <a:sym typeface="Nunito Sans"/>
              </a:rPr>
              <a:t>Who is your customer? </a:t>
            </a:r>
            <a:endParaRPr sz="2000" dirty="0">
              <a:solidFill>
                <a:srgbClr val="231F20"/>
              </a:solidFill>
              <a:ea typeface="Nunito Sans"/>
              <a:cs typeface="Nunito Sans"/>
              <a:sym typeface="Nunito Sans"/>
            </a:endParaRPr>
          </a:p>
          <a:p>
            <a:pPr algn="l">
              <a:spcBef>
                <a:spcPts val="0"/>
              </a:spcBef>
            </a:pPr>
            <a:r>
              <a:rPr lang="en" sz="2000" dirty="0">
                <a:solidFill>
                  <a:srgbClr val="767171"/>
                </a:solidFill>
                <a:ea typeface="Noto Sans Symbols"/>
                <a:cs typeface="Noto Sans Symbols"/>
                <a:sym typeface="Noto Sans Symbols"/>
              </a:rPr>
              <a:t>🖲 </a:t>
            </a:r>
            <a:r>
              <a:rPr lang="en" sz="2000" dirty="0">
                <a:solidFill>
                  <a:srgbClr val="231F20"/>
                </a:solidFill>
                <a:ea typeface="Nunito Sans"/>
                <a:cs typeface="Nunito Sans"/>
                <a:sym typeface="Nunito Sans"/>
              </a:rPr>
              <a:t>Does your market already exist or do you plan to create a new one? </a:t>
            </a:r>
            <a:endParaRPr sz="2000" dirty="0">
              <a:solidFill>
                <a:srgbClr val="231F20"/>
              </a:solidFill>
              <a:ea typeface="Nunito Sans"/>
              <a:cs typeface="Nunito Sans"/>
              <a:sym typeface="Nunito Sans"/>
            </a:endParaRPr>
          </a:p>
          <a:p>
            <a:pPr algn="l">
              <a:spcBef>
                <a:spcPts val="0"/>
              </a:spcBef>
            </a:pPr>
            <a:r>
              <a:rPr lang="en" sz="2000" dirty="0">
                <a:solidFill>
                  <a:srgbClr val="767171"/>
                </a:solidFill>
                <a:ea typeface="Noto Sans Symbols"/>
                <a:cs typeface="Noto Sans Symbols"/>
                <a:sym typeface="Noto Sans Symbols"/>
              </a:rPr>
              <a:t>🖲 </a:t>
            </a:r>
            <a:r>
              <a:rPr lang="en" sz="2000" dirty="0">
                <a:solidFill>
                  <a:srgbClr val="231F20"/>
                </a:solidFill>
                <a:ea typeface="Nunito Sans"/>
                <a:cs typeface="Nunito Sans"/>
                <a:sym typeface="Nunito Sans"/>
              </a:rPr>
              <a:t>Do you go global or focus on some specific region?</a:t>
            </a:r>
            <a:endParaRPr sz="2000" dirty="0">
              <a:solidFill>
                <a:srgbClr val="231F20"/>
              </a:solidFill>
              <a:ea typeface="Nunito Sans"/>
              <a:cs typeface="Nunito Sans"/>
              <a:sym typeface="Nunito Sans"/>
            </a:endParaRPr>
          </a:p>
          <a:p>
            <a:pPr algn="l">
              <a:lnSpc>
                <a:spcPct val="100000"/>
              </a:lnSpc>
              <a:spcBef>
                <a:spcPts val="0"/>
              </a:spcBef>
            </a:pPr>
            <a:r>
              <a:rPr lang="en" sz="2000" dirty="0">
                <a:solidFill>
                  <a:srgbClr val="767171"/>
                </a:solidFill>
                <a:ea typeface="Noto Sans Symbols"/>
                <a:cs typeface="Noto Sans Symbols"/>
                <a:sym typeface="Noto Sans Symbols"/>
              </a:rPr>
              <a:t>🖲 </a:t>
            </a:r>
            <a:r>
              <a:rPr lang="en" sz="2000" dirty="0">
                <a:solidFill>
                  <a:srgbClr val="231F20"/>
                </a:solidFill>
                <a:ea typeface="Nunito Sans"/>
                <a:cs typeface="Nunito Sans"/>
                <a:sym typeface="Nunito Sans"/>
              </a:rPr>
              <a:t>What is the Total Addressable Market? TAM includes everyone you think you can reach with your product. </a:t>
            </a:r>
            <a:endParaRPr sz="2000" dirty="0">
              <a:solidFill>
                <a:srgbClr val="231F20"/>
              </a:solidFill>
              <a:ea typeface="Nunito Sans"/>
              <a:cs typeface="Nunito Sans"/>
              <a:sym typeface="Nunito Sans"/>
            </a:endParaRPr>
          </a:p>
          <a:p>
            <a:pPr algn="l">
              <a:lnSpc>
                <a:spcPct val="100000"/>
              </a:lnSpc>
              <a:spcBef>
                <a:spcPts val="0"/>
              </a:spcBef>
            </a:pPr>
            <a:r>
              <a:rPr lang="en" sz="2000" dirty="0">
                <a:solidFill>
                  <a:srgbClr val="231F20"/>
                </a:solidFill>
                <a:ea typeface="Nunito Sans"/>
                <a:cs typeface="Nunito Sans"/>
                <a:sym typeface="Nunito Sans"/>
              </a:rPr>
              <a:t>🖲 Show reliable assumptions by breaking down your market into segments and targeting a very specific and reachable part of the potential customer group.  </a:t>
            </a:r>
            <a:endParaRPr sz="2000" dirty="0">
              <a:solidFill>
                <a:srgbClr val="231F20"/>
              </a:solidFill>
              <a:ea typeface="Nunito Sans"/>
              <a:cs typeface="Nunito Sans"/>
              <a:sym typeface="Nunito Sans"/>
            </a:endParaRPr>
          </a:p>
          <a:p>
            <a:pPr algn="l">
              <a:lnSpc>
                <a:spcPct val="100000"/>
              </a:lnSpc>
              <a:spcBef>
                <a:spcPts val="0"/>
              </a:spcBef>
            </a:pPr>
            <a:r>
              <a:rPr lang="en" sz="2000" dirty="0">
                <a:solidFill>
                  <a:srgbClr val="231F20"/>
                </a:solidFill>
                <a:ea typeface="Nunito Sans"/>
                <a:cs typeface="Nunito Sans"/>
                <a:sym typeface="Nunito Sans"/>
              </a:rPr>
              <a:t>🖲 Prioritize segments and provide the audience with justification on which segments you are going to reach first. </a:t>
            </a:r>
            <a:endParaRPr sz="2000" dirty="0">
              <a:solidFill>
                <a:srgbClr val="231F20"/>
              </a:solidFill>
              <a:ea typeface="Nunito Sans"/>
              <a:cs typeface="Nunito Sans"/>
              <a:sym typeface="Nunito Sans"/>
            </a:endParaRPr>
          </a:p>
          <a:p>
            <a:pPr algn="l">
              <a:lnSpc>
                <a:spcPct val="100000"/>
              </a:lnSpc>
              <a:spcBef>
                <a:spcPts val="0"/>
              </a:spcBef>
            </a:pPr>
            <a:r>
              <a:rPr lang="en" sz="2000" dirty="0">
                <a:solidFill>
                  <a:srgbClr val="231F20"/>
                </a:solidFill>
                <a:ea typeface="Nunito Sans"/>
                <a:cs typeface="Nunito Sans"/>
                <a:sym typeface="Nunito Sans"/>
              </a:rPr>
              <a:t>🖲 Make sure to support your story with relevant data, statistics and reports from trusted sources, since in this way you confirm the deep knowledge of your customers. </a:t>
            </a:r>
            <a:endParaRPr sz="2000" dirty="0">
              <a:solidFill>
                <a:srgbClr val="231F20"/>
              </a:solidFill>
              <a:ea typeface="Nunito Sans"/>
              <a:cs typeface="Nunito Sans"/>
              <a:sym typeface="Nunito Sans"/>
            </a:endParaRPr>
          </a:p>
          <a:p>
            <a:pPr algn="l">
              <a:lnSpc>
                <a:spcPct val="100000"/>
              </a:lnSpc>
              <a:spcBef>
                <a:spcPts val="0"/>
              </a:spcBef>
            </a:pPr>
            <a:br>
              <a:rPr lang="en" sz="1600" dirty="0">
                <a:solidFill>
                  <a:srgbClr val="231F20"/>
                </a:solidFill>
                <a:latin typeface="Nunito Sans"/>
                <a:ea typeface="Nunito Sans"/>
                <a:cs typeface="Nunito Sans"/>
                <a:sym typeface="Nunito Sans"/>
              </a:rPr>
            </a:br>
            <a:endParaRPr sz="266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493132"/>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HOW TO PITCH</a:t>
            </a:r>
            <a:endParaRPr sz="3000" b="1" dirty="0">
              <a:latin typeface="+mn-lt"/>
            </a:endParaRPr>
          </a:p>
        </p:txBody>
      </p:sp>
      <p:pic>
        <p:nvPicPr>
          <p:cNvPr id="2" name="Picture 1">
            <a:extLst>
              <a:ext uri="{FF2B5EF4-FFF2-40B4-BE49-F238E27FC236}">
                <a16:creationId xmlns:a16="http://schemas.microsoft.com/office/drawing/2014/main" id="{4592C386-1875-4AD4-9C9B-FC08DAFE4DEB}"/>
              </a:ext>
            </a:extLst>
          </p:cNvPr>
          <p:cNvPicPr>
            <a:picLocks noChangeAspect="1"/>
          </p:cNvPicPr>
          <p:nvPr/>
        </p:nvPicPr>
        <p:blipFill>
          <a:blip r:embed="rId3"/>
          <a:stretch>
            <a:fillRect/>
          </a:stretch>
        </p:blipFill>
        <p:spPr>
          <a:xfrm>
            <a:off x="3400427" y="2243668"/>
            <a:ext cx="5129212" cy="34167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175" name="Google Shape;175;p31"/>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176" name="Google Shape;176;p31"/>
          <p:cNvPicPr preferRelativeResize="0"/>
          <p:nvPr/>
        </p:nvPicPr>
        <p:blipFill>
          <a:blip r:embed="rId3">
            <a:alphaModFix/>
          </a:blip>
          <a:stretch>
            <a:fillRect/>
          </a:stretch>
        </p:blipFill>
        <p:spPr>
          <a:xfrm>
            <a:off x="1731168" y="1186551"/>
            <a:ext cx="8729663" cy="46648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2386653" y="1386396"/>
            <a:ext cx="7418693" cy="4085208"/>
          </a:xfrm>
          <a:prstGeom prst="rect">
            <a:avLst/>
          </a:prstGeom>
          <a:noFill/>
          <a:ln>
            <a:noFill/>
          </a:ln>
        </p:spPr>
      </p:pic>
      <p:sp>
        <p:nvSpPr>
          <p:cNvPr id="184" name="Google Shape;184;p32"/>
          <p:cNvSpPr txBox="1"/>
          <p:nvPr/>
        </p:nvSpPr>
        <p:spPr>
          <a:xfrm>
            <a:off x="-2487800" y="1262177"/>
            <a:ext cx="8176000" cy="707846"/>
          </a:xfrm>
          <a:prstGeom prst="rect">
            <a:avLst/>
          </a:prstGeom>
          <a:noFill/>
          <a:ln>
            <a:noFill/>
          </a:ln>
        </p:spPr>
        <p:txBody>
          <a:bodyPr spcFirstLastPara="1" wrap="square" lIns="121900" tIns="121900" rIns="121900" bIns="121900" anchor="t" anchorCtr="0">
            <a:spAutoFit/>
          </a:bodyPr>
          <a:lstStyle/>
          <a:p>
            <a:pPr algn="ctr"/>
            <a:r>
              <a:rPr lang="en" sz="3000" b="1" i="1" dirty="0">
                <a:solidFill>
                  <a:schemeClr val="dk1"/>
                </a:solidFill>
              </a:rPr>
              <a:t>EXAMPLE:</a:t>
            </a:r>
            <a:endParaRPr sz="30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ctrTitle"/>
          </p:nvPr>
        </p:nvSpPr>
        <p:spPr>
          <a:xfrm>
            <a:off x="601337" y="1228379"/>
            <a:ext cx="11360800" cy="1330400"/>
          </a:xfrm>
          <a:prstGeom prst="rect">
            <a:avLst/>
          </a:prstGeom>
        </p:spPr>
        <p:txBody>
          <a:bodyPr spcFirstLastPara="1" vert="horz" wrap="square" lIns="121900" tIns="121900" rIns="121900" bIns="121900" rtlCol="0" anchor="b" anchorCtr="0">
            <a:normAutofit fontScale="90000"/>
          </a:bodyPr>
          <a:lstStyle/>
          <a:p>
            <a:pPr>
              <a:spcBef>
                <a:spcPts val="0"/>
              </a:spcBef>
            </a:pPr>
            <a:br>
              <a:rPr lang="en" sz="3000" b="1" dirty="0">
                <a:latin typeface="+mn-lt"/>
              </a:rPr>
            </a:br>
            <a:br>
              <a:rPr lang="en" sz="3000" b="1" dirty="0">
                <a:latin typeface="+mn-lt"/>
              </a:rPr>
            </a:br>
            <a:r>
              <a:rPr lang="en" sz="3300" b="1" dirty="0">
                <a:latin typeface="+mn-lt"/>
              </a:rPr>
              <a:t>Competition:</a:t>
            </a:r>
            <a:endParaRPr sz="3300" b="1" dirty="0">
              <a:latin typeface="+mn-lt"/>
            </a:endParaRPr>
          </a:p>
          <a:p>
            <a:pPr>
              <a:spcBef>
                <a:spcPts val="0"/>
              </a:spcBef>
            </a:pPr>
            <a:endParaRPr dirty="0"/>
          </a:p>
        </p:txBody>
      </p:sp>
      <p:sp>
        <p:nvSpPr>
          <p:cNvPr id="190" name="Google Shape;190;p33"/>
          <p:cNvSpPr txBox="1">
            <a:spLocks noGrp="1"/>
          </p:cNvSpPr>
          <p:nvPr>
            <p:ph type="subTitle" idx="1"/>
          </p:nvPr>
        </p:nvSpPr>
        <p:spPr>
          <a:xfrm>
            <a:off x="415600" y="2184233"/>
            <a:ext cx="11360800" cy="3316800"/>
          </a:xfrm>
          <a:prstGeom prst="rect">
            <a:avLst/>
          </a:prstGeom>
        </p:spPr>
        <p:txBody>
          <a:bodyPr spcFirstLastPara="1" vert="horz" wrap="square" lIns="121900" tIns="121900" rIns="121900" bIns="121900" rtlCol="0" anchor="t" anchorCtr="0">
            <a:noAutofit/>
          </a:bodyPr>
          <a:lstStyle/>
          <a:p>
            <a:pPr algn="l">
              <a:spcBef>
                <a:spcPts val="0"/>
              </a:spcBef>
            </a:pPr>
            <a:r>
              <a:rPr lang="en" sz="2800" dirty="0"/>
              <a:t>There is no business without competitors. If you think so, do your research better (there are for sure some indirect competitors), or think twice whether your idea will really work.</a:t>
            </a:r>
            <a:br>
              <a:rPr lang="en" sz="2800" dirty="0"/>
            </a:br>
            <a:endParaRPr sz="2800" dirty="0"/>
          </a:p>
          <a:p>
            <a:pPr algn="l">
              <a:spcBef>
                <a:spcPts val="0"/>
              </a:spcBef>
            </a:pPr>
            <a:r>
              <a:rPr lang="en" sz="2800" dirty="0"/>
              <a:t>Even if you found a brand new product or service, it is  likely that your potential clients had already solved the problem somehow.  Their solution might be ineffective and complicated but still the consumers don’t sit and wait until somebody will satisfy all their needs.  </a:t>
            </a:r>
            <a:endParaRPr sz="2800" dirty="0"/>
          </a:p>
          <a:p>
            <a:pPr algn="l">
              <a:spcBef>
                <a:spcPts val="0"/>
              </a:spcBef>
            </a:pPr>
            <a:br>
              <a:rPr lang="en" sz="2800" dirty="0"/>
            </a:b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34"/>
          <p:cNvPicPr preferRelativeResize="0"/>
          <p:nvPr/>
        </p:nvPicPr>
        <p:blipFill>
          <a:blip r:embed="rId3">
            <a:alphaModFix/>
          </a:blip>
          <a:stretch>
            <a:fillRect/>
          </a:stretch>
        </p:blipFill>
        <p:spPr>
          <a:xfrm>
            <a:off x="2085975" y="1171575"/>
            <a:ext cx="8658225" cy="4514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4" name="Google Shape;204;p35"/>
          <p:cNvPicPr preferRelativeResize="0"/>
          <p:nvPr/>
        </p:nvPicPr>
        <p:blipFill rotWithShape="1">
          <a:blip r:embed="rId3">
            <a:alphaModFix/>
          </a:blip>
          <a:srcRect t="895" r="3207" b="4008"/>
          <a:stretch/>
        </p:blipFill>
        <p:spPr>
          <a:xfrm>
            <a:off x="2557464" y="1728788"/>
            <a:ext cx="7772400" cy="3929062"/>
          </a:xfrm>
          <a:prstGeom prst="rect">
            <a:avLst/>
          </a:prstGeom>
          <a:noFill/>
          <a:ln>
            <a:noFill/>
          </a:ln>
        </p:spPr>
      </p:pic>
      <p:sp>
        <p:nvSpPr>
          <p:cNvPr id="205" name="Google Shape;205;p35"/>
          <p:cNvSpPr txBox="1"/>
          <p:nvPr/>
        </p:nvSpPr>
        <p:spPr>
          <a:xfrm>
            <a:off x="-2207500" y="1337919"/>
            <a:ext cx="7274800" cy="707846"/>
          </a:xfrm>
          <a:prstGeom prst="rect">
            <a:avLst/>
          </a:prstGeom>
          <a:noFill/>
          <a:ln>
            <a:noFill/>
          </a:ln>
        </p:spPr>
        <p:txBody>
          <a:bodyPr spcFirstLastPara="1" wrap="square" lIns="121900" tIns="121900" rIns="121900" bIns="121900" anchor="t" anchorCtr="0">
            <a:spAutoFit/>
          </a:bodyPr>
          <a:lstStyle/>
          <a:p>
            <a:pPr algn="ctr"/>
            <a:r>
              <a:rPr lang="en" sz="3000" b="1" i="1" dirty="0">
                <a:solidFill>
                  <a:schemeClr val="dk1"/>
                </a:solidFill>
              </a:rPr>
              <a:t>  EXAMPLE:</a:t>
            </a:r>
            <a:endParaRPr sz="3000" b="1"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36"/>
          <p:cNvSpPr txBox="1"/>
          <p:nvPr/>
        </p:nvSpPr>
        <p:spPr>
          <a:xfrm>
            <a:off x="-2057400" y="1303652"/>
            <a:ext cx="7274800" cy="707846"/>
          </a:xfrm>
          <a:prstGeom prst="rect">
            <a:avLst/>
          </a:prstGeom>
          <a:noFill/>
          <a:ln>
            <a:noFill/>
          </a:ln>
        </p:spPr>
        <p:txBody>
          <a:bodyPr spcFirstLastPara="1" wrap="square" lIns="121900" tIns="121900" rIns="121900" bIns="121900" anchor="t" anchorCtr="0">
            <a:spAutoFit/>
          </a:bodyPr>
          <a:lstStyle/>
          <a:p>
            <a:pPr algn="ctr"/>
            <a:r>
              <a:rPr lang="en" sz="3000" b="1" i="1" dirty="0">
                <a:solidFill>
                  <a:schemeClr val="dk1"/>
                </a:solidFill>
              </a:rPr>
              <a:t>EXAMPLE:</a:t>
            </a:r>
            <a:endParaRPr sz="3000" b="1" i="1" dirty="0"/>
          </a:p>
        </p:txBody>
      </p:sp>
      <p:pic>
        <p:nvPicPr>
          <p:cNvPr id="213" name="Google Shape;213;p36"/>
          <p:cNvPicPr preferRelativeResize="0"/>
          <p:nvPr/>
        </p:nvPicPr>
        <p:blipFill>
          <a:blip r:embed="rId3">
            <a:alphaModFix/>
          </a:blip>
          <a:stretch>
            <a:fillRect/>
          </a:stretch>
        </p:blipFill>
        <p:spPr>
          <a:xfrm>
            <a:off x="3280354" y="1797779"/>
            <a:ext cx="5631292" cy="39886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ctrTitle"/>
          </p:nvPr>
        </p:nvSpPr>
        <p:spPr>
          <a:xfrm>
            <a:off x="415600" y="992767"/>
            <a:ext cx="11360800" cy="9672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List your impact:</a:t>
            </a:r>
            <a:endParaRPr sz="3000" b="1" dirty="0">
              <a:latin typeface="+mn-lt"/>
            </a:endParaRPr>
          </a:p>
        </p:txBody>
      </p:sp>
      <p:sp>
        <p:nvSpPr>
          <p:cNvPr id="219" name="Google Shape;219;p37"/>
          <p:cNvSpPr txBox="1">
            <a:spLocks noGrp="1"/>
          </p:cNvSpPr>
          <p:nvPr>
            <p:ph type="subTitle" idx="1"/>
          </p:nvPr>
        </p:nvSpPr>
        <p:spPr>
          <a:xfrm>
            <a:off x="615625" y="1959967"/>
            <a:ext cx="11360800" cy="3777200"/>
          </a:xfrm>
          <a:prstGeom prst="rect">
            <a:avLst/>
          </a:prstGeom>
        </p:spPr>
        <p:txBody>
          <a:bodyPr spcFirstLastPara="1" vert="horz" wrap="square" lIns="121900" tIns="121900" rIns="121900" bIns="121900" rtlCol="0" anchor="t" anchorCtr="0">
            <a:noAutofit/>
          </a:bodyPr>
          <a:lstStyle/>
          <a:p>
            <a:pPr algn="l">
              <a:spcBef>
                <a:spcPts val="0"/>
              </a:spcBef>
            </a:pPr>
            <a:r>
              <a:rPr lang="en" sz="2000" dirty="0">
                <a:solidFill>
                  <a:srgbClr val="000000"/>
                </a:solidFill>
                <a:ea typeface="Nunito Sans"/>
                <a:cs typeface="Nunito Sans"/>
                <a:sym typeface="Nunito Sans"/>
              </a:rPr>
              <a:t>Green and social enterprises always have outstanding competitive advantage, because they are offering more than just a service or a product.</a:t>
            </a:r>
            <a:endParaRPr sz="2000" dirty="0">
              <a:solidFill>
                <a:srgbClr val="000000"/>
              </a:solidFill>
              <a:ea typeface="Nunito Sans"/>
              <a:cs typeface="Nunito Sans"/>
              <a:sym typeface="Nunito Sans"/>
            </a:endParaRPr>
          </a:p>
          <a:p>
            <a:pPr algn="l">
              <a:spcBef>
                <a:spcPts val="0"/>
              </a:spcBef>
            </a:pPr>
            <a:endParaRPr sz="2000" dirty="0">
              <a:solidFill>
                <a:srgbClr val="000000"/>
              </a:solidFill>
              <a:ea typeface="Nunito Sans"/>
              <a:cs typeface="Nunito Sans"/>
              <a:sym typeface="Nunito Sans"/>
            </a:endParaRPr>
          </a:p>
          <a:p>
            <a:pPr algn="l">
              <a:spcBef>
                <a:spcPts val="0"/>
              </a:spcBef>
            </a:pPr>
            <a:r>
              <a:rPr lang="en" sz="2000" dirty="0">
                <a:solidFill>
                  <a:srgbClr val="000000"/>
                </a:solidFill>
                <a:ea typeface="Nunito Sans"/>
                <a:cs typeface="Nunito Sans"/>
                <a:sym typeface="Nunito Sans"/>
              </a:rPr>
              <a:t>When developing your business plan or strategy, please be aware which SDGs your solution is part of. When a team outlines SDGs and shows this to investors, it means you (and the team) understand the depth of your project/product/service</a:t>
            </a:r>
            <a:endParaRPr sz="2000" dirty="0">
              <a:solidFill>
                <a:srgbClr val="000000"/>
              </a:solidFill>
              <a:ea typeface="Nunito Sans"/>
              <a:cs typeface="Nunito Sans"/>
              <a:sym typeface="Nunito Sans"/>
            </a:endParaRPr>
          </a:p>
          <a:p>
            <a:pPr algn="l">
              <a:spcBef>
                <a:spcPts val="0"/>
              </a:spcBef>
            </a:pPr>
            <a:endParaRPr sz="2000" dirty="0">
              <a:solidFill>
                <a:srgbClr val="000000"/>
              </a:solidFill>
              <a:latin typeface="Nunito Sans"/>
              <a:ea typeface="Nunito Sans"/>
              <a:cs typeface="Nunito Sans"/>
              <a:sym typeface="Nunito Sans"/>
            </a:endParaRPr>
          </a:p>
          <a:p>
            <a:pPr algn="l">
              <a:spcBef>
                <a:spcPts val="0"/>
              </a:spcBef>
            </a:pPr>
            <a:endParaRPr sz="2000" dirty="0">
              <a:solidFill>
                <a:srgbClr val="000000"/>
              </a:solidFill>
              <a:latin typeface="Nunito Sans"/>
              <a:ea typeface="Nunito Sans"/>
              <a:cs typeface="Nunito Sans"/>
              <a:sym typeface="Nunito Sans"/>
            </a:endParaRPr>
          </a:p>
        </p:txBody>
      </p:sp>
      <p:pic>
        <p:nvPicPr>
          <p:cNvPr id="220" name="Google Shape;220;p37"/>
          <p:cNvPicPr preferRelativeResize="0"/>
          <p:nvPr/>
        </p:nvPicPr>
        <p:blipFill>
          <a:blip r:embed="rId3">
            <a:alphaModFix/>
          </a:blip>
          <a:stretch>
            <a:fillRect/>
          </a:stretch>
        </p:blipFill>
        <p:spPr>
          <a:xfrm>
            <a:off x="3936719" y="3654405"/>
            <a:ext cx="3607082" cy="20827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ctrTitle"/>
          </p:nvPr>
        </p:nvSpPr>
        <p:spPr>
          <a:xfrm>
            <a:off x="714533" y="1017137"/>
            <a:ext cx="11360800" cy="1280400"/>
          </a:xfrm>
          <a:prstGeom prst="rect">
            <a:avLst/>
          </a:prstGeom>
        </p:spPr>
        <p:txBody>
          <a:bodyPr spcFirstLastPara="1" vert="horz" wrap="square" lIns="121900" tIns="121900" rIns="121900" bIns="121900" rtlCol="0" anchor="b" anchorCtr="0">
            <a:normAutofit/>
          </a:bodyPr>
          <a:lstStyle/>
          <a:p>
            <a:pPr algn="l">
              <a:spcBef>
                <a:spcPts val="0"/>
              </a:spcBef>
            </a:pPr>
            <a:r>
              <a:rPr lang="en" sz="2800" b="1" i="1" dirty="0">
                <a:latin typeface="+mn-lt"/>
              </a:rPr>
              <a:t>EXAMPLE:</a:t>
            </a:r>
            <a:endParaRPr sz="2800" b="1" i="1" dirty="0">
              <a:latin typeface="+mn-lt"/>
            </a:endParaRPr>
          </a:p>
        </p:txBody>
      </p:sp>
      <p:pic>
        <p:nvPicPr>
          <p:cNvPr id="227" name="Google Shape;227;p38"/>
          <p:cNvPicPr preferRelativeResize="0"/>
          <p:nvPr/>
        </p:nvPicPr>
        <p:blipFill>
          <a:blip r:embed="rId3">
            <a:alphaModFix/>
          </a:blip>
          <a:stretch>
            <a:fillRect/>
          </a:stretch>
        </p:blipFill>
        <p:spPr>
          <a:xfrm>
            <a:off x="1149971" y="2231574"/>
            <a:ext cx="10327496" cy="3825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ctrTitle"/>
          </p:nvPr>
        </p:nvSpPr>
        <p:spPr>
          <a:xfrm>
            <a:off x="415600" y="992767"/>
            <a:ext cx="11360800" cy="9672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Go-to-market strategy:</a:t>
            </a:r>
            <a:endParaRPr sz="3000" b="1" dirty="0">
              <a:latin typeface="+mn-lt"/>
            </a:endParaRPr>
          </a:p>
        </p:txBody>
      </p:sp>
      <p:sp>
        <p:nvSpPr>
          <p:cNvPr id="233" name="Google Shape;233;p39"/>
          <p:cNvSpPr txBox="1">
            <a:spLocks noGrp="1"/>
          </p:cNvSpPr>
          <p:nvPr>
            <p:ph type="subTitle" idx="1"/>
          </p:nvPr>
        </p:nvSpPr>
        <p:spPr>
          <a:xfrm>
            <a:off x="415600" y="1959967"/>
            <a:ext cx="11360800" cy="3777200"/>
          </a:xfrm>
          <a:prstGeom prst="rect">
            <a:avLst/>
          </a:prstGeom>
        </p:spPr>
        <p:txBody>
          <a:bodyPr spcFirstLastPara="1" vert="horz" wrap="square" lIns="121900" tIns="121900" rIns="121900" bIns="121900" rtlCol="0" anchor="t" anchorCtr="0">
            <a:noAutofit/>
          </a:bodyPr>
          <a:lstStyle/>
          <a:p>
            <a:pPr algn="l">
              <a:spcBef>
                <a:spcPts val="0"/>
              </a:spcBef>
            </a:pPr>
            <a:r>
              <a:rPr lang="en" sz="2000" dirty="0">
                <a:solidFill>
                  <a:srgbClr val="000000"/>
                </a:solidFill>
                <a:ea typeface="Nunito Sans"/>
                <a:cs typeface="Nunito Sans"/>
                <a:sym typeface="Nunito Sans"/>
              </a:rPr>
              <a:t>Once you know your market, you have to decide how to attract the customers  and promote your solution. </a:t>
            </a:r>
            <a:br>
              <a:rPr lang="en" sz="2000" dirty="0">
                <a:solidFill>
                  <a:srgbClr val="000000"/>
                </a:solidFill>
                <a:ea typeface="Nunito Sans"/>
                <a:cs typeface="Nunito Sans"/>
                <a:sym typeface="Nunito Sans"/>
              </a:rPr>
            </a:br>
            <a:r>
              <a:rPr lang="en" sz="2000" dirty="0">
                <a:solidFill>
                  <a:srgbClr val="000000"/>
                </a:solidFill>
                <a:ea typeface="Nunito Sans"/>
                <a:cs typeface="Nunito Sans"/>
                <a:sym typeface="Nunito Sans"/>
              </a:rPr>
              <a:t>Many startups fail at this point, because they  forget that having a good idea, product or service is simply not enough. Even  if you invented something absolutely fantastic, you still have to reach your target audience. </a:t>
            </a:r>
            <a:endParaRPr sz="2000" dirty="0">
              <a:solidFill>
                <a:srgbClr val="000000"/>
              </a:solidFill>
              <a:ea typeface="Nunito Sans"/>
              <a:cs typeface="Nunito Sans"/>
              <a:sym typeface="Nunito Sans"/>
            </a:endParaRPr>
          </a:p>
          <a:p>
            <a:pPr algn="l">
              <a:spcBef>
                <a:spcPts val="0"/>
              </a:spcBef>
            </a:pPr>
            <a:endParaRPr sz="2000" dirty="0">
              <a:solidFill>
                <a:srgbClr val="000000"/>
              </a:solidFill>
              <a:ea typeface="Nunito Sans"/>
              <a:cs typeface="Nunito Sans"/>
              <a:sym typeface="Nunito Sans"/>
            </a:endParaRPr>
          </a:p>
          <a:p>
            <a:pPr algn="l">
              <a:spcBef>
                <a:spcPts val="0"/>
              </a:spcBef>
            </a:pPr>
            <a:r>
              <a:rPr lang="en" sz="2000" dirty="0">
                <a:solidFill>
                  <a:srgbClr val="000000"/>
                </a:solidFill>
                <a:ea typeface="Nunito Sans"/>
                <a:cs typeface="Nunito Sans"/>
                <a:sym typeface="Nunito Sans"/>
              </a:rPr>
              <a:t>In addition, you need to take into account the maturity and  specifics of your chosen market. You might need a different approach for innovators, early adopters or early majority. So make sure you understand your market specifics before shaping your strategy.  </a:t>
            </a:r>
            <a:endParaRPr sz="2000" dirty="0">
              <a:solidFill>
                <a:srgbClr val="000000"/>
              </a:solidFill>
              <a:ea typeface="Nunito Sans"/>
              <a:cs typeface="Nunito Sans"/>
              <a:sym typeface="Nunito Sans"/>
            </a:endParaRPr>
          </a:p>
          <a:p>
            <a:pPr algn="l">
              <a:lnSpc>
                <a:spcPct val="100000"/>
              </a:lnSpc>
              <a:spcBef>
                <a:spcPts val="0"/>
              </a:spcBef>
            </a:pPr>
            <a:endParaRPr sz="2000" dirty="0">
              <a:solidFill>
                <a:srgbClr val="000000"/>
              </a:solidFill>
              <a:ea typeface="Nunito Sans"/>
              <a:cs typeface="Nunito Sans"/>
              <a:sym typeface="Nunito Sans"/>
            </a:endParaRPr>
          </a:p>
          <a:p>
            <a:pPr algn="l">
              <a:lnSpc>
                <a:spcPct val="100000"/>
              </a:lnSpc>
              <a:spcBef>
                <a:spcPts val="0"/>
              </a:spcBef>
            </a:pPr>
            <a:r>
              <a:rPr lang="en" sz="2000" dirty="0">
                <a:solidFill>
                  <a:srgbClr val="000000"/>
                </a:solidFill>
                <a:ea typeface="Nunito Sans"/>
                <a:cs typeface="Nunito Sans"/>
                <a:sym typeface="Nunito Sans"/>
              </a:rPr>
              <a:t>Knowing your customer segment, think about how you can get to your target market, what communication channels you should use, where and  how you should sell the solution. This should be aligned with lifestyle,  </a:t>
            </a:r>
            <a:r>
              <a:rPr lang="en" sz="2000" dirty="0">
                <a:solidFill>
                  <a:srgbClr val="231F20"/>
                </a:solidFill>
                <a:ea typeface="Nunito Sans"/>
                <a:cs typeface="Nunito Sans"/>
                <a:sym typeface="Nunito Sans"/>
              </a:rPr>
              <a:t>habits</a:t>
            </a:r>
            <a:r>
              <a:rPr lang="en" sz="2000" dirty="0">
                <a:solidFill>
                  <a:srgbClr val="000000"/>
                </a:solidFill>
                <a:ea typeface="Nunito Sans"/>
                <a:cs typeface="Nunito Sans"/>
                <a:sym typeface="Nunito Sans"/>
              </a:rPr>
              <a:t> and needs of your potential clients.  </a:t>
            </a:r>
            <a:endParaRPr sz="2000" dirty="0">
              <a:solidFill>
                <a:srgbClr val="000000"/>
              </a:solidFill>
              <a:ea typeface="Nunito Sans"/>
              <a:cs typeface="Nunito Sans"/>
              <a:sym typeface="Nunito Sans"/>
            </a:endParaRPr>
          </a:p>
          <a:p>
            <a:pPr>
              <a:spcBef>
                <a:spcPts val="0"/>
              </a:spcBef>
            </a:pPr>
            <a:endParaRPr sz="2000" b="1"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40"/>
          <p:cNvSpPr txBox="1"/>
          <p:nvPr/>
        </p:nvSpPr>
        <p:spPr>
          <a:xfrm>
            <a:off x="-1157288" y="1243539"/>
            <a:ext cx="5392400" cy="707846"/>
          </a:xfrm>
          <a:prstGeom prst="rect">
            <a:avLst/>
          </a:prstGeom>
          <a:noFill/>
          <a:ln>
            <a:noFill/>
          </a:ln>
        </p:spPr>
        <p:txBody>
          <a:bodyPr spcFirstLastPara="1" wrap="square" lIns="121900" tIns="121900" rIns="121900" bIns="121900" anchor="t" anchorCtr="0">
            <a:spAutoFit/>
          </a:bodyPr>
          <a:lstStyle/>
          <a:p>
            <a:pPr algn="ctr"/>
            <a:r>
              <a:rPr lang="en" sz="3000" b="1" i="1" dirty="0">
                <a:solidFill>
                  <a:schemeClr val="dk1"/>
                </a:solidFill>
              </a:rPr>
              <a:t>EXAMPLE:</a:t>
            </a:r>
            <a:endParaRPr sz="3000" b="1" i="1" dirty="0"/>
          </a:p>
        </p:txBody>
      </p:sp>
      <p:pic>
        <p:nvPicPr>
          <p:cNvPr id="241" name="Google Shape;241;p40"/>
          <p:cNvPicPr preferRelativeResize="0"/>
          <p:nvPr/>
        </p:nvPicPr>
        <p:blipFill>
          <a:blip r:embed="rId3">
            <a:alphaModFix/>
          </a:blip>
          <a:stretch>
            <a:fillRect/>
          </a:stretch>
        </p:blipFill>
        <p:spPr>
          <a:xfrm>
            <a:off x="2778517" y="1243539"/>
            <a:ext cx="6634966" cy="46713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0" y="1936400"/>
            <a:ext cx="4639200" cy="2985200"/>
          </a:xfrm>
          <a:prstGeom prst="rect">
            <a:avLst/>
          </a:prstGeom>
        </p:spPr>
        <p:txBody>
          <a:bodyPr spcFirstLastPara="1" vert="horz" wrap="square" lIns="121900" tIns="121900" rIns="121900" bIns="121900" rtlCol="0" anchor="b" anchorCtr="0">
            <a:normAutofit/>
          </a:bodyPr>
          <a:lstStyle/>
          <a:p>
            <a:pPr>
              <a:spcBef>
                <a:spcPts val="0"/>
              </a:spcBef>
            </a:pPr>
            <a:r>
              <a:rPr lang="en" sz="6400" dirty="0">
                <a:latin typeface="+mn-lt"/>
              </a:rPr>
              <a:t>ASK YOURSELF</a:t>
            </a:r>
            <a:endParaRPr sz="6400" dirty="0">
              <a:latin typeface="+mn-lt"/>
            </a:endParaRPr>
          </a:p>
        </p:txBody>
      </p:sp>
      <p:pic>
        <p:nvPicPr>
          <p:cNvPr id="62" name="Google Shape;62;p14"/>
          <p:cNvPicPr preferRelativeResize="0"/>
          <p:nvPr/>
        </p:nvPicPr>
        <p:blipFill>
          <a:blip r:embed="rId3">
            <a:alphaModFix/>
          </a:blip>
          <a:stretch>
            <a:fillRect/>
          </a:stretch>
        </p:blipFill>
        <p:spPr>
          <a:xfrm>
            <a:off x="5224987" y="1070702"/>
            <a:ext cx="5633513" cy="445941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ctrTitle"/>
          </p:nvPr>
        </p:nvSpPr>
        <p:spPr>
          <a:xfrm>
            <a:off x="415600" y="992767"/>
            <a:ext cx="11360800" cy="9552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Business model:</a:t>
            </a:r>
            <a:endParaRPr sz="3000" b="1" dirty="0">
              <a:latin typeface="+mn-lt"/>
            </a:endParaRPr>
          </a:p>
        </p:txBody>
      </p:sp>
      <p:sp>
        <p:nvSpPr>
          <p:cNvPr id="247" name="Google Shape;247;p41"/>
          <p:cNvSpPr txBox="1">
            <a:spLocks noGrp="1"/>
          </p:cNvSpPr>
          <p:nvPr>
            <p:ph type="subTitle" idx="1"/>
          </p:nvPr>
        </p:nvSpPr>
        <p:spPr>
          <a:xfrm>
            <a:off x="415600" y="2007167"/>
            <a:ext cx="11360800" cy="4261200"/>
          </a:xfrm>
          <a:prstGeom prst="rect">
            <a:avLst/>
          </a:prstGeom>
        </p:spPr>
        <p:txBody>
          <a:bodyPr spcFirstLastPara="1" vert="horz" wrap="square" lIns="121900" tIns="121900" rIns="121900" bIns="121900" rtlCol="0" anchor="t" anchorCtr="0">
            <a:normAutofit/>
          </a:bodyPr>
          <a:lstStyle/>
          <a:p>
            <a:pPr algn="l">
              <a:spcBef>
                <a:spcPts val="0"/>
              </a:spcBef>
            </a:pPr>
            <a:r>
              <a:rPr lang="en" sz="2800" dirty="0"/>
              <a:t>Business model is about how you are going to make money. It’s not only  about revenue streams and pricing, but your overall business strategy. Here the math you did has to start working. </a:t>
            </a:r>
            <a:endParaRPr sz="2800" dirty="0"/>
          </a:p>
          <a:p>
            <a:pPr algn="l">
              <a:spcBef>
                <a:spcPts val="0"/>
              </a:spcBef>
            </a:pPr>
            <a:endParaRPr sz="2800" dirty="0"/>
          </a:p>
          <a:p>
            <a:pPr algn="l">
              <a:spcBef>
                <a:spcPts val="0"/>
              </a:spcBef>
            </a:pPr>
            <a:r>
              <a:rPr lang="en" sz="2800" dirty="0"/>
              <a:t>Good news is that investors understand  that it is very hard for a young company to build an accurate model and they expect basic assumptions, to know where you are heading. </a:t>
            </a:r>
            <a:endParaRPr sz="2800" dirty="0"/>
          </a:p>
          <a:p>
            <a:pPr algn="l">
              <a:spcBef>
                <a:spcPts val="0"/>
              </a:spcBef>
            </a:pPr>
            <a:endParaRPr sz="2800" dirty="0"/>
          </a:p>
          <a:p>
            <a:pPr algn="l">
              <a:spcBef>
                <a:spcPts val="0"/>
              </a:spcBef>
            </a:pPr>
            <a:r>
              <a:rPr lang="en" sz="2800" dirty="0"/>
              <a:t>The truth is that your revenue and pricing model will be a subject to many changes  over time. </a:t>
            </a:r>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4" name="Google Shape;254;p42"/>
          <p:cNvPicPr preferRelativeResize="0"/>
          <p:nvPr/>
        </p:nvPicPr>
        <p:blipFill rotWithShape="1">
          <a:blip r:embed="rId3">
            <a:alphaModFix/>
          </a:blip>
          <a:srcRect t="11558"/>
          <a:stretch/>
        </p:blipFill>
        <p:spPr>
          <a:xfrm>
            <a:off x="1614488" y="1313077"/>
            <a:ext cx="9418974" cy="4714875"/>
          </a:xfrm>
          <a:prstGeom prst="rect">
            <a:avLst/>
          </a:prstGeom>
          <a:noFill/>
          <a:ln>
            <a:noFill/>
          </a:ln>
        </p:spPr>
      </p:pic>
      <p:sp>
        <p:nvSpPr>
          <p:cNvPr id="255" name="Google Shape;255;p42"/>
          <p:cNvSpPr txBox="1"/>
          <p:nvPr/>
        </p:nvSpPr>
        <p:spPr>
          <a:xfrm>
            <a:off x="-2473512" y="1313077"/>
            <a:ext cx="8176000" cy="707846"/>
          </a:xfrm>
          <a:prstGeom prst="rect">
            <a:avLst/>
          </a:prstGeom>
          <a:noFill/>
          <a:ln>
            <a:noFill/>
          </a:ln>
        </p:spPr>
        <p:txBody>
          <a:bodyPr spcFirstLastPara="1" wrap="square" lIns="121900" tIns="121900" rIns="121900" bIns="121900" anchor="t" anchorCtr="0">
            <a:spAutoFit/>
          </a:bodyPr>
          <a:lstStyle/>
          <a:p>
            <a:pPr algn="ctr"/>
            <a:r>
              <a:rPr lang="en" sz="3000" b="1" dirty="0">
                <a:solidFill>
                  <a:schemeClr val="dk1"/>
                </a:solidFill>
              </a:rPr>
              <a:t> </a:t>
            </a:r>
            <a:r>
              <a:rPr lang="en" sz="3000" b="1" i="1" dirty="0">
                <a:solidFill>
                  <a:schemeClr val="dk1"/>
                </a:solidFill>
              </a:rPr>
              <a:t>EXAMPLE:</a:t>
            </a:r>
            <a:endParaRPr sz="3000"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ctrTitle"/>
          </p:nvPr>
        </p:nvSpPr>
        <p:spPr>
          <a:xfrm>
            <a:off x="415600" y="992767"/>
            <a:ext cx="11360800" cy="8372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TRACTION/FINANCIAL</a:t>
            </a:r>
            <a:endParaRPr sz="3000" b="1" dirty="0">
              <a:latin typeface="+mn-lt"/>
            </a:endParaRPr>
          </a:p>
        </p:txBody>
      </p:sp>
      <p:sp>
        <p:nvSpPr>
          <p:cNvPr id="261" name="Google Shape;261;p43"/>
          <p:cNvSpPr txBox="1">
            <a:spLocks noGrp="1"/>
          </p:cNvSpPr>
          <p:nvPr>
            <p:ph type="subTitle" idx="1"/>
          </p:nvPr>
        </p:nvSpPr>
        <p:spPr>
          <a:xfrm>
            <a:off x="415600" y="1969633"/>
            <a:ext cx="11360800" cy="3895600"/>
          </a:xfrm>
          <a:prstGeom prst="rect">
            <a:avLst/>
          </a:prstGeom>
        </p:spPr>
        <p:txBody>
          <a:bodyPr spcFirstLastPara="1" vert="horz" wrap="square" lIns="121900" tIns="121900" rIns="121900" bIns="121900" rtlCol="0" anchor="t" anchorCtr="0">
            <a:normAutofit fontScale="55000" lnSpcReduction="20000"/>
          </a:bodyPr>
          <a:lstStyle/>
          <a:p>
            <a:pPr algn="l">
              <a:spcBef>
                <a:spcPts val="0"/>
              </a:spcBef>
            </a:pPr>
            <a:r>
              <a:rPr lang="en" sz="3200" dirty="0"/>
              <a:t>Show investors what milestones you have accomplished so far. Your aim is to prove that your business is well-balanced, viable and able to monetize acquired customers. </a:t>
            </a:r>
            <a:br>
              <a:rPr lang="en" sz="3200" dirty="0"/>
            </a:br>
            <a:endParaRPr sz="3200" dirty="0"/>
          </a:p>
          <a:p>
            <a:pPr algn="l">
              <a:spcBef>
                <a:spcPts val="0"/>
              </a:spcBef>
            </a:pPr>
            <a:r>
              <a:rPr lang="en" sz="3200" dirty="0"/>
              <a:t>Pick a wide range of metrics suitable for your industry like: </a:t>
            </a:r>
            <a:endParaRPr sz="3200" dirty="0"/>
          </a:p>
          <a:p>
            <a:pPr algn="l">
              <a:spcBef>
                <a:spcPts val="0"/>
              </a:spcBef>
            </a:pPr>
            <a:r>
              <a:rPr lang="en" sz="3200" dirty="0"/>
              <a:t>🖲 Average Revenue Per User (ARPU) </a:t>
            </a:r>
            <a:endParaRPr sz="3200" dirty="0"/>
          </a:p>
          <a:p>
            <a:pPr algn="l">
              <a:spcBef>
                <a:spcPts val="0"/>
              </a:spcBef>
            </a:pPr>
            <a:r>
              <a:rPr lang="en" sz="3200" dirty="0"/>
              <a:t>🖲 Customer Acquisition Cost (CAC) </a:t>
            </a:r>
            <a:endParaRPr sz="3200" dirty="0"/>
          </a:p>
          <a:p>
            <a:pPr algn="l">
              <a:spcBef>
                <a:spcPts val="0"/>
              </a:spcBef>
            </a:pPr>
            <a:r>
              <a:rPr lang="en" sz="3200" dirty="0"/>
              <a:t>🖲 Life-time Value of a customer (LTV) </a:t>
            </a:r>
            <a:endParaRPr sz="3200" dirty="0"/>
          </a:p>
          <a:p>
            <a:pPr algn="l">
              <a:spcBef>
                <a:spcPts val="0"/>
              </a:spcBef>
            </a:pPr>
            <a:r>
              <a:rPr lang="en" sz="3200" dirty="0"/>
              <a:t>🖲 Registered users </a:t>
            </a:r>
            <a:endParaRPr sz="3200" dirty="0"/>
          </a:p>
          <a:p>
            <a:pPr algn="l">
              <a:spcBef>
                <a:spcPts val="0"/>
              </a:spcBef>
            </a:pPr>
            <a:r>
              <a:rPr lang="en" sz="3200" dirty="0"/>
              <a:t>🖲 Conversion and retention rate </a:t>
            </a:r>
            <a:endParaRPr sz="3200" dirty="0"/>
          </a:p>
          <a:p>
            <a:pPr algn="l">
              <a:spcBef>
                <a:spcPts val="0"/>
              </a:spcBef>
            </a:pPr>
            <a:br>
              <a:rPr lang="en" sz="3200" dirty="0"/>
            </a:br>
            <a:r>
              <a:rPr lang="en" sz="3200" dirty="0"/>
              <a:t>Don’t forget to outline a  press coverage, strategic partnerships and customer success stories. If you overcame some challenges and obstacles, this is a good place to mention them and show your capability of handling things. The same is if you already have clients show your sales trajectory.  </a:t>
            </a:r>
            <a:br>
              <a:rPr lang="en" sz="3200" dirty="0"/>
            </a:br>
            <a:endParaRPr sz="3200" dirty="0"/>
          </a:p>
          <a:p>
            <a:pPr algn="l">
              <a:spcBef>
                <a:spcPts val="0"/>
              </a:spcBef>
            </a:pPr>
            <a:r>
              <a:rPr lang="en" sz="3200" dirty="0"/>
              <a:t>If your company is at early stage and pre-revenue with product in  development, draw at least a timeline with achieved milestones. It can be  a product development, interviews with clients, letters of intent, number of beta testers, downloads or newsletter subscription, taking part in acceleration program or even winning a contest - whatever proves there is interest in your company or your product. </a:t>
            </a:r>
            <a:endParaRPr sz="3200" dirty="0"/>
          </a:p>
          <a:p>
            <a:pPr algn="l">
              <a:spcBef>
                <a:spcPts val="0"/>
              </a:spcBef>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8" name="Google Shape;268;p44"/>
          <p:cNvPicPr preferRelativeResize="0"/>
          <p:nvPr/>
        </p:nvPicPr>
        <p:blipFill rotWithShape="1">
          <a:blip r:embed="rId3">
            <a:alphaModFix/>
          </a:blip>
          <a:srcRect l="2573" t="2838" r="2196" b="3553"/>
          <a:stretch/>
        </p:blipFill>
        <p:spPr>
          <a:xfrm>
            <a:off x="1945202" y="1571625"/>
            <a:ext cx="8698986" cy="3986212"/>
          </a:xfrm>
          <a:prstGeom prst="rect">
            <a:avLst/>
          </a:prstGeom>
          <a:noFill/>
          <a:ln>
            <a:noFill/>
          </a:ln>
        </p:spPr>
      </p:pic>
      <p:sp>
        <p:nvSpPr>
          <p:cNvPr id="269" name="Google Shape;269;p44"/>
          <p:cNvSpPr txBox="1"/>
          <p:nvPr/>
        </p:nvSpPr>
        <p:spPr>
          <a:xfrm>
            <a:off x="-1057275" y="1300163"/>
            <a:ext cx="5392400" cy="707846"/>
          </a:xfrm>
          <a:prstGeom prst="rect">
            <a:avLst/>
          </a:prstGeom>
          <a:noFill/>
          <a:ln>
            <a:noFill/>
          </a:ln>
        </p:spPr>
        <p:txBody>
          <a:bodyPr spcFirstLastPara="1" wrap="square" lIns="121900" tIns="121900" rIns="121900" bIns="121900" anchor="t" anchorCtr="0">
            <a:spAutoFit/>
          </a:bodyPr>
          <a:lstStyle/>
          <a:p>
            <a:pPr algn="ctr"/>
            <a:r>
              <a:rPr lang="en" sz="3000" b="1" i="1" dirty="0">
                <a:solidFill>
                  <a:schemeClr val="dk1"/>
                </a:solidFill>
              </a:rPr>
              <a:t>EXAMPLE:</a:t>
            </a:r>
            <a:endParaRPr sz="3000"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ctrTitle"/>
          </p:nvPr>
        </p:nvSpPr>
        <p:spPr>
          <a:xfrm>
            <a:off x="297567" y="390767"/>
            <a:ext cx="11360800" cy="16300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THE TEAM</a:t>
            </a:r>
            <a:endParaRPr sz="3000" b="1" dirty="0">
              <a:latin typeface="+mn-lt"/>
            </a:endParaRPr>
          </a:p>
        </p:txBody>
      </p:sp>
      <p:sp>
        <p:nvSpPr>
          <p:cNvPr id="275" name="Google Shape;275;p45"/>
          <p:cNvSpPr txBox="1">
            <a:spLocks noGrp="1"/>
          </p:cNvSpPr>
          <p:nvPr>
            <p:ph type="subTitle" idx="1"/>
          </p:nvPr>
        </p:nvSpPr>
        <p:spPr>
          <a:xfrm>
            <a:off x="415600" y="2526533"/>
            <a:ext cx="11360800" cy="3028000"/>
          </a:xfrm>
          <a:prstGeom prst="rect">
            <a:avLst/>
          </a:prstGeom>
        </p:spPr>
        <p:txBody>
          <a:bodyPr spcFirstLastPara="1" vert="horz" wrap="square" lIns="121900" tIns="121900" rIns="121900" bIns="121900" rtlCol="0" anchor="t" anchorCtr="0">
            <a:normAutofit/>
          </a:bodyPr>
          <a:lstStyle/>
          <a:p>
            <a:pPr algn="l">
              <a:spcBef>
                <a:spcPts val="0"/>
              </a:spcBef>
            </a:pPr>
            <a:r>
              <a:rPr lang="en" sz="2800" dirty="0"/>
              <a:t>Investors firstly invest in teams, and than in ideas</a:t>
            </a:r>
            <a:endParaRPr sz="2800" dirty="0"/>
          </a:p>
          <a:p>
            <a:pPr algn="l">
              <a:spcBef>
                <a:spcPts val="0"/>
              </a:spcBef>
            </a:pPr>
            <a:r>
              <a:rPr lang="en" sz="2800" dirty="0"/>
              <a:t>Show off your team with your roles. Keep in mind to have pre-defined roles.</a:t>
            </a:r>
            <a:endParaRPr sz="2800" dirty="0"/>
          </a:p>
          <a:p>
            <a:pPr algn="l">
              <a:spcBef>
                <a:spcPts val="0"/>
              </a:spcBef>
            </a:pPr>
            <a:r>
              <a:rPr lang="en" sz="2800" dirty="0"/>
              <a:t>Every team should be carefully balanced.</a:t>
            </a:r>
            <a:endParaRP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2" name="Google Shape;282;p46"/>
          <p:cNvPicPr preferRelativeResize="0"/>
          <p:nvPr/>
        </p:nvPicPr>
        <p:blipFill>
          <a:blip r:embed="rId3">
            <a:alphaModFix/>
          </a:blip>
          <a:stretch>
            <a:fillRect/>
          </a:stretch>
        </p:blipFill>
        <p:spPr>
          <a:xfrm>
            <a:off x="2171700" y="1414463"/>
            <a:ext cx="8901113" cy="46360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ctrTitle"/>
          </p:nvPr>
        </p:nvSpPr>
        <p:spPr>
          <a:xfrm>
            <a:off x="415600" y="437967"/>
            <a:ext cx="11360800" cy="1250400"/>
          </a:xfrm>
          <a:prstGeom prst="rect">
            <a:avLst/>
          </a:prstGeom>
        </p:spPr>
        <p:txBody>
          <a:bodyPr spcFirstLastPara="1" vert="horz" wrap="square" lIns="121900" tIns="121900" rIns="121900" bIns="121900" rtlCol="0" anchor="b" anchorCtr="0">
            <a:normAutofit/>
          </a:bodyPr>
          <a:lstStyle/>
          <a:p>
            <a:pPr>
              <a:spcBef>
                <a:spcPts val="0"/>
              </a:spcBef>
            </a:pPr>
            <a:r>
              <a:rPr lang="en" sz="3000" b="1" dirty="0">
                <a:latin typeface="+mn-lt"/>
              </a:rPr>
              <a:t>THE BIG ASK</a:t>
            </a:r>
            <a:endParaRPr sz="3000" b="1" dirty="0">
              <a:latin typeface="+mn-lt"/>
            </a:endParaRPr>
          </a:p>
        </p:txBody>
      </p:sp>
      <p:sp>
        <p:nvSpPr>
          <p:cNvPr id="288" name="Google Shape;288;p47"/>
          <p:cNvSpPr txBox="1">
            <a:spLocks noGrp="1"/>
          </p:cNvSpPr>
          <p:nvPr>
            <p:ph type="subTitle" idx="1"/>
          </p:nvPr>
        </p:nvSpPr>
        <p:spPr>
          <a:xfrm>
            <a:off x="415600" y="2089767"/>
            <a:ext cx="11360800" cy="3671200"/>
          </a:xfrm>
          <a:prstGeom prst="rect">
            <a:avLst/>
          </a:prstGeom>
        </p:spPr>
        <p:txBody>
          <a:bodyPr spcFirstLastPara="1" vert="horz" wrap="square" lIns="121900" tIns="121900" rIns="121900" bIns="121900" rtlCol="0" anchor="t" anchorCtr="0">
            <a:noAutofit/>
          </a:bodyPr>
          <a:lstStyle/>
          <a:p>
            <a:pPr marL="321095" algn="l">
              <a:spcBef>
                <a:spcPts val="889"/>
              </a:spcBef>
              <a:buClr>
                <a:schemeClr val="dk1"/>
              </a:buClr>
              <a:buSzPts val="1100"/>
            </a:pPr>
            <a:r>
              <a:rPr lang="en-US" sz="2800" dirty="0">
                <a:solidFill>
                  <a:srgbClr val="231F20"/>
                </a:solidFill>
                <a:ea typeface="Nunito Sans"/>
                <a:cs typeface="Nunito Sans"/>
                <a:sym typeface="Nunito Sans"/>
              </a:rPr>
              <a:t>In this section focus on answering the following questions: </a:t>
            </a:r>
          </a:p>
          <a:p>
            <a:pPr marL="318047" algn="l">
              <a:spcBef>
                <a:spcPts val="2133"/>
              </a:spcBef>
              <a:buClr>
                <a:schemeClr val="dk1"/>
              </a:buClr>
              <a:buSzPts val="1100"/>
            </a:pPr>
            <a:r>
              <a:rPr lang="en-US" sz="2800" dirty="0">
                <a:solidFill>
                  <a:srgbClr val="767171"/>
                </a:solidFill>
                <a:ea typeface="Noto Sans Symbols"/>
                <a:cs typeface="Noto Sans Symbols"/>
                <a:sym typeface="Noto Sans Symbols"/>
              </a:rPr>
              <a:t>🖲 </a:t>
            </a:r>
            <a:r>
              <a:rPr lang="en-US" sz="2800" dirty="0">
                <a:solidFill>
                  <a:srgbClr val="231F20"/>
                </a:solidFill>
                <a:ea typeface="Nunito Sans"/>
                <a:cs typeface="Nunito Sans"/>
                <a:sym typeface="Nunito Sans"/>
              </a:rPr>
              <a:t>How much money do you need? </a:t>
            </a:r>
          </a:p>
          <a:p>
            <a:pPr marL="318047" algn="l">
              <a:spcBef>
                <a:spcPts val="823"/>
              </a:spcBef>
              <a:buClr>
                <a:schemeClr val="dk1"/>
              </a:buClr>
              <a:buSzPts val="1100"/>
            </a:pPr>
            <a:r>
              <a:rPr lang="en-US" sz="2800" dirty="0">
                <a:solidFill>
                  <a:srgbClr val="767171"/>
                </a:solidFill>
                <a:ea typeface="Noto Sans Symbols"/>
                <a:cs typeface="Noto Sans Symbols"/>
                <a:sym typeface="Noto Sans Symbols"/>
              </a:rPr>
              <a:t>🖲 </a:t>
            </a:r>
            <a:r>
              <a:rPr lang="en-US" sz="2800" dirty="0">
                <a:solidFill>
                  <a:srgbClr val="231F20"/>
                </a:solidFill>
                <a:ea typeface="Nunito Sans"/>
                <a:cs typeface="Nunito Sans"/>
                <a:sym typeface="Nunito Sans"/>
              </a:rPr>
              <a:t>What will you accomplish with that money? </a:t>
            </a:r>
          </a:p>
          <a:p>
            <a:pPr marL="318047" algn="l">
              <a:spcBef>
                <a:spcPts val="823"/>
              </a:spcBef>
              <a:buClr>
                <a:schemeClr val="dk1"/>
              </a:buClr>
              <a:buSzPts val="1100"/>
            </a:pPr>
            <a:r>
              <a:rPr lang="en-US" sz="2800" dirty="0">
                <a:solidFill>
                  <a:srgbClr val="767171"/>
                </a:solidFill>
                <a:ea typeface="Noto Sans Symbols"/>
                <a:cs typeface="Noto Sans Symbols"/>
                <a:sym typeface="Noto Sans Symbols"/>
              </a:rPr>
              <a:t>🖲 </a:t>
            </a:r>
            <a:r>
              <a:rPr lang="en-US" sz="2800" dirty="0">
                <a:solidFill>
                  <a:srgbClr val="231F20"/>
                </a:solidFill>
                <a:ea typeface="Nunito Sans"/>
                <a:cs typeface="Nunito Sans"/>
                <a:sym typeface="Nunito Sans"/>
              </a:rPr>
              <a:t>% of equity you are willing to give up to the investor</a:t>
            </a:r>
          </a:p>
          <a:p>
            <a:pPr marL="318047" algn="l">
              <a:spcBef>
                <a:spcPts val="823"/>
              </a:spcBef>
              <a:buClr>
                <a:schemeClr val="dk1"/>
              </a:buClr>
              <a:buSzPts val="1100"/>
            </a:pPr>
            <a:r>
              <a:rPr lang="en-US" sz="2800" dirty="0">
                <a:solidFill>
                  <a:srgbClr val="767171"/>
                </a:solidFill>
                <a:ea typeface="Noto Sans Symbols"/>
                <a:cs typeface="Noto Sans Symbols"/>
                <a:sym typeface="Noto Sans Symbols"/>
              </a:rPr>
              <a:t>🖲 </a:t>
            </a:r>
            <a:r>
              <a:rPr lang="en-US" sz="2800" dirty="0">
                <a:solidFill>
                  <a:srgbClr val="231F20"/>
                </a:solidFill>
                <a:ea typeface="Nunito Sans"/>
                <a:cs typeface="Nunito Sans"/>
                <a:sym typeface="Nunito Sans"/>
              </a:rPr>
              <a:t>How much have you raised so far and from whom?</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5" name="Google Shape;295;p48"/>
          <p:cNvPicPr preferRelativeResize="0"/>
          <p:nvPr/>
        </p:nvPicPr>
        <p:blipFill>
          <a:blip r:embed="rId3">
            <a:alphaModFix/>
          </a:blip>
          <a:stretch>
            <a:fillRect/>
          </a:stretch>
        </p:blipFill>
        <p:spPr>
          <a:xfrm>
            <a:off x="1431726" y="1110746"/>
            <a:ext cx="9583937" cy="48185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301" name="Google Shape;301;p49"/>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302" name="Google Shape;302;p49"/>
          <p:cNvPicPr preferRelativeResize="0"/>
          <p:nvPr/>
        </p:nvPicPr>
        <p:blipFill>
          <a:blip r:embed="rId3">
            <a:alphaModFix/>
          </a:blip>
          <a:stretch>
            <a:fillRect/>
          </a:stretch>
        </p:blipFill>
        <p:spPr>
          <a:xfrm>
            <a:off x="700088" y="992767"/>
            <a:ext cx="11076301" cy="4872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87062" y="1350604"/>
            <a:ext cx="11360800" cy="763600"/>
          </a:xfrm>
          <a:prstGeom prst="rect">
            <a:avLst/>
          </a:prstGeom>
        </p:spPr>
        <p:txBody>
          <a:bodyPr spcFirstLastPara="1" vert="horz" wrap="square" lIns="121900" tIns="121900" rIns="121900" bIns="121900" rtlCol="0" anchor="t" anchorCtr="0">
            <a:normAutofit/>
          </a:bodyPr>
          <a:lstStyle/>
          <a:p>
            <a:r>
              <a:rPr lang="en" sz="3000" b="1" dirty="0">
                <a:solidFill>
                  <a:schemeClr val="dk2"/>
                </a:solidFill>
                <a:latin typeface="+mn-lt"/>
              </a:rPr>
              <a:t>Pitch deck general info</a:t>
            </a:r>
            <a:endParaRPr sz="3000" b="1" dirty="0">
              <a:latin typeface="+mn-lt"/>
            </a:endParaRPr>
          </a:p>
        </p:txBody>
      </p:sp>
      <p:sp>
        <p:nvSpPr>
          <p:cNvPr id="68" name="Google Shape;68;p15"/>
          <p:cNvSpPr txBox="1">
            <a:spLocks noGrp="1"/>
          </p:cNvSpPr>
          <p:nvPr>
            <p:ph type="body" idx="1"/>
          </p:nvPr>
        </p:nvSpPr>
        <p:spPr>
          <a:xfrm>
            <a:off x="415600" y="1908109"/>
            <a:ext cx="11360800" cy="4555200"/>
          </a:xfrm>
          <a:prstGeom prst="rect">
            <a:avLst/>
          </a:prstGeom>
        </p:spPr>
        <p:txBody>
          <a:bodyPr spcFirstLastPara="1" vert="horz" wrap="square" lIns="121900" tIns="121900" rIns="121900" bIns="121900" rtlCol="0" anchor="t" anchorCtr="0">
            <a:normAutofit fontScale="77500" lnSpcReduction="20000"/>
          </a:bodyPr>
          <a:lstStyle/>
          <a:p>
            <a:pPr>
              <a:lnSpc>
                <a:spcPct val="115000"/>
              </a:lnSpc>
              <a:buChar char="-"/>
            </a:pPr>
            <a:r>
              <a:rPr lang="en" sz="3000" dirty="0">
                <a:solidFill>
                  <a:srgbClr val="231F20"/>
                </a:solidFill>
                <a:ea typeface="Nunito Sans"/>
                <a:cs typeface="Nunito Sans"/>
                <a:sym typeface="Nunito Sans"/>
              </a:rPr>
              <a:t>Keep your deck short. Your goal is not to provide investors with all  necessary information which they need to invest in your business.  Your aim is to tell a compelling story, build excitement and cover the  crucial areas to spark interest and make sure there will be a follow-up. </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 sz="3000" dirty="0">
                <a:solidFill>
                  <a:srgbClr val="231F20"/>
                </a:solidFill>
                <a:ea typeface="Nunito Sans"/>
                <a:cs typeface="Nunito Sans"/>
                <a:sym typeface="Nunito Sans"/>
              </a:rPr>
              <a:t>Keep your deck up to date. Make sure it includes the most recent  information, especially your traction and business metrics. </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 sz="3000" dirty="0">
                <a:solidFill>
                  <a:srgbClr val="231F20"/>
                </a:solidFill>
                <a:ea typeface="Nunito Sans"/>
                <a:cs typeface="Nunito Sans"/>
                <a:sym typeface="Nunito Sans"/>
              </a:rPr>
              <a:t>Don’t share open files like ppt or doc. Use pdf or links to your online fundraising deck.</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US" sz="3000" dirty="0">
                <a:solidFill>
                  <a:srgbClr val="231F20"/>
                </a:solidFill>
                <a:ea typeface="Nunito Sans"/>
                <a:cs typeface="Nunito Sans"/>
                <a:sym typeface="Nunito Sans"/>
              </a:rPr>
              <a:t>C</a:t>
            </a:r>
            <a:r>
              <a:rPr lang="en" sz="3000" dirty="0">
                <a:solidFill>
                  <a:srgbClr val="231F20"/>
                </a:solidFill>
                <a:ea typeface="Nunito Sans"/>
                <a:cs typeface="Nunito Sans"/>
                <a:sym typeface="Nunito Sans"/>
              </a:rPr>
              <a:t>ontaining about 15-25 slides (you can add appendices) </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 sz="3000" dirty="0">
                <a:solidFill>
                  <a:srgbClr val="231F20"/>
                </a:solidFill>
                <a:ea typeface="Nunito Sans"/>
                <a:cs typeface="Nunito Sans"/>
                <a:sym typeface="Nunito Sans"/>
              </a:rPr>
              <a:t>You should practice to pitch a maximum of up to 3 minutes</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 sz="3000" dirty="0">
                <a:solidFill>
                  <a:srgbClr val="231F20"/>
                </a:solidFill>
                <a:ea typeface="Nunito Sans"/>
                <a:cs typeface="Nunito Sans"/>
                <a:sym typeface="Nunito Sans"/>
              </a:rPr>
              <a:t>Your pitch should be an easy-to-read and understand piece</a:t>
            </a:r>
            <a:endParaRPr sz="3000" dirty="0">
              <a:solidFill>
                <a:srgbClr val="231F20"/>
              </a:solidFill>
              <a:ea typeface="Nunito Sans"/>
              <a:cs typeface="Nunito Sans"/>
              <a:sym typeface="Nunito Sans"/>
            </a:endParaRPr>
          </a:p>
          <a:p>
            <a:pPr indent="-406390">
              <a:lnSpc>
                <a:spcPct val="115000"/>
              </a:lnSpc>
              <a:buClr>
                <a:srgbClr val="231F20"/>
              </a:buClr>
              <a:buSzPts val="1200"/>
              <a:buFont typeface="Nunito Sans"/>
              <a:buChar char="-"/>
            </a:pPr>
            <a:r>
              <a:rPr lang="en" sz="3000" dirty="0">
                <a:solidFill>
                  <a:srgbClr val="231F20"/>
                </a:solidFill>
                <a:ea typeface="Nunito Sans"/>
                <a:cs typeface="Nunito Sans"/>
                <a:sym typeface="Nunito Sans"/>
              </a:rPr>
              <a:t>Make sure you practice a lot in order to master your pitch</a:t>
            </a:r>
            <a:endParaRPr sz="3000" dirty="0">
              <a:solidFill>
                <a:srgbClr val="231F20"/>
              </a:solidFill>
              <a:ea typeface="Nunito Sans"/>
              <a:cs typeface="Nunito Sans"/>
              <a:sym typeface="Nunito Sans"/>
            </a:endParaRPr>
          </a:p>
          <a:p>
            <a:pPr marL="0" indent="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714375" y="1193442"/>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Types of pitches</a:t>
            </a:r>
            <a:endParaRPr sz="3000" b="1" dirty="0">
              <a:latin typeface="+mn-lt"/>
            </a:endParaRPr>
          </a:p>
        </p:txBody>
      </p:sp>
      <p:pic>
        <p:nvPicPr>
          <p:cNvPr id="75" name="Google Shape;75;p16"/>
          <p:cNvPicPr preferRelativeResize="0"/>
          <p:nvPr/>
        </p:nvPicPr>
        <p:blipFill>
          <a:blip r:embed="rId3">
            <a:alphaModFix/>
          </a:blip>
          <a:stretch>
            <a:fillRect/>
          </a:stretch>
        </p:blipFill>
        <p:spPr>
          <a:xfrm>
            <a:off x="514349" y="1706473"/>
            <a:ext cx="11163302" cy="43282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898191" y="967760"/>
            <a:ext cx="10395617" cy="4922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9" name="Google Shape;89;p18"/>
          <p:cNvPicPr preferRelativeResize="0"/>
          <p:nvPr/>
        </p:nvPicPr>
        <p:blipFill rotWithShape="1">
          <a:blip r:embed="rId3">
            <a:alphaModFix/>
          </a:blip>
          <a:srcRect r="2153" b="2958"/>
          <a:stretch/>
        </p:blipFill>
        <p:spPr>
          <a:xfrm>
            <a:off x="1200150" y="1257299"/>
            <a:ext cx="10387013" cy="4686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sz="5000" dirty="0">
                <a:latin typeface="+mn-lt"/>
              </a:rPr>
              <a:t>START WITH THE HOOK</a:t>
            </a:r>
            <a:endParaRPr sz="5000" dirty="0">
              <a:latin typeface="+mn-lt"/>
            </a:endParaRPr>
          </a:p>
        </p:txBody>
      </p:sp>
      <p:sp>
        <p:nvSpPr>
          <p:cNvPr id="95" name="Google Shape;95;p19"/>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en" dirty="0"/>
              <a:t>Tell your story. Tell something that audience and investors will remember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1373981" y="1098746"/>
            <a:ext cx="9444038" cy="466050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1417</Words>
  <Application>Microsoft Office PowerPoint</Application>
  <PresentationFormat>Widescreen</PresentationFormat>
  <Paragraphs>96</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Nunito Sans</vt:lpstr>
      <vt:lpstr>Raleway ExtraBold</vt:lpstr>
      <vt:lpstr>Office Theme</vt:lpstr>
      <vt:lpstr>PowerPoint Presentation</vt:lpstr>
      <vt:lpstr>HOW TO PITCH</vt:lpstr>
      <vt:lpstr>ASK YOURSELF</vt:lpstr>
      <vt:lpstr>Pitch deck general info</vt:lpstr>
      <vt:lpstr>Types of pitches</vt:lpstr>
      <vt:lpstr>PowerPoint Presentation</vt:lpstr>
      <vt:lpstr>PowerPoint Presentation</vt:lpstr>
      <vt:lpstr>START WITH THE HOOK</vt:lpstr>
      <vt:lpstr>PowerPoint Presentation</vt:lpstr>
      <vt:lpstr>PowerPoint Presentation</vt:lpstr>
      <vt:lpstr>The problem:</vt:lpstr>
      <vt:lpstr>EXAMPLE:</vt:lpstr>
      <vt:lpstr>The social problem</vt:lpstr>
      <vt:lpstr>PowerPoint Presentation</vt:lpstr>
      <vt:lpstr>The solution:</vt:lpstr>
      <vt:lpstr>EXAMPLE:</vt:lpstr>
      <vt:lpstr>Product or Service:</vt:lpstr>
      <vt:lpstr>PowerPoint Presentation</vt:lpstr>
      <vt:lpstr>Target Market:</vt:lpstr>
      <vt:lpstr>PowerPoint Presentation</vt:lpstr>
      <vt:lpstr>PowerPoint Presentation</vt:lpstr>
      <vt:lpstr>  Competition: </vt:lpstr>
      <vt:lpstr>PowerPoint Presentation</vt:lpstr>
      <vt:lpstr>PowerPoint Presentation</vt:lpstr>
      <vt:lpstr>PowerPoint Presentation</vt:lpstr>
      <vt:lpstr>List your impact:</vt:lpstr>
      <vt:lpstr>EXAMPLE:</vt:lpstr>
      <vt:lpstr>Go-to-market strategy:</vt:lpstr>
      <vt:lpstr>PowerPoint Presentation</vt:lpstr>
      <vt:lpstr>Business model:</vt:lpstr>
      <vt:lpstr>PowerPoint Presentation</vt:lpstr>
      <vt:lpstr>TRACTION/FINANCIAL</vt:lpstr>
      <vt:lpstr>PowerPoint Presentation</vt:lpstr>
      <vt:lpstr>THE TEAM</vt:lpstr>
      <vt:lpstr>PowerPoint Presentation</vt:lpstr>
      <vt:lpstr>THE BIG ASK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28</cp:revision>
  <dcterms:created xsi:type="dcterms:W3CDTF">2021-06-26T00:11:23Z</dcterms:created>
  <dcterms:modified xsi:type="dcterms:W3CDTF">2021-09-25T05:34:29Z</dcterms:modified>
</cp:coreProperties>
</file>