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0" r:id="rId4"/>
    <p:sldId id="271" r:id="rId5"/>
    <p:sldId id="272" r:id="rId6"/>
    <p:sldId id="273" r:id="rId7"/>
    <p:sldId id="274" r:id="rId8"/>
    <p:sldId id="275"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200"/>
    <a:srgbClr val="3AB4EB"/>
    <a:srgbClr val="B1DC52"/>
    <a:srgbClr val="FEC13C"/>
    <a:srgbClr val="DA7171"/>
    <a:srgbClr val="AAD84A"/>
    <a:srgbClr val="C4E1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22"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EA03E-C49D-4515-A8A5-D89067007155}" type="datetimeFigureOut">
              <a:rPr lang="mk-MK" smtClean="0"/>
              <a:t>02.10.2021</a:t>
            </a:fld>
            <a:endParaRPr lang="mk-MK"/>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6B5A5-4F18-4DAE-B256-60E6A47B7006}" type="slidenum">
              <a:rPr lang="mk-MK" smtClean="0"/>
              <a:t>‹#›</a:t>
            </a:fld>
            <a:endParaRPr lang="mk-M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BD84ED-61A6-4EFB-89D8-67583F5EE6A8}"/>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8409B1-364B-4C0A-B9BD-0FF87AD107D2}"/>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41D0EB-CD46-4130-8DEC-4DE444DFAD47}"/>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EB5E97-F02B-41FF-879E-14AA74D0C85F}"/>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5BC9B1-41A1-4387-8CDF-9101F30E43E6}"/>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136B64-D13A-4C02-93B9-AC1E4E14BDB5}"/>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3273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xmlns=""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4" name="Group 13">
            <a:extLst>
              <a:ext uri="{FF2B5EF4-FFF2-40B4-BE49-F238E27FC236}">
                <a16:creationId xmlns:a16="http://schemas.microsoft.com/office/drawing/2014/main" xmlns=""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xmlns=""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xmlns=""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xmlns=""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xmlns=""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377686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xmlns=""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xmlns=""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xmlns=""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0654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2A0008-960F-4072-92FD-0271BD22DFF4}"/>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9C451A-7A98-48CD-B19C-C5B87D2DC5C4}"/>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5C3B034-359F-4BC4-B1B1-AF8E972CFE4F}"/>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794FB1-9CEF-4DD1-941B-34FD1F8D9F0D}"/>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C217C5-5A66-4373-809A-03F6BF360EE4}"/>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6" name="Footer Placeholder 5">
            <a:extLst>
              <a:ext uri="{FF2B5EF4-FFF2-40B4-BE49-F238E27FC236}">
                <a16:creationId xmlns:a16="http://schemas.microsoft.com/office/drawing/2014/main" xmlns=""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DF5D78-EB6C-4509-91F2-3D84ED769027}"/>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628A472-39B1-4709-BB36-18CDF4BD5C20}"/>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8" name="Footer Placeholder 7">
            <a:extLst>
              <a:ext uri="{FF2B5EF4-FFF2-40B4-BE49-F238E27FC236}">
                <a16:creationId xmlns:a16="http://schemas.microsoft.com/office/drawing/2014/main" xmlns=""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119782F-E436-4DA4-8127-FE22CAE1F65B}"/>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6EDF8CC-1CBF-487A-86B9-E24638CB1816}"/>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4" name="Footer Placeholder 3">
            <a:extLst>
              <a:ext uri="{FF2B5EF4-FFF2-40B4-BE49-F238E27FC236}">
                <a16:creationId xmlns:a16="http://schemas.microsoft.com/office/drawing/2014/main" xmlns=""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CD5F6A2-56E7-43B1-8B37-5585002D0862}"/>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890AED-2299-4F2A-8B74-BAF463BFC4AD}"/>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3" name="Footer Placeholder 2">
            <a:extLst>
              <a:ext uri="{FF2B5EF4-FFF2-40B4-BE49-F238E27FC236}">
                <a16:creationId xmlns:a16="http://schemas.microsoft.com/office/drawing/2014/main" xmlns=""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C191496-D58D-46A4-8CBC-148676A1AD7E}"/>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3046A1-6B4F-4BB4-A2CC-F2FF833366E5}"/>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6" name="Footer Placeholder 5">
            <a:extLst>
              <a:ext uri="{FF2B5EF4-FFF2-40B4-BE49-F238E27FC236}">
                <a16:creationId xmlns:a16="http://schemas.microsoft.com/office/drawing/2014/main" xmlns=""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311B84-A8EB-476E-914C-ED6C206C8EB0}"/>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9CDDF0-415A-45BB-8448-6E6A6DD9870C}"/>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6" name="Footer Placeholder 5">
            <a:extLst>
              <a:ext uri="{FF2B5EF4-FFF2-40B4-BE49-F238E27FC236}">
                <a16:creationId xmlns:a16="http://schemas.microsoft.com/office/drawing/2014/main" xmlns=""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4DE05B-F806-400F-974B-E04F69249770}"/>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link%20_Video"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DAFC51-8729-4210-9D78-4949CE5C9A17}"/>
              </a:ext>
            </a:extLst>
          </p:cNvPr>
          <p:cNvSpPr txBox="1"/>
          <p:nvPr/>
        </p:nvSpPr>
        <p:spPr>
          <a:xfrm>
            <a:off x="856069" y="1350034"/>
            <a:ext cx="6270143" cy="707886"/>
          </a:xfrm>
          <a:prstGeom prst="rect">
            <a:avLst/>
          </a:prstGeom>
          <a:noFill/>
        </p:spPr>
        <p:txBody>
          <a:bodyPr wrap="square" rtlCol="0">
            <a:spAutoFit/>
          </a:bodyPr>
          <a:lstStyle/>
          <a:p>
            <a:pPr algn="l"/>
            <a:r>
              <a:rPr lang="en-US" sz="4000" b="1" i="0" dirty="0" smtClean="0">
                <a:solidFill>
                  <a:srgbClr val="222222"/>
                </a:solidFill>
                <a:effectLst/>
              </a:rPr>
              <a:t>Module</a:t>
            </a:r>
            <a:r>
              <a:rPr lang="en-US" sz="4000" b="1" dirty="0" smtClean="0">
                <a:solidFill>
                  <a:srgbClr val="222222"/>
                </a:solidFill>
              </a:rPr>
              <a:t>: </a:t>
            </a:r>
            <a:r>
              <a:rPr lang="mk-MK" sz="4000" b="1" dirty="0" smtClean="0">
                <a:solidFill>
                  <a:srgbClr val="222222"/>
                </a:solidFill>
              </a:rPr>
              <a:t>Е</a:t>
            </a:r>
            <a:r>
              <a:rPr lang="en-US" sz="4000" b="1" dirty="0" smtClean="0">
                <a:solidFill>
                  <a:srgbClr val="222222"/>
                </a:solidFill>
              </a:rPr>
              <a:t>co Design</a:t>
            </a:r>
            <a:endParaRPr lang="mk-MK" sz="4000" b="1" i="0" dirty="0">
              <a:solidFill>
                <a:srgbClr val="222222"/>
              </a:solidFill>
              <a:effectLst/>
            </a:endParaRPr>
          </a:p>
        </p:txBody>
      </p:sp>
    </p:spTree>
    <p:extLst>
      <p:ext uri="{BB962C8B-B14F-4D97-AF65-F5344CB8AC3E}">
        <p14:creationId xmlns:p14="http://schemas.microsoft.com/office/powerpoint/2010/main" xmlns="" val="824037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E0E8055-17FA-43CE-9F03-E712F496B7CF}"/>
              </a:ext>
            </a:extLst>
          </p:cNvPr>
          <p:cNvSpPr>
            <a:spLocks noGrp="1"/>
          </p:cNvSpPr>
          <p:nvPr>
            <p:ph type="ctrTitle"/>
          </p:nvPr>
        </p:nvSpPr>
        <p:spPr>
          <a:xfrm>
            <a:off x="2799998" y="1522433"/>
            <a:ext cx="6609256" cy="1508126"/>
          </a:xfrm>
        </p:spPr>
        <p:txBody>
          <a:bodyPr anchor="ctr"/>
          <a:lstStyle/>
          <a:p>
            <a:r>
              <a:rPr lang="en-US" dirty="0"/>
              <a:t>Used Resources:</a:t>
            </a:r>
          </a:p>
        </p:txBody>
      </p:sp>
      <p:sp>
        <p:nvSpPr>
          <p:cNvPr id="29" name="Rectangle: Single Corner Snipped 28">
            <a:extLst>
              <a:ext uri="{FF2B5EF4-FFF2-40B4-BE49-F238E27FC236}">
                <a16:creationId xmlns:a16="http://schemas.microsoft.com/office/drawing/2014/main" xmlns="" id="{E01195D9-1845-4282-BE5B-F6B840BE40E1}"/>
              </a:ext>
              <a:ext uri="{C183D7F6-B498-43B3-948B-1728B52AA6E4}">
                <adec:decorative xmlns:adec="http://schemas.microsoft.com/office/drawing/2017/decorative" xmlns=""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xmlns=""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10</a:t>
            </a:fld>
            <a:endParaRPr lang="en-US" dirty="0"/>
          </a:p>
        </p:txBody>
      </p:sp>
      <p:sp>
        <p:nvSpPr>
          <p:cNvPr id="14" name="TextBox 13">
            <a:extLst>
              <a:ext uri="{FF2B5EF4-FFF2-40B4-BE49-F238E27FC236}">
                <a16:creationId xmlns:a16="http://schemas.microsoft.com/office/drawing/2014/main" xmlns="" id="{3FE5B22F-0E43-4899-9007-E9F3DB43E4E8}"/>
              </a:ext>
            </a:extLst>
          </p:cNvPr>
          <p:cNvSpPr txBox="1"/>
          <p:nvPr/>
        </p:nvSpPr>
        <p:spPr>
          <a:xfrm>
            <a:off x="3019615" y="2799250"/>
            <a:ext cx="6133512" cy="1754326"/>
          </a:xfrm>
          <a:prstGeom prst="rect">
            <a:avLst/>
          </a:prstGeom>
          <a:noFill/>
        </p:spPr>
        <p:txBody>
          <a:bodyPr wrap="square">
            <a:spAutoFit/>
          </a:bodyPr>
          <a:lstStyle/>
          <a:p>
            <a:r>
              <a:rPr lang="en-US" dirty="0"/>
              <a:t>D. S. Anita </a:t>
            </a:r>
            <a:r>
              <a:rPr lang="en-US" dirty="0" err="1"/>
              <a:t>Grozdanov</a:t>
            </a:r>
            <a:r>
              <a:rPr lang="ru-RU" dirty="0"/>
              <a:t>, </a:t>
            </a:r>
            <a:r>
              <a:rPr lang="en-US" dirty="0"/>
              <a:t>regular professor</a:t>
            </a:r>
            <a:r>
              <a:rPr lang="mk-MK" dirty="0"/>
              <a:t> оф </a:t>
            </a:r>
            <a:r>
              <a:rPr lang="en-US" dirty="0"/>
              <a:t>Polymer Processing, Faculty of Technology and Metallurgy, University Ss Cyril and Methodius in Skopje</a:t>
            </a:r>
            <a:r>
              <a:rPr lang="mk-MK" dirty="0"/>
              <a:t>.</a:t>
            </a:r>
            <a:endParaRPr lang="en-US" dirty="0"/>
          </a:p>
          <a:p>
            <a:endParaRPr lang="en-US" dirty="0">
              <a:solidFill>
                <a:schemeClr val="tx1"/>
              </a:solidFill>
            </a:endParaRPr>
          </a:p>
          <a:p>
            <a:r>
              <a:rPr lang="en-US" dirty="0">
                <a:solidFill>
                  <a:schemeClr val="tx1"/>
                </a:solidFill>
                <a:hlinkClick r:id="rId2" action="ppaction://hlinkfile"/>
              </a:rPr>
              <a:t>https://www.youtube.com/watch?time_continue=23&amp;v=_Zt9UxsEnPc&amp;feature=emb_logo</a:t>
            </a:r>
            <a:endParaRPr lang="en-US" dirty="0"/>
          </a:p>
        </p:txBody>
      </p:sp>
    </p:spTree>
    <p:extLst>
      <p:ext uri="{BB962C8B-B14F-4D97-AF65-F5344CB8AC3E}">
        <p14:creationId xmlns:p14="http://schemas.microsoft.com/office/powerpoint/2010/main" xmlns="" val="336620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6996" y="1346523"/>
            <a:ext cx="6108467" cy="553998"/>
          </a:xfrm>
          <a:prstGeom prst="rect">
            <a:avLst/>
          </a:prstGeom>
        </p:spPr>
        <p:txBody>
          <a:bodyPr wrap="none">
            <a:spAutoFit/>
          </a:bodyPr>
          <a:lstStyle/>
          <a:p>
            <a:r>
              <a:rPr lang="en-US" sz="3000" b="1" dirty="0" smtClean="0"/>
              <a:t>MEANING AND NEED OF ECO DESIGN</a:t>
            </a:r>
            <a:endParaRPr lang="mk-MK" sz="3000" b="1" dirty="0"/>
          </a:p>
        </p:txBody>
      </p:sp>
      <p:pic>
        <p:nvPicPr>
          <p:cNvPr id="4" name="Picture 3">
            <a:extLst>
              <a:ext uri="{FF2B5EF4-FFF2-40B4-BE49-F238E27FC236}">
                <a16:creationId xmlns:a16="http://schemas.microsoft.com/office/drawing/2014/main" xmlns="" id="{E10C280D-31E2-4221-B311-426CB042B5D4}"/>
              </a:ext>
            </a:extLst>
          </p:cNvPr>
          <p:cNvPicPr>
            <a:picLocks noChangeAspect="1"/>
          </p:cNvPicPr>
          <p:nvPr/>
        </p:nvPicPr>
        <p:blipFill>
          <a:blip r:embed="rId2" cstate="print"/>
          <a:stretch>
            <a:fillRect/>
          </a:stretch>
        </p:blipFill>
        <p:spPr>
          <a:xfrm>
            <a:off x="2340554" y="2152480"/>
            <a:ext cx="6967347" cy="3912481"/>
          </a:xfrm>
          <a:prstGeom prst="rect">
            <a:avLst/>
          </a:prstGeom>
          <a:ln>
            <a:noFill/>
          </a:ln>
          <a:effectLst>
            <a:softEdge rad="112500"/>
          </a:effectLst>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xmlns="" id="{E79DECD2-B85E-4CB3-BBFB-C64131454B65}"/>
              </a:ext>
            </a:extLst>
          </p:cNvPr>
          <p:cNvSpPr txBox="1">
            <a:spLocks/>
          </p:cNvSpPr>
          <p:nvPr/>
        </p:nvSpPr>
        <p:spPr>
          <a:xfrm>
            <a:off x="871679" y="1525341"/>
            <a:ext cx="6331378" cy="3633255"/>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ea typeface="+mn-ea"/>
                <a:cs typeface="+mn-cs"/>
              </a:rPr>
              <a:t>Eco design </a:t>
            </a:r>
            <a:r>
              <a:rPr kumimoji="0" lang="en-US" sz="2000" b="0" i="0" u="none" strike="noStrike" kern="1200" cap="none" spc="0" normalizeH="0" baseline="0" noProof="0" dirty="0" smtClean="0">
                <a:ln>
                  <a:noFill/>
                </a:ln>
                <a:solidFill>
                  <a:schemeClr val="tx1"/>
                </a:solidFill>
                <a:effectLst/>
                <a:uLnTx/>
                <a:uFillTx/>
                <a:ea typeface="+mn-ea"/>
                <a:cs typeface="+mn-cs"/>
              </a:rPr>
              <a:t>represents an integral project</a:t>
            </a:r>
            <a:r>
              <a:rPr kumimoji="0" lang="en-US" sz="2000" b="0" i="0" u="none" strike="noStrike" kern="1200" cap="none" spc="0" normalizeH="0" noProof="0" dirty="0" smtClean="0">
                <a:ln>
                  <a:noFill/>
                </a:ln>
                <a:solidFill>
                  <a:schemeClr val="tx1"/>
                </a:solidFill>
                <a:effectLst/>
                <a:uLnTx/>
                <a:uFillTx/>
                <a:ea typeface="+mn-ea"/>
                <a:cs typeface="+mn-cs"/>
              </a:rPr>
              <a:t> </a:t>
            </a:r>
            <a:r>
              <a:rPr kumimoji="0" lang="en-US" sz="2000" b="0" i="0" u="none" strike="noStrike" kern="1200" cap="none" spc="0" normalizeH="0" baseline="0" noProof="0" dirty="0" smtClean="0">
                <a:ln>
                  <a:noFill/>
                </a:ln>
                <a:solidFill>
                  <a:schemeClr val="tx1"/>
                </a:solidFill>
                <a:effectLst/>
                <a:uLnTx/>
                <a:uFillTx/>
                <a:ea typeface="+mn-ea"/>
                <a:cs typeface="+mn-cs"/>
              </a:rPr>
              <a:t>activity in which the focus is a designer/engineer that with making decisions is mainly lead by the consequences on the environment, and takes into consideration all the phases of the life cycle: from extraction of raw materials to removal of the product.</a:t>
            </a:r>
          </a:p>
          <a:p>
            <a:pPr marL="228600" marR="0" lvl="0" indent="-228600" algn="l" defTabSz="914400" rtl="0" eaLnBrk="1" fontAlgn="auto" latinLnBrk="0" hangingPunct="1">
              <a:lnSpc>
                <a:spcPct val="90000"/>
              </a:lnSpc>
              <a:spcBef>
                <a:spcPts val="1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ea typeface="+mn-ea"/>
                <a:cs typeface="+mn-cs"/>
              </a:rPr>
              <a:t>Through implementation of an eco-design</a:t>
            </a:r>
            <a:r>
              <a:rPr kumimoji="0" lang="en-US" sz="2000" b="0" i="0" u="none" strike="noStrike" kern="1200" cap="none" spc="0" normalizeH="0" baseline="0" noProof="0" dirty="0" smtClean="0">
                <a:ln>
                  <a:noFill/>
                </a:ln>
                <a:solidFill>
                  <a:schemeClr val="tx1"/>
                </a:solidFill>
                <a:effectLst/>
                <a:uLnTx/>
                <a:uFillTx/>
                <a:ea typeface="+mn-ea"/>
                <a:cs typeface="+mn-cs"/>
              </a:rPr>
              <a:t>, it can limit the influence of the product on the environment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for the whole lifespan of the product.</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mk-MK"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xmlns="" id="{1BF855C5-0710-4AFC-B1D5-DDF776FCF00A}"/>
              </a:ext>
            </a:extLst>
          </p:cNvPr>
          <p:cNvSpPr txBox="1"/>
          <p:nvPr/>
        </p:nvSpPr>
        <p:spPr>
          <a:xfrm>
            <a:off x="7898240" y="1498426"/>
            <a:ext cx="3972393" cy="4031873"/>
          </a:xfrm>
          <a:prstGeom prst="rect">
            <a:avLst/>
          </a:prstGeom>
          <a:noFill/>
        </p:spPr>
        <p:txBody>
          <a:bodyPr wrap="square" rtlCol="0">
            <a:spAutoFit/>
          </a:bodyPr>
          <a:lstStyle/>
          <a:p>
            <a:r>
              <a:rPr lang="en-US" sz="2000" b="1" dirty="0"/>
              <a:t>Main criteria taken into consideration</a:t>
            </a:r>
            <a:r>
              <a:rPr lang="ru-RU" sz="2000" b="1" dirty="0"/>
              <a:t>:</a:t>
            </a:r>
          </a:p>
          <a:p>
            <a:endParaRPr lang="ru-RU" sz="1600" dirty="0"/>
          </a:p>
          <a:p>
            <a:pPr marL="285750" indent="-285750">
              <a:buFont typeface="Arial" panose="020B0604020202020204" pitchFamily="34" charset="0"/>
              <a:buChar char="•"/>
            </a:pPr>
            <a:r>
              <a:rPr lang="en-US" sz="2000" dirty="0"/>
              <a:t>Consumption of raw materials</a:t>
            </a:r>
          </a:p>
          <a:p>
            <a:endParaRPr lang="ru-RU" sz="2000" dirty="0"/>
          </a:p>
          <a:p>
            <a:pPr marL="285750" indent="-285750">
              <a:buFont typeface="Arial" panose="020B0604020202020204" pitchFamily="34" charset="0"/>
              <a:buChar char="•"/>
            </a:pPr>
            <a:r>
              <a:rPr lang="en-US" sz="2000" dirty="0"/>
              <a:t>Consumption of energy</a:t>
            </a:r>
          </a:p>
          <a:p>
            <a:endParaRPr lang="ru-RU" sz="2000" dirty="0"/>
          </a:p>
          <a:p>
            <a:pPr marL="285750" indent="-285750">
              <a:buFont typeface="Arial" panose="020B0604020202020204" pitchFamily="34" charset="0"/>
              <a:buChar char="•"/>
            </a:pPr>
            <a:r>
              <a:rPr lang="en-US" sz="2000" dirty="0"/>
              <a:t>Releases in the environment and other pollution types</a:t>
            </a:r>
          </a:p>
          <a:p>
            <a:endParaRPr lang="ru-RU" sz="2000" dirty="0"/>
          </a:p>
          <a:p>
            <a:pPr marL="285750" indent="-285750">
              <a:buFont typeface="Arial" panose="020B0604020202020204" pitchFamily="34" charset="0"/>
              <a:buChar char="•"/>
            </a:pPr>
            <a:r>
              <a:rPr lang="en-US" sz="2000" dirty="0"/>
              <a:t>Climate influence</a:t>
            </a:r>
          </a:p>
          <a:p>
            <a:endParaRPr lang="ru-RU" sz="2000" dirty="0"/>
          </a:p>
          <a:p>
            <a:pPr marL="285750" indent="-285750">
              <a:buFont typeface="Arial" panose="020B0604020202020204" pitchFamily="34" charset="0"/>
              <a:buChar char="•"/>
            </a:pPr>
            <a:r>
              <a:rPr lang="en-US" sz="2000" dirty="0"/>
              <a:t>Influences on biodiversity</a:t>
            </a:r>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8">
            <a:extLst>
              <a:ext uri="{FF2B5EF4-FFF2-40B4-BE49-F238E27FC236}">
                <a16:creationId xmlns:a16="http://schemas.microsoft.com/office/drawing/2014/main" xmlns="" id="{44F33EF2-5E79-47F7-AEA2-99181583A2C7}"/>
              </a:ext>
            </a:extLst>
          </p:cNvPr>
          <p:cNvPicPr>
            <a:picLocks noChangeAspect="1"/>
          </p:cNvPicPr>
          <p:nvPr/>
        </p:nvPicPr>
        <p:blipFill>
          <a:blip r:embed="rId2" cstate="print"/>
          <a:srcRect l="20796" r="20796"/>
          <a:stretch>
            <a:fillRect/>
          </a:stretch>
        </p:blipFill>
        <p:spPr>
          <a:xfrm>
            <a:off x="0" y="1811548"/>
            <a:ext cx="5029198" cy="4192438"/>
          </a:xfrm>
          <a:prstGeom prst="rect">
            <a:avLst/>
          </a:prstGeom>
          <a:ln>
            <a:noFill/>
          </a:ln>
          <a:effectLst>
            <a:softEdge rad="112500"/>
          </a:effectLst>
        </p:spPr>
      </p:pic>
      <p:sp>
        <p:nvSpPr>
          <p:cNvPr id="13" name="Rectangle 12"/>
          <p:cNvSpPr/>
          <p:nvPr/>
        </p:nvSpPr>
        <p:spPr>
          <a:xfrm>
            <a:off x="5359880" y="2050074"/>
            <a:ext cx="6096000" cy="2585323"/>
          </a:xfrm>
          <a:prstGeom prst="rect">
            <a:avLst/>
          </a:prstGeom>
        </p:spPr>
        <p:txBody>
          <a:bodyPr>
            <a:spAutoFit/>
          </a:bodyPr>
          <a:lstStyle/>
          <a:p>
            <a:r>
              <a:rPr lang="en-US" b="1" dirty="0" smtClean="0"/>
              <a:t>Practical eco-desig</a:t>
            </a:r>
            <a:r>
              <a:rPr lang="en-US" dirty="0" smtClean="0"/>
              <a:t>n has the goal of improving the product in order to determine the lifecycle for saving on energy, waste, radiation and toxins.</a:t>
            </a:r>
          </a:p>
          <a:p>
            <a:endParaRPr lang="en-US" dirty="0" smtClean="0"/>
          </a:p>
          <a:p>
            <a:r>
              <a:rPr lang="en-US" dirty="0" smtClean="0"/>
              <a:t>Still, sustainable design of products has to include concepts of ecological services, such as using connected products, lease of ambience and sharing, and the ethical and special questions appearing in the process of sustainable design must not be neglected.</a:t>
            </a:r>
            <a:endParaRPr lang="en-US" dirty="0"/>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921" y="2576762"/>
            <a:ext cx="6096000" cy="2554545"/>
          </a:xfrm>
          <a:prstGeom prst="rect">
            <a:avLst/>
          </a:prstGeom>
        </p:spPr>
        <p:txBody>
          <a:bodyPr>
            <a:spAutoFit/>
          </a:bodyPr>
          <a:lstStyle/>
          <a:p>
            <a:r>
              <a:rPr lang="en-US" sz="2000" dirty="0" smtClean="0"/>
              <a:t>Eco-design is based on defined component in which certain innovations are overlapped, products and services that include improvement (mainly) on ecological level for the product and services.</a:t>
            </a:r>
          </a:p>
          <a:p>
            <a:r>
              <a:rPr lang="en-US" sz="2000" dirty="0" smtClean="0"/>
              <a:t>In the process of designing, also significant importance is given to social and ethical aspects</a:t>
            </a:r>
            <a:r>
              <a:rPr lang="mk-MK" sz="2000" dirty="0" smtClean="0"/>
              <a:t>, </a:t>
            </a:r>
            <a:r>
              <a:rPr lang="en-US" sz="2000" dirty="0" smtClean="0"/>
              <a:t>and this concept is then considered as sustainable design or design for sustainability</a:t>
            </a:r>
            <a:r>
              <a:rPr lang="mk-MK" sz="2000" dirty="0" smtClean="0"/>
              <a:t> (</a:t>
            </a:r>
            <a:r>
              <a:rPr lang="en-US" sz="2000" b="1" u="sng" dirty="0" smtClean="0"/>
              <a:t>D4S – Design for Sustainability).</a:t>
            </a:r>
            <a:endParaRPr lang="en-US" sz="2000" b="1" u="sng" dirty="0"/>
          </a:p>
        </p:txBody>
      </p:sp>
      <p:sp>
        <p:nvSpPr>
          <p:cNvPr id="5" name="Content Placeholder 2">
            <a:extLst>
              <a:ext uri="{FF2B5EF4-FFF2-40B4-BE49-F238E27FC236}">
                <a16:creationId xmlns:a16="http://schemas.microsoft.com/office/drawing/2014/main" xmlns="" id="{D9B44DCC-6817-42EB-B3CF-DC8732727B83}"/>
              </a:ext>
            </a:extLst>
          </p:cNvPr>
          <p:cNvSpPr txBox="1">
            <a:spLocks/>
          </p:cNvSpPr>
          <p:nvPr/>
        </p:nvSpPr>
        <p:spPr>
          <a:xfrm>
            <a:off x="6691884" y="1895762"/>
            <a:ext cx="4857384" cy="3857329"/>
          </a:xfrm>
          <a:prstGeom prst="rect">
            <a:avLst/>
          </a:prstGeom>
        </p:spPr>
        <p:txBody>
          <a:bodyPr vert="horz" lIns="0" tIns="45720" rIns="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rgbClr val="2F3342"/>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F334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F3342"/>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F334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F33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sp>
        <p:nvSpPr>
          <p:cNvPr id="6" name="TextBox 5"/>
          <p:cNvSpPr txBox="1"/>
          <p:nvPr/>
        </p:nvSpPr>
        <p:spPr>
          <a:xfrm>
            <a:off x="6763109" y="2665562"/>
            <a:ext cx="5080958" cy="2554545"/>
          </a:xfrm>
          <a:prstGeom prst="rect">
            <a:avLst/>
          </a:prstGeom>
          <a:noFill/>
        </p:spPr>
        <p:txBody>
          <a:bodyPr wrap="square" rtlCol="0">
            <a:spAutoFit/>
          </a:bodyPr>
          <a:lstStyle/>
          <a:p>
            <a:r>
              <a:rPr lang="en-US" sz="2000" dirty="0" smtClean="0"/>
              <a:t>With that goal, manufacturing, as well as the consumer can be analyzed. For example, what can be improved in manufacturing in terms of energy consumption?</a:t>
            </a:r>
          </a:p>
          <a:p>
            <a:r>
              <a:rPr lang="en-US" sz="2000" dirty="0" smtClean="0"/>
              <a:t>When it comes to consumers, there could be exploring of ways to encourage the consumer to engage in more sustainable purchases or manifesting more sustainable behavior.</a:t>
            </a:r>
            <a:endParaRPr lang="en-US" sz="2000" dirty="0"/>
          </a:p>
        </p:txBody>
      </p:sp>
      <p:sp>
        <p:nvSpPr>
          <p:cNvPr id="7" name="Rectangle 6"/>
          <p:cNvSpPr/>
          <p:nvPr/>
        </p:nvSpPr>
        <p:spPr>
          <a:xfrm>
            <a:off x="877537" y="1493172"/>
            <a:ext cx="5192127" cy="400110"/>
          </a:xfrm>
          <a:prstGeom prst="rect">
            <a:avLst/>
          </a:prstGeom>
        </p:spPr>
        <p:txBody>
          <a:bodyPr wrap="none">
            <a:spAutoFit/>
          </a:bodyPr>
          <a:lstStyle/>
          <a:p>
            <a:r>
              <a:rPr lang="en-US" sz="2000" b="1" dirty="0" smtClean="0">
                <a:solidFill>
                  <a:srgbClr val="000000"/>
                </a:solidFill>
                <a:latin typeface="Calibri" panose="020F0502020204030204" pitchFamily="34" charset="0"/>
              </a:rPr>
              <a:t>MAIN PRINCIPLES AND PHASES OF ECO DESIGN</a:t>
            </a:r>
            <a:endParaRPr lang="mk-MK" sz="2000" dirty="0"/>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xmlns="" id="{08FC5484-C5CE-4ACB-9537-1B8B0CC19A1D}"/>
              </a:ext>
            </a:extLst>
          </p:cNvPr>
          <p:cNvPicPr>
            <a:picLocks noChangeAspect="1"/>
          </p:cNvPicPr>
          <p:nvPr/>
        </p:nvPicPr>
        <p:blipFill>
          <a:blip r:embed="rId2" cstate="print"/>
          <a:srcRect l="33818" r="33818"/>
          <a:stretch>
            <a:fillRect/>
          </a:stretch>
        </p:blipFill>
        <p:spPr>
          <a:xfrm>
            <a:off x="5080958" y="0"/>
            <a:ext cx="2426078" cy="5727941"/>
          </a:xfrm>
          <a:prstGeom prst="rect">
            <a:avLst/>
          </a:prstGeom>
          <a:ln>
            <a:noFill/>
          </a:ln>
          <a:effectLst>
            <a:softEdge rad="112500"/>
          </a:effectLst>
        </p:spPr>
      </p:pic>
      <p:sp>
        <p:nvSpPr>
          <p:cNvPr id="4" name="TextBox 3">
            <a:extLst>
              <a:ext uri="{FF2B5EF4-FFF2-40B4-BE49-F238E27FC236}">
                <a16:creationId xmlns:a16="http://schemas.microsoft.com/office/drawing/2014/main" xmlns="" id="{CCD63676-26A6-417B-8815-A486ADDCD62D}"/>
              </a:ext>
            </a:extLst>
          </p:cNvPr>
          <p:cNvSpPr txBox="1"/>
          <p:nvPr/>
        </p:nvSpPr>
        <p:spPr>
          <a:xfrm>
            <a:off x="696364" y="1533126"/>
            <a:ext cx="4410474" cy="4401205"/>
          </a:xfrm>
          <a:prstGeom prst="rect">
            <a:avLst/>
          </a:prstGeom>
          <a:noFill/>
        </p:spPr>
        <p:txBody>
          <a:bodyPr wrap="square" rtlCol="0">
            <a:spAutoFit/>
          </a:bodyPr>
          <a:lstStyle/>
          <a:p>
            <a:pPr marL="285750" indent="-28575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When it is time to plan and combine a long term sustainable development, then it has to be in accordance with the needs of manufacturing and consumption on one hand, and suitable environment for life preservation on the other.</a:t>
            </a:r>
          </a:p>
          <a:p>
            <a:endParaRPr lang="en-US" sz="20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The whole economic activity of one organization is reflecting on the environment, but through eco-aware managing it can be lead with activities that have or might have influence on the environment.</a:t>
            </a:r>
            <a:r>
              <a:rPr lang="mk-MK" sz="2000" b="0" i="0" u="none" strike="noStrike" baseline="0" dirty="0">
                <a:solidFill>
                  <a:srgbClr val="000000"/>
                </a:solidFill>
                <a:latin typeface="Calibri" panose="020F0502020204030204" pitchFamily="34" charset="0"/>
              </a:rPr>
              <a:t> </a:t>
            </a:r>
          </a:p>
        </p:txBody>
      </p:sp>
      <p:sp>
        <p:nvSpPr>
          <p:cNvPr id="5" name="Content Placeholder 6">
            <a:extLst>
              <a:ext uri="{FF2B5EF4-FFF2-40B4-BE49-F238E27FC236}">
                <a16:creationId xmlns:a16="http://schemas.microsoft.com/office/drawing/2014/main" xmlns="" id="{53DDF559-AB16-43D3-96DE-5FD6A71C1A24}"/>
              </a:ext>
            </a:extLst>
          </p:cNvPr>
          <p:cNvSpPr txBox="1">
            <a:spLocks/>
          </p:cNvSpPr>
          <p:nvPr/>
        </p:nvSpPr>
        <p:spPr>
          <a:xfrm>
            <a:off x="8091576" y="1666272"/>
            <a:ext cx="3717985" cy="3802875"/>
          </a:xfrm>
          <a:prstGeom prst="rect">
            <a:avLst/>
          </a:prstGeom>
        </p:spPr>
        <p:txBody>
          <a:bodyPr>
            <a:noAutofit/>
          </a:body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Its goal is to protect the natural resources, decrease the pollution and risks on the environment, and preserve the health of the employees and surrounding population.</a:t>
            </a:r>
            <a:endParaRPr kumimoji="0" lang="ru-RU"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Manifestations on sustainable eco-design require renewable resources, minimal influence on the environment and linking people with the nature.</a:t>
            </a:r>
            <a:r>
              <a:rPr kumimoji="0" lang="ru-RU"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B94EB0C-6F1D-4AB3-8B4E-1A8CB56475D0}"/>
              </a:ext>
            </a:extLst>
          </p:cNvPr>
          <p:cNvSpPr txBox="1"/>
          <p:nvPr/>
        </p:nvSpPr>
        <p:spPr>
          <a:xfrm>
            <a:off x="894281" y="1553894"/>
            <a:ext cx="6098344" cy="2031325"/>
          </a:xfrm>
          <a:prstGeom prst="rect">
            <a:avLst/>
          </a:prstGeom>
          <a:noFill/>
        </p:spPr>
        <p:txBody>
          <a:bodyPr wrap="square">
            <a:spAutoFit/>
          </a:bodyPr>
          <a:lstStyle/>
          <a:p>
            <a:pPr marL="285750" indent="-285750">
              <a:buFont typeface="Wingdings" panose="05000000000000000000" pitchFamily="2" charset="2"/>
              <a:buChar char="Ø"/>
            </a:pPr>
            <a:r>
              <a:rPr lang="en-US" dirty="0"/>
              <a:t>D4S is a concept for eco-design that evolved to include the special and economy elements of manufacturing</a:t>
            </a:r>
            <a:endParaRPr lang="mk-MK" dirty="0"/>
          </a:p>
          <a:p>
            <a:endParaRPr lang="mk-MK" dirty="0"/>
          </a:p>
          <a:p>
            <a:pPr marL="285750" indent="-285750">
              <a:buFont typeface="Wingdings" panose="05000000000000000000" pitchFamily="2" charset="2"/>
              <a:buChar char="Ø"/>
            </a:pPr>
            <a:r>
              <a:rPr lang="en-US" dirty="0"/>
              <a:t>It integrates the three pillars of sustainability – people, profit, and the Planet, but it also goes a step further with “making green” products in order to see how to satisfy the needs of consumers in a more holistic, sustainable way.</a:t>
            </a:r>
            <a:r>
              <a:rPr lang="mk-MK" dirty="0"/>
              <a:t> </a:t>
            </a:r>
            <a:endParaRPr lang="en-US" dirty="0"/>
          </a:p>
        </p:txBody>
      </p:sp>
      <p:sp>
        <p:nvSpPr>
          <p:cNvPr id="8" name="TextBox 7">
            <a:extLst>
              <a:ext uri="{FF2B5EF4-FFF2-40B4-BE49-F238E27FC236}">
                <a16:creationId xmlns:a16="http://schemas.microsoft.com/office/drawing/2014/main" xmlns="" id="{33F93667-D27C-4A41-8B25-676EE972663D}"/>
              </a:ext>
            </a:extLst>
          </p:cNvPr>
          <p:cNvSpPr txBox="1"/>
          <p:nvPr/>
        </p:nvSpPr>
        <p:spPr>
          <a:xfrm>
            <a:off x="965024" y="3587749"/>
            <a:ext cx="5514535"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The companies that incorporated DS4 in their long term strategies for innovations, are also focused on mitigating the negative influences on the environment</a:t>
            </a:r>
            <a:r>
              <a:rPr lang="mk-MK" dirty="0"/>
              <a:t>, </a:t>
            </a:r>
            <a:r>
              <a:rPr lang="en-US" dirty="0"/>
              <a:t>special and economy influences over the product supply chain and through the lifecycle of manufacturing.</a:t>
            </a:r>
          </a:p>
        </p:txBody>
      </p:sp>
      <p:pic>
        <p:nvPicPr>
          <p:cNvPr id="9" name="Picture 8">
            <a:extLst>
              <a:ext uri="{FF2B5EF4-FFF2-40B4-BE49-F238E27FC236}">
                <a16:creationId xmlns:a16="http://schemas.microsoft.com/office/drawing/2014/main" xmlns="" id="{8B4E617D-5C2F-421C-BACB-6D018FF9BB7C}"/>
              </a:ext>
            </a:extLst>
          </p:cNvPr>
          <p:cNvPicPr>
            <a:picLocks noChangeAspect="1"/>
          </p:cNvPicPr>
          <p:nvPr/>
        </p:nvPicPr>
        <p:blipFill>
          <a:blip r:embed="rId2" cstate="print"/>
          <a:stretch>
            <a:fillRect/>
          </a:stretch>
        </p:blipFill>
        <p:spPr>
          <a:xfrm>
            <a:off x="7544715" y="1861594"/>
            <a:ext cx="3435841" cy="3316093"/>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1C010EC-8776-4B3F-B311-D39992262C1A}"/>
              </a:ext>
            </a:extLst>
          </p:cNvPr>
          <p:cNvPicPr>
            <a:picLocks noChangeAspect="1"/>
          </p:cNvPicPr>
          <p:nvPr/>
        </p:nvPicPr>
        <p:blipFill>
          <a:blip r:embed="rId2" cstate="print"/>
          <a:stretch>
            <a:fillRect/>
          </a:stretch>
        </p:blipFill>
        <p:spPr>
          <a:xfrm>
            <a:off x="7730277" y="3443963"/>
            <a:ext cx="3824697" cy="2545162"/>
          </a:xfrm>
          <a:prstGeom prst="rect">
            <a:avLst/>
          </a:prstGeom>
        </p:spPr>
      </p:pic>
      <p:sp>
        <p:nvSpPr>
          <p:cNvPr id="6" name="TextBox 5">
            <a:extLst>
              <a:ext uri="{FF2B5EF4-FFF2-40B4-BE49-F238E27FC236}">
                <a16:creationId xmlns:a16="http://schemas.microsoft.com/office/drawing/2014/main" xmlns="" id="{EDD4642E-44A2-4060-B994-4EE2894B5CB2}"/>
              </a:ext>
            </a:extLst>
          </p:cNvPr>
          <p:cNvSpPr txBox="1"/>
          <p:nvPr/>
        </p:nvSpPr>
        <p:spPr>
          <a:xfrm>
            <a:off x="799868" y="1604646"/>
            <a:ext cx="8426547" cy="2308324"/>
          </a:xfrm>
          <a:prstGeom prst="rect">
            <a:avLst/>
          </a:prstGeom>
          <a:noFill/>
        </p:spPr>
        <p:txBody>
          <a:bodyPr wrap="square" rtlCol="0">
            <a:spAutoFit/>
          </a:bodyPr>
          <a:lstStyle/>
          <a:p>
            <a:r>
              <a:rPr lang="en-US" b="1" dirty="0"/>
              <a:t>The research program of D4S includes</a:t>
            </a:r>
            <a:r>
              <a:rPr lang="mk-MK" b="1" dirty="0"/>
              <a:t>:</a:t>
            </a:r>
            <a:endParaRPr lang="en-US" b="1" dirty="0"/>
          </a:p>
          <a:p>
            <a:endParaRPr lang="mk-MK" dirty="0"/>
          </a:p>
          <a:p>
            <a:pPr marL="285750" indent="-285750">
              <a:buFont typeface="Arial" panose="020B0604020202020204" pitchFamily="34" charset="0"/>
              <a:buChar char="•"/>
            </a:pPr>
            <a:r>
              <a:rPr lang="en-US" dirty="0"/>
              <a:t>Systematic development</a:t>
            </a:r>
            <a:r>
              <a:rPr lang="mk-MK" dirty="0"/>
              <a:t>,</a:t>
            </a:r>
          </a:p>
          <a:p>
            <a:pPr marL="285750" indent="-285750">
              <a:buFont typeface="Arial" panose="020B0604020202020204" pitchFamily="34" charset="0"/>
              <a:buChar char="•"/>
            </a:pPr>
            <a:r>
              <a:rPr lang="en-US" dirty="0"/>
              <a:t>Testing and international diffusion of methods and tools for design of products with superior lifecycle</a:t>
            </a:r>
            <a:r>
              <a:rPr lang="mk-MK" dirty="0"/>
              <a:t>,</a:t>
            </a:r>
          </a:p>
          <a:p>
            <a:pPr marL="285750" indent="-285750">
              <a:buFont typeface="Arial" panose="020B0604020202020204" pitchFamily="34" charset="0"/>
              <a:buChar char="•"/>
            </a:pPr>
            <a:r>
              <a:rPr lang="en-US" dirty="0"/>
              <a:t>Improved eco-efficiency and effectiveness</a:t>
            </a:r>
            <a:r>
              <a:rPr lang="mk-MK" dirty="0"/>
              <a:t> (</a:t>
            </a:r>
            <a:r>
              <a:rPr lang="en-US" dirty="0"/>
              <a:t>through intelligent materials and energy applications, integration of new manufacturing technologies and economical optimization</a:t>
            </a:r>
            <a:r>
              <a:rPr lang="mk-MK" dirty="0"/>
              <a:t>).</a:t>
            </a:r>
            <a:endParaRPr lang="en-US" dirty="0"/>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905BC3E6-9E87-492C-8068-F1482D237D52}"/>
              </a:ext>
            </a:extLst>
          </p:cNvPr>
          <p:cNvSpPr/>
          <p:nvPr/>
        </p:nvSpPr>
        <p:spPr>
          <a:xfrm>
            <a:off x="1096561" y="4576474"/>
            <a:ext cx="5036447" cy="100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C82A1E5A-6E55-4FAD-8BF0-9509E4646284}"/>
              </a:ext>
            </a:extLst>
          </p:cNvPr>
          <p:cNvSpPr/>
          <p:nvPr/>
        </p:nvSpPr>
        <p:spPr>
          <a:xfrm>
            <a:off x="1096561" y="4628271"/>
            <a:ext cx="4999439" cy="858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xmlns="" id="{F3908FF0-1F83-4DE9-B48E-CB646B5E3164}"/>
              </a:ext>
            </a:extLst>
          </p:cNvPr>
          <p:cNvSpPr>
            <a:spLocks noGrp="1"/>
          </p:cNvSpPr>
          <p:nvPr>
            <p:ph type="ftr" sz="quarter" idx="11"/>
          </p:nvPr>
        </p:nvSpPr>
        <p:spPr/>
        <p:txBody>
          <a:bodyPr/>
          <a:lstStyle/>
          <a:p>
            <a:r>
              <a:rPr lang="en-US" dirty="0"/>
              <a:t>Add a Footer</a:t>
            </a:r>
          </a:p>
        </p:txBody>
      </p:sp>
      <p:sp>
        <p:nvSpPr>
          <p:cNvPr id="11" name="Rectangle 10">
            <a:extLst>
              <a:ext uri="{FF2B5EF4-FFF2-40B4-BE49-F238E27FC236}">
                <a16:creationId xmlns:a16="http://schemas.microsoft.com/office/drawing/2014/main" xmlns="" id="{618826A1-4E90-405A-AE28-5500B0A362E3}"/>
              </a:ext>
              <a:ext uri="{C183D7F6-B498-43B3-948B-1728B52AA6E4}">
                <adec:decorative xmlns:adec="http://schemas.microsoft.com/office/drawing/2017/decorative" xmlns="" val="1"/>
              </a:ext>
            </a:extLst>
          </p:cNvPr>
          <p:cNvSpPr/>
          <p:nvPr/>
        </p:nvSpPr>
        <p:spPr>
          <a:xfrm flipH="1">
            <a:off x="6637233" y="2730979"/>
            <a:ext cx="5386926"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xmlns="" id="{3C1F0EB8-D260-4FB6-ACF6-6E86B9A02919}"/>
              </a:ext>
              <a:ext uri="{C183D7F6-B498-43B3-948B-1728B52AA6E4}">
                <adec:decorative xmlns:adec="http://schemas.microsoft.com/office/drawing/2017/decorative" xmlns="" val="1"/>
              </a:ext>
            </a:extLst>
          </p:cNvPr>
          <p:cNvSpPr/>
          <p:nvPr/>
        </p:nvSpPr>
        <p:spPr>
          <a:xfrm>
            <a:off x="6805076" y="3154236"/>
            <a:ext cx="5386924" cy="18922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xmlns="" id="{FEBE39E3-389E-424A-BBC8-D103BC6180A4}"/>
              </a:ext>
            </a:extLst>
          </p:cNvPr>
          <p:cNvSpPr>
            <a:spLocks noGrp="1"/>
          </p:cNvSpPr>
          <p:nvPr>
            <p:ph type="title"/>
          </p:nvPr>
        </p:nvSpPr>
        <p:spPr>
          <a:xfrm>
            <a:off x="6858545" y="3277147"/>
            <a:ext cx="4999164" cy="1574095"/>
          </a:xfrm>
        </p:spPr>
        <p:txBody>
          <a:bodyPr>
            <a:noAutofit/>
          </a:bodyPr>
          <a:lstStyle/>
          <a:p>
            <a:pPr lvl="0" algn="just">
              <a:lnSpc>
                <a:spcPct val="80000"/>
              </a:lnSpc>
              <a:spcBef>
                <a:spcPts val="0"/>
              </a:spcBef>
              <a:defRPr sz="10000">
                <a:solidFill>
                  <a:srgbClr val="3A3B39"/>
                </a:solidFill>
                <a:latin typeface="Bebas"/>
                <a:ea typeface="Bebas"/>
                <a:cs typeface="Bebas"/>
                <a:sym typeface="Bebas"/>
              </a:defRPr>
            </a:pPr>
            <a:r>
              <a:rPr lang="en-US" sz="1800" b="0" cap="none" dirty="0">
                <a:solidFill>
                  <a:srgbClr val="2F3342"/>
                </a:solidFill>
                <a:latin typeface="Calibri"/>
                <a:cs typeface="Gill Sans" panose="020B0502020104020203" pitchFamily="34" charset="-79"/>
                <a:sym typeface="Bebas"/>
              </a:rPr>
              <a:t>The challenges of </a:t>
            </a:r>
            <a:r>
              <a:rPr lang="ru-RU" sz="1800" b="0" cap="none" dirty="0">
                <a:solidFill>
                  <a:srgbClr val="2F3342"/>
                </a:solidFill>
                <a:latin typeface="Calibri"/>
                <a:cs typeface="Gill Sans" panose="020B0502020104020203" pitchFamily="34" charset="-79"/>
                <a:sym typeface="Bebas"/>
              </a:rPr>
              <a:t>D4S </a:t>
            </a:r>
            <a:r>
              <a:rPr lang="en-US" sz="1800" b="0" cap="none" dirty="0">
                <a:solidFill>
                  <a:srgbClr val="2F3342"/>
                </a:solidFill>
                <a:latin typeface="Calibri"/>
                <a:cs typeface="Gill Sans" panose="020B0502020104020203" pitchFamily="34" charset="-79"/>
                <a:sym typeface="Bebas"/>
              </a:rPr>
              <a:t>are to generate knowledge for support of innovation and designer engineering of products and service systems with superior sustainability and optimal usage of network linking and entrepreneurship as factors for implementation success</a:t>
            </a:r>
            <a:endParaRPr lang="en-US" sz="18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xmlns="" id="{B36D0ADB-FA1F-4489-86B3-B4A6906DB881}"/>
              </a:ext>
              <a:ext uri="{C183D7F6-B498-43B3-948B-1728B52AA6E4}">
                <adec:decorative xmlns:adec="http://schemas.microsoft.com/office/drawing/2017/decorative" xmlns=""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xmlns="" id="{2A43C8AE-92D1-4381-AB5D-D73573EB55F3}"/>
              </a:ext>
            </a:extLst>
          </p:cNvPr>
          <p:cNvSpPr>
            <a:spLocks noGrp="1"/>
          </p:cNvSpPr>
          <p:nvPr>
            <p:ph type="sldNum" sz="quarter" idx="12"/>
          </p:nvPr>
        </p:nvSpPr>
        <p:spPr/>
        <p:txBody>
          <a:bodyPr/>
          <a:lstStyle/>
          <a:p>
            <a:fld id="{8C2E478F-E849-4A8C-AF1F-CBCC78A7CBFA}" type="slidenum">
              <a:rPr lang="en-US" smtClean="0"/>
              <a:pPr/>
              <a:t>9</a:t>
            </a:fld>
            <a:endParaRPr lang="en-US" dirty="0"/>
          </a:p>
        </p:txBody>
      </p:sp>
      <p:sp>
        <p:nvSpPr>
          <p:cNvPr id="12" name="Rectangle: Rounded Corners 11">
            <a:extLst>
              <a:ext uri="{FF2B5EF4-FFF2-40B4-BE49-F238E27FC236}">
                <a16:creationId xmlns:a16="http://schemas.microsoft.com/office/drawing/2014/main" xmlns="" id="{A996D65C-0F5E-49E7-94B9-F32505860AFF}"/>
              </a:ext>
            </a:extLst>
          </p:cNvPr>
          <p:cNvSpPr/>
          <p:nvPr/>
        </p:nvSpPr>
        <p:spPr>
          <a:xfrm>
            <a:off x="1096561" y="5207874"/>
            <a:ext cx="5036447" cy="625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https://www.youtube.com/watch?time_continue=23&amp;v=_Zt9UxsEnPc&amp;feature=emb_logo</a:t>
            </a:r>
          </a:p>
        </p:txBody>
      </p:sp>
      <p:pic>
        <p:nvPicPr>
          <p:cNvPr id="16" name="Picture Placeholder 8">
            <a:extLst>
              <a:ext uri="{FF2B5EF4-FFF2-40B4-BE49-F238E27FC236}">
                <a16:creationId xmlns:a16="http://schemas.microsoft.com/office/drawing/2014/main" xmlns="" id="{FC3160B4-C489-4558-A1E8-B57FF6051650}"/>
              </a:ext>
            </a:extLst>
          </p:cNvPr>
          <p:cNvPicPr>
            <a:picLocks noChangeAspect="1"/>
          </p:cNvPicPr>
          <p:nvPr/>
        </p:nvPicPr>
        <p:blipFill>
          <a:blip r:embed="rId2" cstate="print"/>
          <a:srcRect l="5794" r="5794"/>
          <a:stretch>
            <a:fillRect/>
          </a:stretch>
        </p:blipFill>
        <p:spPr>
          <a:xfrm>
            <a:off x="1382692" y="1259458"/>
            <a:ext cx="4526403" cy="3126792"/>
          </a:xfrm>
          <a:prstGeom prst="rect">
            <a:avLst/>
          </a:prstGeom>
        </p:spPr>
      </p:pic>
    </p:spTree>
    <p:extLst>
      <p:ext uri="{BB962C8B-B14F-4D97-AF65-F5344CB8AC3E}">
        <p14:creationId xmlns:p14="http://schemas.microsoft.com/office/powerpoint/2010/main" xmlns="" val="1389222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677</Words>
  <Application>Microsoft Office PowerPoint</Application>
  <PresentationFormat>Custom</PresentationFormat>
  <Paragraphs>113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The challenges of D4S are to generate knowledge for support of innovation and designer engineering of products and service systems with superior sustainability and optimal usage of network linking and entrepreneurship as factors for implementation success</vt:lpstr>
      <vt:lpstr>Used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user</cp:lastModifiedBy>
  <cp:revision>32</cp:revision>
  <dcterms:created xsi:type="dcterms:W3CDTF">2021-06-26T00:11:23Z</dcterms:created>
  <dcterms:modified xsi:type="dcterms:W3CDTF">2021-10-02T10:59:38Z</dcterms:modified>
</cp:coreProperties>
</file>